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7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5143500" type="screen16x9"/>
  <p:notesSz cx="6858000" cy="9144000"/>
  <p:embeddedFontLst>
    <p:embeddedFont>
      <p:font typeface="Consolas" panose="020B0609020204030204" pitchFamily="49" charset="0"/>
      <p:regular r:id="rId73"/>
      <p:bold r:id="rId74"/>
      <p:italic r:id="rId75"/>
      <p:boldItalic r:id="rId76"/>
    </p:embeddedFont>
    <p:embeddedFont>
      <p:font typeface="Google Sans" panose="020B0503030502040204" pitchFamily="34" charset="0"/>
      <p:regular r:id="rId77"/>
      <p:bold r:id="rId78"/>
      <p:italic r:id="rId79"/>
      <p:boldItalic r:id="rId80"/>
    </p:embeddedFont>
    <p:embeddedFont>
      <p:font typeface="Open Sans" panose="020B0606030504020204" pitchFamily="34" charset="0"/>
      <p:regular r:id="rId81"/>
      <p:bold r:id="rId82"/>
      <p:italic r:id="rId83"/>
      <p:boldItalic r:id="rId84"/>
    </p:embeddedFont>
    <p:embeddedFont>
      <p:font typeface="Roboto" panose="02000000000000000000" pitchFamily="2" charset="0"/>
      <p:regular r:id="rId85"/>
      <p:bold r:id="rId86"/>
      <p:italic r:id="rId87"/>
      <p:boldItalic r:id="rId88"/>
    </p:embeddedFont>
    <p:embeddedFont>
      <p:font typeface="Roboto Condensed" panose="02000000000000000000" pitchFamily="2"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80068"/>
  </p:normalViewPr>
  <p:slideViewPr>
    <p:cSldViewPr snapToGrid="0">
      <p:cViewPr varScale="1">
        <p:scale>
          <a:sx n="135" d="100"/>
          <a:sy n="135" d="100"/>
        </p:scale>
        <p:origin x="139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3.xml"/><Relationship Id="rId90" Type="http://schemas.openxmlformats.org/officeDocument/2006/relationships/font" Target="fonts/font18.fntdata"/><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5.fntdata"/><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studio/intr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studio/projects#ProjectFi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android/widget/TextView"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eveloper.android.com/reference/android/widget/Button" TargetMode="External"/><Relationship Id="rId4" Type="http://schemas.openxmlformats.org/officeDocument/2006/relationships/hyperlink" Target="https://developer.android.com/reference/android/widget/Image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studio/write/layout-edito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oncreat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android/app/Activity#setContentView(in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kotlinlang.org/docs/reference/java-interop.html#sam-convers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kotlinlang.org/docs/reference/properties.html#late-initialized-properties-and-variab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eveloper.android.com/guide/topics/ui/accessibility/apps"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developer.android.com/guide/topics/ui/accessibility/principles#label-elements" TargetMode="External"/><Relationship Id="rId4" Type="http://schemas.openxmlformats.org/officeDocument/2006/relationships/hyperlink" Target="https://support.google.com/accessibility/android/answer/7158390"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play.google.com/store/apps/details?id=com.google.android.apps.accessibility.auditor"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android.com/guide/topics/ui/accessibility/apps#describe-ui-element"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android.com/reference/android/view/View#attr_android:importantForAccessibility"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support.google.com/accessibility/android/answer/6283677?hl=en" TargetMode="External"/><Relationship Id="rId7" Type="http://schemas.openxmlformats.org/officeDocument/2006/relationships/hyperlink" Target="https://support.google.com/accessibility/android/answer/9728765?hl=en&amp;ref_topic=3529932"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support.google.com/accessibility/android/answer/6151827?hl=en&amp;ref_topic=3529932" TargetMode="External"/><Relationship Id="rId5" Type="http://schemas.openxmlformats.org/officeDocument/2006/relationships/hyperlink" Target="https://support.google.com/accessibility/android/answer/6006598" TargetMode="External"/><Relationship Id="rId4" Type="http://schemas.openxmlformats.org/officeDocument/2006/relationships/hyperlink" Target="https://support.google.com/accessibility/android/answer/6006966" TargetMode="Externa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android.com/guide/topics/ui/accessibility/testing#talkback"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support.google.com/accessibility/android/answer/6122836"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play.google.com/store/apps/details?id=com.google.android.marvin.talkback&amp;hl=en_U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7ea636ca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7ea636ca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87ea636ca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87ea636ca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marL="457200" lvl="0" indent="-298450" algn="l" rtl="0">
              <a:spcBef>
                <a:spcPts val="0"/>
              </a:spcBef>
              <a:spcAft>
                <a:spcPts val="0"/>
              </a:spcAft>
              <a:buSzPts val="1100"/>
              <a:buAutoNum type="arabicParenBoth"/>
            </a:pPr>
            <a:r>
              <a:rPr lang="en" b="1"/>
              <a:t>Project </a:t>
            </a:r>
            <a:r>
              <a:rPr lang="en">
                <a:solidFill>
                  <a:schemeClr val="dk1"/>
                </a:solidFill>
              </a:rPr>
              <a:t>window shows the files and folders for your project.</a:t>
            </a:r>
            <a:endParaRPr/>
          </a:p>
          <a:p>
            <a:pPr marL="457200" lvl="0" indent="-298450" algn="l" rtl="0">
              <a:spcBef>
                <a:spcPts val="0"/>
              </a:spcBef>
              <a:spcAft>
                <a:spcPts val="0"/>
              </a:spcAft>
              <a:buSzPts val="1100"/>
              <a:buAutoNum type="arabicParenBoth"/>
            </a:pPr>
            <a:r>
              <a:rPr lang="en" b="1"/>
              <a:t>Palette</a:t>
            </a:r>
            <a:r>
              <a:rPr lang="en"/>
              <a:t> shows the components and layouts that you can drag into your project, such as TextViews, ImageViews, and Buttons.</a:t>
            </a:r>
            <a:endParaRPr/>
          </a:p>
          <a:p>
            <a:pPr marL="457200" lvl="0" indent="-298450" algn="l" rtl="0">
              <a:spcBef>
                <a:spcPts val="0"/>
              </a:spcBef>
              <a:spcAft>
                <a:spcPts val="0"/>
              </a:spcAft>
              <a:buSzPts val="1100"/>
              <a:buAutoNum type="arabicParenBoth"/>
            </a:pPr>
            <a:r>
              <a:rPr lang="en" b="1"/>
              <a:t>Component Tree</a:t>
            </a:r>
            <a:r>
              <a:rPr lang="en"/>
              <a:t> shows the view hierarchy for your layout. Click a component or layout to show it in the Design Editor.</a:t>
            </a:r>
            <a:endParaRPr/>
          </a:p>
          <a:p>
            <a:pPr marL="457200" lvl="0" indent="-298450" algn="l" rtl="0">
              <a:spcBef>
                <a:spcPts val="0"/>
              </a:spcBef>
              <a:spcAft>
                <a:spcPts val="0"/>
              </a:spcAft>
              <a:buSzPts val="1100"/>
              <a:buAutoNum type="arabicParenBoth"/>
            </a:pPr>
            <a:r>
              <a:rPr lang="en" b="1"/>
              <a:t>Design Editor</a:t>
            </a:r>
            <a:r>
              <a:rPr lang="en"/>
              <a:t> displays a Design view and a Blueprint view to give you a visual representation of your layout. </a:t>
            </a:r>
            <a:endParaRPr/>
          </a:p>
          <a:p>
            <a:pPr marL="457200" lvl="0" indent="-298450" algn="l" rtl="0">
              <a:spcBef>
                <a:spcPts val="0"/>
              </a:spcBef>
              <a:spcAft>
                <a:spcPts val="0"/>
              </a:spcAft>
              <a:buSzPts val="1100"/>
              <a:buAutoNum type="arabicParenBoth"/>
            </a:pPr>
            <a:r>
              <a:rPr lang="en" b="1"/>
              <a:t>Attributes</a:t>
            </a:r>
            <a:r>
              <a:rPr lang="en"/>
              <a:t> window contains a list of properties you can set for your component.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7ea636ca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7ea636ca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7ea636ca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7ea636ca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7ea636ca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7ea636ca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7ea636ca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7ea636ca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marL="457200" lvl="0" indent="-298450" algn="l" rtl="0">
              <a:spcBef>
                <a:spcPts val="0"/>
              </a:spcBef>
              <a:spcAft>
                <a:spcPts val="0"/>
              </a:spcAft>
              <a:buSzPts val="1100"/>
              <a:buChar char="●"/>
            </a:pPr>
            <a:r>
              <a:rPr lang="en"/>
              <a:t>An </a:t>
            </a:r>
            <a:r>
              <a:rPr lang="en" b="1"/>
              <a:t>Activity</a:t>
            </a:r>
            <a:r>
              <a:rPr lang="en"/>
              <a:t> handles user input and creates a window on the screen to display your user interface. </a:t>
            </a:r>
            <a:endParaRPr/>
          </a:p>
          <a:p>
            <a:pPr marL="457200" lvl="0" indent="-298450" algn="l" rtl="0">
              <a:spcBef>
                <a:spcPts val="0"/>
              </a:spcBef>
              <a:spcAft>
                <a:spcPts val="0"/>
              </a:spcAft>
              <a:buSzPts val="1100"/>
              <a:buChar char="●"/>
            </a:pPr>
            <a:r>
              <a:rPr lang="en" b="1"/>
              <a:t>Resources</a:t>
            </a:r>
            <a:r>
              <a:rPr lang="en"/>
              <a:t> are additional files that your code uses, such as layout files, images, audio files, themes, colors, and more. </a:t>
            </a:r>
            <a:endParaRPr/>
          </a:p>
          <a:p>
            <a:pPr marL="457200" lvl="0" indent="-298450" algn="l" rtl="0">
              <a:spcBef>
                <a:spcPts val="0"/>
              </a:spcBef>
              <a:spcAft>
                <a:spcPts val="0"/>
              </a:spcAft>
              <a:buSzPts val="1100"/>
              <a:buChar char="●"/>
            </a:pPr>
            <a:r>
              <a:rPr lang="en" b="1"/>
              <a:t>Gradle files</a:t>
            </a:r>
            <a:r>
              <a:rPr lang="en"/>
              <a:t> are scripts that control how your app is built, so that it can be installed on a device.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7ea636ca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7ea636ca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you create your first app from a project template, Android Studio generates a project structure similar to this.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Here’s what each file or directory does: </a:t>
            </a:r>
            <a:endParaRPr dirty="0"/>
          </a:p>
          <a:p>
            <a:pPr marL="457200" lvl="0" indent="-298450" algn="l" rtl="0">
              <a:spcBef>
                <a:spcPts val="0"/>
              </a:spcBef>
              <a:spcAft>
                <a:spcPts val="0"/>
              </a:spcAft>
              <a:buSzPts val="1100"/>
              <a:buChar char="●"/>
            </a:pPr>
            <a:r>
              <a:rPr lang="en" dirty="0">
                <a:latin typeface="Consolas"/>
                <a:ea typeface="Consolas"/>
                <a:cs typeface="Consolas"/>
                <a:sym typeface="Consolas"/>
              </a:rPr>
              <a:t>app</a:t>
            </a:r>
            <a:r>
              <a:rPr lang="en" dirty="0"/>
              <a:t> - stores source code, tests, and resources for your app </a:t>
            </a:r>
            <a:endParaRPr dirty="0"/>
          </a:p>
          <a:p>
            <a:pPr marL="457200" lvl="0" indent="-298450" algn="l" rtl="0">
              <a:spcBef>
                <a:spcPts val="0"/>
              </a:spcBef>
              <a:spcAft>
                <a:spcPts val="0"/>
              </a:spcAft>
              <a:buSzPts val="1100"/>
              <a:buChar char="●"/>
            </a:pPr>
            <a:r>
              <a:rPr lang="en" dirty="0">
                <a:latin typeface="Consolas"/>
                <a:ea typeface="Consolas"/>
                <a:cs typeface="Consolas"/>
                <a:sym typeface="Consolas"/>
              </a:rPr>
              <a:t>libs</a:t>
            </a:r>
            <a:r>
              <a:rPr lang="en" dirty="0"/>
              <a:t> - stores local libraries your app depends on </a:t>
            </a:r>
            <a:endParaRPr dirty="0"/>
          </a:p>
          <a:p>
            <a:pPr marL="457200" lvl="0" indent="-298450" algn="l" rtl="0">
              <a:spcBef>
                <a:spcPts val="0"/>
              </a:spcBef>
              <a:spcAft>
                <a:spcPts val="0"/>
              </a:spcAft>
              <a:buSzPts val="1100"/>
              <a:buChar char="●"/>
            </a:pPr>
            <a:r>
              <a:rPr lang="en" dirty="0" err="1">
                <a:latin typeface="Consolas"/>
                <a:ea typeface="Consolas"/>
                <a:cs typeface="Consolas"/>
                <a:sym typeface="Consolas"/>
              </a:rPr>
              <a:t>androidTest</a:t>
            </a:r>
            <a:r>
              <a:rPr lang="en" dirty="0"/>
              <a:t> - test code that’s specific to Android </a:t>
            </a:r>
            <a:endParaRPr dirty="0"/>
          </a:p>
          <a:p>
            <a:pPr marL="457200" lvl="0" indent="-298450" algn="l" rtl="0">
              <a:spcBef>
                <a:spcPts val="0"/>
              </a:spcBef>
              <a:spcAft>
                <a:spcPts val="0"/>
              </a:spcAft>
              <a:buSzPts val="1100"/>
              <a:buChar char="●"/>
            </a:pPr>
            <a:r>
              <a:rPr lang="en" dirty="0">
                <a:latin typeface="Consolas"/>
                <a:ea typeface="Consolas"/>
                <a:cs typeface="Consolas"/>
                <a:sym typeface="Consolas"/>
              </a:rPr>
              <a:t>main</a:t>
            </a:r>
            <a:r>
              <a:rPr lang="en" dirty="0"/>
              <a:t> - Java and Kotlin app files </a:t>
            </a:r>
            <a:endParaRPr dirty="0"/>
          </a:p>
          <a:p>
            <a:pPr marL="457200" lvl="0" indent="-298450" algn="l" rtl="0">
              <a:spcBef>
                <a:spcPts val="0"/>
              </a:spcBef>
              <a:spcAft>
                <a:spcPts val="0"/>
              </a:spcAft>
              <a:buSzPts val="1100"/>
              <a:buChar char="●"/>
            </a:pPr>
            <a:r>
              <a:rPr lang="en" dirty="0"/>
              <a:t>test - local unit tests that will execute on your computer</a:t>
            </a:r>
            <a:endParaRPr dirty="0"/>
          </a:p>
          <a:p>
            <a:pPr marL="457200" lvl="0" indent="-298450" algn="l" rtl="0">
              <a:spcBef>
                <a:spcPts val="0"/>
              </a:spcBef>
              <a:spcAft>
                <a:spcPts val="0"/>
              </a:spcAft>
              <a:buSzPts val="1100"/>
              <a:buChar char="●"/>
            </a:pPr>
            <a:r>
              <a:rPr lang="en" dirty="0" err="1">
                <a:latin typeface="Consolas"/>
                <a:ea typeface="Consolas"/>
                <a:cs typeface="Consolas"/>
                <a:sym typeface="Consolas"/>
              </a:rPr>
              <a:t>AndroidManifest.xml</a:t>
            </a:r>
            <a:r>
              <a:rPr lang="en" dirty="0"/>
              <a:t> - declares essential information for your app </a:t>
            </a:r>
            <a:endParaRPr dirty="0"/>
          </a:p>
          <a:p>
            <a:pPr marL="457200" lvl="0" indent="-298450" algn="l" rtl="0">
              <a:spcBef>
                <a:spcPts val="0"/>
              </a:spcBef>
              <a:spcAft>
                <a:spcPts val="0"/>
              </a:spcAft>
              <a:buSzPts val="1100"/>
              <a:buChar char="●"/>
            </a:pPr>
            <a:r>
              <a:rPr lang="en" dirty="0" err="1">
                <a:latin typeface="Consolas"/>
                <a:ea typeface="Consolas"/>
                <a:cs typeface="Consolas"/>
                <a:sym typeface="Consolas"/>
              </a:rPr>
              <a:t>build.gradle</a:t>
            </a:r>
            <a:r>
              <a:rPr lang="en" dirty="0"/>
              <a:t> - controls how your application builds, tests, and deploys itself </a:t>
            </a:r>
            <a:endParaRPr dirty="0"/>
          </a:p>
          <a:p>
            <a:pPr marL="457200" lvl="0" indent="-298450" algn="l" rtl="0">
              <a:spcBef>
                <a:spcPts val="0"/>
              </a:spcBef>
              <a:spcAft>
                <a:spcPts val="0"/>
              </a:spcAft>
              <a:buSzPts val="1100"/>
              <a:buChar char="●"/>
            </a:pPr>
            <a:r>
              <a:rPr lang="en" dirty="0" err="1">
                <a:latin typeface="Consolas"/>
                <a:ea typeface="Consolas"/>
                <a:cs typeface="Consolas"/>
                <a:sym typeface="Consolas"/>
              </a:rPr>
              <a:t>gradlew</a:t>
            </a:r>
            <a:r>
              <a:rPr lang="en" dirty="0"/>
              <a:t> - an executable to run </a:t>
            </a:r>
            <a:r>
              <a:rPr lang="en" dirty="0" err="1"/>
              <a:t>gradle</a:t>
            </a:r>
            <a:r>
              <a:rPr lang="en" dirty="0"/>
              <a:t>, even if it is not already installed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7ea636ca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7ea636ca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r>
              <a:rPr lang="en"/>
              <a:t>:</a:t>
            </a:r>
            <a:endParaRPr/>
          </a:p>
          <a:p>
            <a:pPr marL="0" lvl="0" indent="0" algn="l" rtl="0">
              <a:spcBef>
                <a:spcPts val="0"/>
              </a:spcBef>
              <a:spcAft>
                <a:spcPts val="0"/>
              </a:spcAft>
              <a:buNone/>
            </a:pPr>
            <a:r>
              <a:rPr lang="en" u="sng">
                <a:solidFill>
                  <a:schemeClr val="hlink"/>
                </a:solidFill>
                <a:hlinkClick r:id="rId3"/>
              </a:rPr>
              <a:t>Project Files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7ea636ca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7ea636ca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7ea636ca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7ea636ca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TextView</a:t>
            </a:r>
            <a:endParaRPr/>
          </a:p>
          <a:p>
            <a:pPr marL="457200" lvl="0" indent="-298450" algn="l" rtl="0">
              <a:spcBef>
                <a:spcPts val="0"/>
              </a:spcBef>
              <a:spcAft>
                <a:spcPts val="0"/>
              </a:spcAft>
              <a:buSzPts val="1100"/>
              <a:buChar char="●"/>
            </a:pPr>
            <a:r>
              <a:rPr lang="en" u="sng">
                <a:solidFill>
                  <a:schemeClr val="hlink"/>
                </a:solidFill>
                <a:hlinkClick r:id="rId4"/>
              </a:rPr>
              <a:t>ImageView</a:t>
            </a:r>
            <a:endParaRPr/>
          </a:p>
          <a:p>
            <a:pPr marL="457200" lvl="0" indent="-298450" algn="l" rtl="0">
              <a:spcBef>
                <a:spcPts val="0"/>
              </a:spcBef>
              <a:spcAft>
                <a:spcPts val="0"/>
              </a:spcAft>
              <a:buSzPts val="1100"/>
              <a:buChar char="●"/>
            </a:pPr>
            <a:r>
              <a:rPr lang="en" u="sng">
                <a:solidFill>
                  <a:schemeClr val="hlink"/>
                </a:solidFill>
                <a:hlinkClick r:id="rId5"/>
              </a:rPr>
              <a:t>Button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7ea636ca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7ea636ca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Android Studio, build your layout with the Layout Editor. </a:t>
            </a:r>
            <a:endParaRPr/>
          </a:p>
          <a:p>
            <a:pPr marL="457200" lvl="0" indent="-298450" algn="l" rtl="0">
              <a:spcBef>
                <a:spcPts val="0"/>
              </a:spcBef>
              <a:spcAft>
                <a:spcPts val="0"/>
              </a:spcAft>
              <a:buSzPts val="1100"/>
              <a:buChar char="●"/>
            </a:pPr>
            <a:r>
              <a:rPr lang="en"/>
              <a:t>Drag and drop components from the Palette (1) into the Design view (2). </a:t>
            </a:r>
            <a:endParaRPr/>
          </a:p>
          <a:p>
            <a:pPr marL="457200" lvl="0" indent="-298450" algn="l" rtl="0">
              <a:spcBef>
                <a:spcPts val="0"/>
              </a:spcBef>
              <a:spcAft>
                <a:spcPts val="0"/>
              </a:spcAft>
              <a:buSzPts val="1100"/>
              <a:buChar char="●"/>
            </a:pPr>
            <a:r>
              <a:rPr lang="en"/>
              <a:t>See a preview of your layout in the Design view (2).</a:t>
            </a:r>
            <a:endParaRPr/>
          </a:p>
          <a:p>
            <a:pPr marL="457200" lvl="0" indent="-298450" algn="l" rtl="0">
              <a:spcBef>
                <a:spcPts val="0"/>
              </a:spcBef>
              <a:spcAft>
                <a:spcPts val="0"/>
              </a:spcAft>
              <a:buSzPts val="1100"/>
              <a:buChar char="●"/>
            </a:pPr>
            <a:r>
              <a:rPr lang="en"/>
              <a:t>Modify the attributes of the views on the right hand side in the Attributes window (3).</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Build a UI with Layout Editor</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7ea636ca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7ea636ca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7ea636c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7ea636c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7ea636ca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7ea636ca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7ea636ca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87ea636ca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marL="457200" lvl="0" indent="-298450" algn="l" rtl="0">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7ea636c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7ea636c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87ea636ca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87ea636ca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marL="0" lvl="0" indent="0" algn="l" rtl="0">
              <a:spcBef>
                <a:spcPts val="0"/>
              </a:spcBef>
              <a:spcAft>
                <a:spcPts val="0"/>
              </a:spcAft>
              <a:buNone/>
            </a:pPr>
            <a:endParaRPr/>
          </a:p>
          <a:p>
            <a:pPr marL="0" lvl="0" indent="0" algn="l" rtl="0">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7ea636ca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7ea636c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7ea636ca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7ea636ca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87ea636c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87ea636c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87ea636c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87ea636c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marL="457200" lvl="0" indent="-298450" algn="l" rtl="0">
              <a:spcBef>
                <a:spcPts val="0"/>
              </a:spcBef>
              <a:spcAft>
                <a:spcPts val="0"/>
              </a:spcAft>
              <a:buSzPts val="1100"/>
              <a:buChar char="●"/>
            </a:pPr>
            <a:r>
              <a:rPr lang="en"/>
              <a:t>The</a:t>
            </a:r>
            <a:r>
              <a:rPr lang="en" b="1"/>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more subdirectories that may appear in the resources directory, but these are the ones that will be present in almost every Android project.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87ea636c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87ea636c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7ea636ca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7ea636ca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marL="0" lvl="0" indent="0" algn="l" rtl="0">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87ea636ca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87ea636ca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lang="en" b="1"/>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87ea636ca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87ea636ca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87ea636c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87ea636c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Examples of activities: </a:t>
            </a:r>
            <a:endParaRPr/>
          </a:p>
          <a:p>
            <a:pPr marL="457200" lvl="0" indent="-298450" algn="l" rtl="0">
              <a:spcBef>
                <a:spcPts val="0"/>
              </a:spcBef>
              <a:spcAft>
                <a:spcPts val="0"/>
              </a:spcAft>
              <a:buSzPts val="1100"/>
              <a:buChar char="●"/>
            </a:pPr>
            <a:r>
              <a:rPr lang="en"/>
              <a:t>Displaying a list of emails</a:t>
            </a:r>
            <a:endParaRPr/>
          </a:p>
          <a:p>
            <a:pPr marL="457200" lvl="0" indent="-298450" algn="l" rtl="0">
              <a:spcBef>
                <a:spcPts val="0"/>
              </a:spcBef>
              <a:spcAft>
                <a:spcPts val="0"/>
              </a:spcAft>
              <a:buSzPts val="1100"/>
              <a:buChar char="●"/>
            </a:pPr>
            <a:r>
              <a:rPr lang="en"/>
              <a:t>Displaying details of one specific item</a:t>
            </a:r>
            <a:endParaRPr/>
          </a:p>
          <a:p>
            <a:pPr marL="457200" lvl="0" indent="-298450" algn="l" rtl="0">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7ea636ca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7ea636ca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87ea636c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87ea636c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7ea636ca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7ea636ca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onCreate()</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87ea636ca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87ea636ca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lang="en" b="1"/>
              <a:t>layout inflation</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1415"/>
              </a:spcAft>
              <a:buSzPts val="1100"/>
              <a:buChar char="●"/>
            </a:pPr>
            <a:r>
              <a:rPr lang="en" u="sng">
                <a:solidFill>
                  <a:schemeClr val="hlink"/>
                </a:solidFill>
                <a:hlinkClick r:id="rId3"/>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87ea636c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87ea636c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7ea636ca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7ea636ca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87ea636ca_0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87ea636ca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87ea636ca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87ea636ca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7ea636c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7ea636c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7ea636ca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7ea636ca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marL="0" marR="360045" lvl="0" indent="0" algn="l" rtl="0">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marR="360045" lvl="0" indent="-298450" algn="l" rtl="0">
              <a:spcBef>
                <a:spcPts val="0"/>
              </a:spcBef>
              <a:spcAft>
                <a:spcPts val="0"/>
              </a:spcAft>
              <a:buSzPts val="1100"/>
              <a:buChar char="●"/>
            </a:pPr>
            <a:r>
              <a:rPr lang="en" u="sng">
                <a:solidFill>
                  <a:schemeClr val="hlink"/>
                </a:solidFill>
                <a:hlinkClick r:id="rId3"/>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7ea636ca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7ea636ca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lang="en" b="1"/>
              <a:t>Single Abstract Method (SAM)</a:t>
            </a:r>
            <a:r>
              <a:rPr lang="en"/>
              <a:t>, Kotlin function literals can be automatically converted into an implementation of this interface.  (The parameter types of the interface method must match the parameter types of the Kotlin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SzPts val="1200"/>
              <a:buFont typeface="Times New Roman"/>
              <a:buChar char="●"/>
            </a:pPr>
            <a:r>
              <a:rPr lang="en" u="sng">
                <a:solidFill>
                  <a:schemeClr val="hlink"/>
                </a:solidFill>
                <a:hlinkClick r:id="rId3"/>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b87ea636ca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b87ea636ca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7ea636ca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7ea636ca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87ea636ca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87ea636ca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7ea636ca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7ea636ca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7ea636ca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7ea636ca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87ea636ca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87ea636ca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7ea636ca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7ea636ca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7ea636c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7ea636c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open Android Studio, the </a:t>
            </a:r>
            <a:r>
              <a:rPr lang="en" b="1"/>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b87ea636ca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b87ea636ca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87ea636ca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87ea636ca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87ea636ca_0_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87ea636ca_0_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7ea636ca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7ea636ca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a:t>
            </a:r>
            <a:r>
              <a:rPr lang="en" b="1"/>
              <a:t>clean</a:t>
            </a:r>
            <a:r>
              <a:rPr lang="en"/>
              <a:t> task deletes all compiled files from the build directory. </a:t>
            </a:r>
            <a:endParaRPr/>
          </a:p>
          <a:p>
            <a:pPr marL="457200" lvl="0" indent="-298450" algn="l" rtl="0">
              <a:spcBef>
                <a:spcPts val="0"/>
              </a:spcBef>
              <a:spcAft>
                <a:spcPts val="0"/>
              </a:spcAft>
              <a:buSzPts val="1100"/>
              <a:buChar char="●"/>
            </a:pPr>
            <a:r>
              <a:rPr lang="en" b="1"/>
              <a:t>Tasks</a:t>
            </a:r>
            <a:r>
              <a:rPr lang="en"/>
              <a:t> outputs a list of tasks for your project and any installed plugins. </a:t>
            </a:r>
            <a:endParaRPr/>
          </a:p>
          <a:p>
            <a:pPr marL="457200" lvl="0" indent="-298450" algn="l" rtl="0">
              <a:spcBef>
                <a:spcPts val="0"/>
              </a:spcBef>
              <a:spcAft>
                <a:spcPts val="0"/>
              </a:spcAft>
              <a:buSzPts val="1100"/>
              <a:buChar char="●"/>
            </a:pPr>
            <a:r>
              <a:rPr lang="en" b="1"/>
              <a:t>InstallDebug</a:t>
            </a:r>
            <a:r>
              <a:rPr lang="en"/>
              <a:t> compiles the app if necessary, builds a debug APK, and installs it on a connected physical or emulated device.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87ea636ca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87ea636ca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b87ea636ca_0_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b87ea636ca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b87ea636ca_0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b87ea636ca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tips on how to make your app more accessible.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Make apps more accessible</a:t>
            </a:r>
            <a:endParaRPr/>
          </a:p>
          <a:p>
            <a:pPr marL="457200" lvl="0" indent="-298450" algn="l" rtl="0">
              <a:spcBef>
                <a:spcPts val="0"/>
              </a:spcBef>
              <a:spcAft>
                <a:spcPts val="0"/>
              </a:spcAft>
              <a:buClr>
                <a:schemeClr val="dk1"/>
              </a:buClr>
              <a:buSzPts val="1100"/>
              <a:buChar char="●"/>
            </a:pPr>
            <a:r>
              <a:rPr lang="en" u="sng">
                <a:solidFill>
                  <a:schemeClr val="hlink"/>
                </a:solidFill>
                <a:hlinkClick r:id="rId4"/>
              </a:rPr>
              <a:t>Color contrast</a:t>
            </a:r>
            <a:endParaRPr/>
          </a:p>
          <a:p>
            <a:pPr marL="457200" lvl="0" indent="-298450" algn="l" rtl="0">
              <a:spcBef>
                <a:spcPts val="0"/>
              </a:spcBef>
              <a:spcAft>
                <a:spcPts val="0"/>
              </a:spcAft>
              <a:buClr>
                <a:schemeClr val="dk1"/>
              </a:buClr>
              <a:buSzPts val="1100"/>
              <a:buChar char="●"/>
            </a:pPr>
            <a:r>
              <a:rPr lang="en" u="sng">
                <a:solidFill>
                  <a:schemeClr val="accent5"/>
                </a:solidFill>
                <a:hlinkClick r:id="rId5">
                  <a:extLst>
                    <a:ext uri="{A12FA001-AC4F-418D-AE19-62706E023703}">
                      <ahyp:hlinkClr xmlns:ahyp="http://schemas.microsoft.com/office/drawing/2018/hyperlinkcolo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b87ea636ca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b87ea636ca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lang="en" b="1"/>
              <a:t>Settings &gt; Accessibility</a:t>
            </a:r>
            <a:r>
              <a:rPr lang="en"/>
              <a:t> menu. Then open the app you want to scan on your device, and follow the prompts to scan your app screen. </a:t>
            </a:r>
            <a:endParaRPr/>
          </a:p>
          <a:p>
            <a:pPr marL="0" marR="360045" lvl="0" indent="0" algn="l" rtl="0">
              <a:lnSpc>
                <a:spcPct val="115000"/>
              </a:lnSpc>
              <a:spcBef>
                <a:spcPts val="0"/>
              </a:spcBef>
              <a:spcAft>
                <a:spcPts val="0"/>
              </a:spcAft>
              <a:buClr>
                <a:schemeClr val="dk1"/>
              </a:buClr>
              <a:buSzPts val="1100"/>
              <a:buFont typeface="Arial"/>
              <a:buNone/>
            </a:pPr>
            <a:endParaRPr b="1"/>
          </a:p>
          <a:p>
            <a:pPr marL="0" marR="360045" lvl="0" indent="0" algn="l" rtl="0">
              <a:lnSpc>
                <a:spcPct val="115000"/>
              </a:lnSpc>
              <a:spcBef>
                <a:spcPts val="0"/>
              </a:spcBef>
              <a:spcAft>
                <a:spcPts val="0"/>
              </a:spcAft>
              <a:buClr>
                <a:schemeClr val="dk1"/>
              </a:buClr>
              <a:buSzPts val="1100"/>
              <a:buFont typeface="Arial"/>
              <a:buNone/>
            </a:pPr>
            <a:r>
              <a:rPr lang="en" b="1"/>
              <a:t>Resources:</a:t>
            </a:r>
            <a:endParaRPr b="1"/>
          </a:p>
          <a:p>
            <a:pPr marL="457200" marR="360045" lvl="0" indent="-298450" algn="l" rtl="0">
              <a:spcBef>
                <a:spcPts val="0"/>
              </a:spcBef>
              <a:spcAft>
                <a:spcPts val="0"/>
              </a:spcAft>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Accessibility Scanner app on Google Play</a:t>
            </a:r>
            <a:endParaRPr b="1"/>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Accessibility Scanner Support Guide</a:t>
            </a:r>
            <a:endParaRPr/>
          </a:p>
          <a:p>
            <a:pPr marL="0" lvl="0" indent="0" algn="l" rtl="0">
              <a:spcBef>
                <a:spcPts val="1415"/>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87ea636ca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87ea636ca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marL="0" marR="360045" lvl="0" indent="0" algn="l" rtl="0">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87ea636ca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87ea636ca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recommended best practices:</a:t>
            </a:r>
            <a:endParaRPr/>
          </a:p>
          <a:p>
            <a:pPr marL="457200" lvl="0" indent="-298450" algn="l" rtl="0">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marL="457200" lvl="0" indent="-298450" algn="l" rtl="0">
              <a:spcBef>
                <a:spcPts val="0"/>
              </a:spcBef>
              <a:spcAft>
                <a:spcPts val="0"/>
              </a:spcAft>
              <a:buSzPts val="1100"/>
              <a:buChar char="●"/>
            </a:pPr>
            <a:r>
              <a:rPr lang="en"/>
              <a:t>Each description should be unique.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Describe each UI element</a:t>
            </a:r>
            <a:endParaRPr/>
          </a:p>
          <a:p>
            <a:pPr marL="457200" lvl="0" indent="-298450" algn="l" rtl="0">
              <a:spcBef>
                <a:spcPts val="0"/>
              </a:spcBef>
              <a:spcAft>
                <a:spcPts val="0"/>
              </a:spcAft>
              <a:buSzPts val="1100"/>
              <a:buChar char="●"/>
            </a:pPr>
            <a:r>
              <a:rPr lang="en" u="sng">
                <a:solidFill>
                  <a:schemeClr val="hlink"/>
                </a:solidFill>
                <a:hlinkClick r:id="rId4"/>
              </a:rPr>
              <a:t>Content labels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87ea636ca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87ea636ca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lots of templates here that contain starter projects to help you build different kinds of apps. We'll select the </a:t>
            </a:r>
            <a:r>
              <a:rPr lang="en" b="1"/>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87ea636ca_0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87ea636ca_0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marL="0" lvl="0" indent="0" algn="l" rtl="0">
              <a:spcBef>
                <a:spcPts val="0"/>
              </a:spcBef>
              <a:spcAft>
                <a:spcPts val="0"/>
              </a:spcAft>
              <a:buNone/>
            </a:pPr>
            <a:endParaRPr/>
          </a:p>
          <a:p>
            <a:pPr marL="0" lvl="0" indent="0" algn="l" rtl="0">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android:importantForAccessibility attribute</a:t>
            </a:r>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b87ea636ca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b87ea636ca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lang="en" b="1">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marL="0" marR="360045" lvl="0" indent="0" algn="l" rtl="0">
              <a:lnSpc>
                <a:spcPct val="115000"/>
              </a:lnSpc>
              <a:spcBef>
                <a:spcPts val="100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TalkBack screen reader</a:t>
            </a:r>
            <a:endParaRPr/>
          </a:p>
          <a:p>
            <a:pPr marL="457200" marR="360045" lvl="0" indent="-298450" algn="l" rtl="0">
              <a:spcBef>
                <a:spcPts val="0"/>
              </a:spcBef>
              <a:spcAft>
                <a:spcPts val="0"/>
              </a:spcAft>
              <a:buSzPts val="1100"/>
              <a:buChar char="●"/>
            </a:pPr>
            <a:r>
              <a:rPr lang="en" u="sng">
                <a:solidFill>
                  <a:schemeClr val="hlink"/>
                </a:solidFill>
                <a:hlinkClick r:id="rId4"/>
              </a:rPr>
              <a:t>Volume key shortcut</a:t>
            </a:r>
            <a:endParaRPr/>
          </a:p>
          <a:p>
            <a:pPr marL="457200" marR="360045" lvl="0" indent="-298450" algn="l" rtl="0">
              <a:spcBef>
                <a:spcPts val="0"/>
              </a:spcBef>
              <a:spcAft>
                <a:spcPts val="0"/>
              </a:spcAft>
              <a:buSzPts val="1100"/>
              <a:buChar char="●"/>
            </a:pPr>
            <a:r>
              <a:rPr lang="en" u="sng">
                <a:solidFill>
                  <a:schemeClr val="hlink"/>
                </a:solidFill>
                <a:hlinkClick r:id="rId5"/>
              </a:rPr>
              <a:t>Navigate your device with TalkBack</a:t>
            </a:r>
            <a:endParaRPr/>
          </a:p>
          <a:p>
            <a:pPr marL="457200" marR="360045" lvl="0" indent="-298450" algn="l" rtl="0">
              <a:spcBef>
                <a:spcPts val="0"/>
              </a:spcBef>
              <a:spcAft>
                <a:spcPts val="0"/>
              </a:spcAft>
              <a:buSzPts val="1100"/>
              <a:buChar char="●"/>
            </a:pPr>
            <a:r>
              <a:rPr lang="en" u="sng">
                <a:solidFill>
                  <a:schemeClr val="hlink"/>
                </a:solidFill>
                <a:hlinkClick r:id="rId6"/>
              </a:rPr>
              <a:t>TalkBack gestures</a:t>
            </a:r>
            <a:endParaRPr/>
          </a:p>
          <a:p>
            <a:pPr marL="457200" marR="360045" lvl="0" indent="-298450" algn="l" rtl="0">
              <a:spcBef>
                <a:spcPts val="0"/>
              </a:spcBef>
              <a:spcAft>
                <a:spcPts val="0"/>
              </a:spcAft>
              <a:buSzPts val="1100"/>
              <a:buChar char="●"/>
            </a:pPr>
            <a:r>
              <a:rPr lang="en" u="sng">
                <a:solidFill>
                  <a:schemeClr val="hlink"/>
                </a:solidFill>
                <a:hlinkClick r:id="rId7"/>
              </a:rPr>
              <a:t>TalkBack braille keyboard</a:t>
            </a:r>
            <a:endParaRPr/>
          </a:p>
          <a:p>
            <a:pPr marL="0" lvl="0" indent="0" algn="l" rtl="0">
              <a:lnSpc>
                <a:spcPct val="115000"/>
              </a:lnSpc>
              <a:spcBef>
                <a:spcPts val="1415"/>
              </a:spcBef>
              <a:spcAft>
                <a:spcPts val="0"/>
              </a:spcAft>
              <a:buNone/>
            </a:pPr>
            <a:endParaRPr sz="1200">
              <a:solidFill>
                <a:schemeClr val="dk1"/>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87ea636ca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87ea636ca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chemeClr val="hlink"/>
                </a:solidFill>
                <a:hlinkClick r:id="rId3"/>
              </a:rPr>
              <a:t>Test your app’s accessibility with TalkBack </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b87ea636ca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b87ea636ca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None/>
            </a:pPr>
            <a:r>
              <a:rPr lang="en"/>
              <a:t>We also recommend that you test your app with Switch Access turned on. See the testing guide below for more details.</a:t>
            </a:r>
            <a:endParaRPr/>
          </a:p>
          <a:p>
            <a:pPr marL="0" marR="360045" lvl="0" indent="0" algn="l" rtl="0">
              <a:lnSpc>
                <a:spcPct val="115000"/>
              </a:lnSpc>
              <a:spcBef>
                <a:spcPts val="0"/>
              </a:spcBef>
              <a:spcAft>
                <a:spcPts val="0"/>
              </a:spcAft>
              <a:buNone/>
            </a:pPr>
            <a:endParaRPr/>
          </a:p>
          <a:p>
            <a:pPr marL="0" marR="360045" lvl="0" indent="0" algn="l" rtl="0">
              <a:lnSpc>
                <a:spcPct val="115000"/>
              </a:lnSpc>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Switch Access for Android</a:t>
            </a:r>
            <a:endParaRPr/>
          </a:p>
          <a:p>
            <a:pPr marL="457200" marR="360045" lvl="0" indent="-298450" algn="l" rtl="0">
              <a:spcBef>
                <a:spcPts val="0"/>
              </a:spcBef>
              <a:spcAft>
                <a:spcPts val="0"/>
              </a:spcAft>
              <a:buSzPts val="1100"/>
              <a:buChar char="●"/>
            </a:pPr>
            <a:r>
              <a:rPr lang="en" u="sng">
                <a:solidFill>
                  <a:schemeClr val="hlink"/>
                </a:solidFill>
                <a:hlinkClick r:id="rId4"/>
              </a:rPr>
              <a:t>Testing your app with Switch Access on</a:t>
            </a:r>
            <a:endParaRPr/>
          </a:p>
          <a:p>
            <a:pPr marL="0" lvl="0" indent="0" algn="l" rtl="0">
              <a:lnSpc>
                <a:spcPct val="115000"/>
              </a:lnSpc>
              <a:spcBef>
                <a:spcPts val="1415"/>
              </a:spcBef>
              <a:spcAft>
                <a:spcPts val="0"/>
              </a:spcAft>
              <a:buNone/>
            </a:pPr>
            <a:endParaRPr sz="1200">
              <a:solidFill>
                <a:schemeClr val="dk1"/>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87ea636ca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87ea636ca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 these accessibility features via the device's </a:t>
            </a:r>
            <a:r>
              <a:rPr lang="en" b="1">
                <a:solidFill>
                  <a:schemeClr val="dk1"/>
                </a:solidFill>
              </a:rPr>
              <a:t>Settings &gt; Accessibility</a:t>
            </a:r>
            <a:r>
              <a:rPr lang="en">
                <a:solidFill>
                  <a:schemeClr val="dk1"/>
                </a:solidFill>
              </a:rPr>
              <a:t> menu.</a:t>
            </a:r>
            <a:endParaRPr>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b87ea636ca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b87ea636ca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b87ea636ca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b87ea636ca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b87ea636ca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b87ea636ca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b87ea636ca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b87ea636ca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b87ea636ca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b87ea636ca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87ea636ca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87ea636ca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b="1"/>
              <a:t>Name</a:t>
            </a:r>
            <a:r>
              <a:rPr lang="en"/>
              <a:t> - Enter a name for your application.</a:t>
            </a:r>
            <a:endParaRPr/>
          </a:p>
          <a:p>
            <a:pPr marL="457200" lvl="0" indent="-298450" algn="l" rtl="0">
              <a:spcBef>
                <a:spcPts val="0"/>
              </a:spcBef>
              <a:spcAft>
                <a:spcPts val="0"/>
              </a:spcAft>
              <a:buSzPts val="1100"/>
              <a:buChar char="●"/>
            </a:pPr>
            <a:r>
              <a:rPr lang="en" b="1"/>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marL="457200" lvl="0" indent="-298450" algn="l" rtl="0">
              <a:spcBef>
                <a:spcPts val="0"/>
              </a:spcBef>
              <a:spcAft>
                <a:spcPts val="0"/>
              </a:spcAft>
              <a:buSzPts val="1100"/>
              <a:buChar char="●"/>
            </a:pPr>
            <a:r>
              <a:rPr lang="en" b="1"/>
              <a:t>Save location</a:t>
            </a:r>
            <a:r>
              <a:rPr lang="en"/>
              <a:t> - This is where your app is stored on your computer. </a:t>
            </a:r>
            <a:endParaRPr/>
          </a:p>
          <a:p>
            <a:pPr marL="457200" lvl="0" indent="-298450" algn="l" rtl="0">
              <a:spcBef>
                <a:spcPts val="0"/>
              </a:spcBef>
              <a:spcAft>
                <a:spcPts val="0"/>
              </a:spcAft>
              <a:buSzPts val="1100"/>
              <a:buChar char="●"/>
            </a:pPr>
            <a:r>
              <a:rPr lang="en" b="1"/>
              <a:t>Language</a:t>
            </a:r>
            <a:r>
              <a:rPr lang="en"/>
              <a:t> - Kotlin and the Java programming language are both supported.  For this lesson, select Kotlin.  You can mix Kotlin and Java in different source files in the same project as needed.</a:t>
            </a:r>
            <a:endParaRPr/>
          </a:p>
          <a:p>
            <a:pPr marL="457200" lvl="0" indent="-298450" algn="l" rtl="0">
              <a:spcBef>
                <a:spcPts val="0"/>
              </a:spcBef>
              <a:spcAft>
                <a:spcPts val="0"/>
              </a:spcAft>
              <a:buSzPts val="1100"/>
              <a:buChar char="●"/>
            </a:pPr>
            <a:r>
              <a:rPr lang="en" b="1"/>
              <a:t>Minimum SDK</a:t>
            </a:r>
            <a:r>
              <a:rPr lang="en"/>
              <a:t> - For this project, make sure the Minimum SDK is API 19: Android 4.4 (KitKat). (Click </a:t>
            </a:r>
            <a:r>
              <a:rPr lang="en" b="1"/>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7ea636ca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7ea636ca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Android devices may be running different versions of Android</a:t>
            </a:r>
            <a:r>
              <a:rPr lang="en"/>
              <a:t>. </a:t>
            </a:r>
            <a:r>
              <a:rPr lang="en">
                <a:solidFill>
                  <a:schemeClr val="dk1"/>
                </a:solidFill>
              </a:rPr>
              <a:t>Each Android release has a:</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3">
                  <a:extLst>
                    <a:ext uri="{A12FA001-AC4F-418D-AE19-62706E023703}">
                      <ahyp:hlinkClr xmlns:ahyp="http://schemas.microsoft.com/office/drawing/2018/hyperlinkcolo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87ea636ca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87ea636ca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When you create an Android project, you'll need to define three API levels: </a:t>
            </a:r>
            <a:endParaRPr/>
          </a:p>
          <a:p>
            <a:pPr marL="457200" lvl="0" indent="-298450" algn="l" rtl="0">
              <a:spcBef>
                <a:spcPts val="0"/>
              </a:spcBef>
              <a:spcAft>
                <a:spcPts val="0"/>
              </a:spcAft>
              <a:buSzPts val="1100"/>
              <a:buChar char="●"/>
            </a:pPr>
            <a:r>
              <a:rPr lang="en"/>
              <a:t>The minimum required for a user to install your app </a:t>
            </a:r>
            <a:endParaRPr/>
          </a:p>
          <a:p>
            <a:pPr marL="457200" lvl="0" indent="-298450" algn="l" rtl="0">
              <a:spcBef>
                <a:spcPts val="0"/>
              </a:spcBef>
              <a:spcAft>
                <a:spcPts val="0"/>
              </a:spcAft>
              <a:buSzPts val="1100"/>
              <a:buChar char="●"/>
            </a:pPr>
            <a:r>
              <a:rPr lang="en"/>
              <a:t>The user version you are targeting</a:t>
            </a:r>
            <a:endParaRPr/>
          </a:p>
          <a:p>
            <a:pPr marL="457200" lvl="0" indent="-298450" algn="l" rtl="0">
              <a:spcBef>
                <a:spcPts val="0"/>
              </a:spcBef>
              <a:spcAft>
                <a:spcPts val="0"/>
              </a:spcAft>
              <a:buSzPts val="1100"/>
              <a:buChar char="●"/>
            </a:pPr>
            <a:r>
              <a:rPr lang="en"/>
              <a:t>The version to use to compile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minimum SDK version has to be less than or equal to the target SDK version, which has to be less than or equal to the compile SDK version. </a:t>
            </a:r>
            <a:endParaRPr/>
          </a:p>
          <a:p>
            <a:pPr marL="0" lvl="0" indent="0" algn="l" rtl="0">
              <a:spcBef>
                <a:spcPts val="0"/>
              </a:spcBef>
              <a:spcAft>
                <a:spcPts val="0"/>
              </a:spcAft>
              <a:buNone/>
            </a:pPr>
            <a:endParaRPr/>
          </a:p>
          <a:p>
            <a:pPr marL="0" lvl="0" indent="0" algn="l" rtl="0">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chemeClr val="hlink"/>
                </a:solidFill>
                <a:hlinkClick r:id="rId3"/>
              </a:rPr>
              <a:t>What is API Level?</a:t>
            </a:r>
            <a:endParaRPr>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7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1.xml"/><Relationship Id="rId5" Type="http://schemas.openxmlformats.org/officeDocument/2006/relationships/slide" Target="slide17.xml"/><Relationship Id="rId10" Type="http://schemas.openxmlformats.org/officeDocument/2006/relationships/slide" Target="slide66.xml"/><Relationship Id="rId4" Type="http://schemas.openxmlformats.org/officeDocument/2006/relationships/slide" Target="slide13.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21.jp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android.com/guide/topics/ui/accessibility" TargetMode="External"/><Relationship Id="rId2" Type="http://schemas.openxmlformats.org/officeDocument/2006/relationships/notesSlide" Target="../notesSlides/notesSlide65.xml"/><Relationship Id="rId1" Type="http://schemas.openxmlformats.org/officeDocument/2006/relationships/slideLayout" Target="../slideLayouts/slideLayout14.xml"/><Relationship Id="rId6" Type="http://schemas.openxmlformats.org/officeDocument/2006/relationships/hyperlink" Target="https://material.io/design/usability/accessibility.html" TargetMode="External"/><Relationship Id="rId5" Type="http://schemas.openxmlformats.org/officeDocument/2006/relationships/hyperlink" Target="https://developer.android.com/codelabs/starting-android-accessibility" TargetMode="External"/><Relationship Id="rId4" Type="http://schemas.openxmlformats.org/officeDocument/2006/relationships/hyperlink" Target="https://developer.android.com/guide/topics/ui/accessibility/principles"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54.xml"/><Relationship Id="rId2" Type="http://schemas.openxmlformats.org/officeDocument/2006/relationships/notesSlide" Target="../notesSlides/notesSlide67.xml"/><Relationship Id="rId1" Type="http://schemas.openxmlformats.org/officeDocument/2006/relationships/slideLayout" Target="../slideLayouts/slideLayout14.xml"/><Relationship Id="rId6" Type="http://schemas.openxmlformats.org/officeDocument/2006/relationships/slide" Target="slide46.xml"/><Relationship Id="rId5" Type="http://schemas.openxmlformats.org/officeDocument/2006/relationships/slide" Target="slide37.xml"/><Relationship Id="rId4" Type="http://schemas.openxmlformats.org/officeDocument/2006/relationships/slide" Target="slide29.xml"/></Relationships>
</file>

<file path=ppt/slides/_rels/slide68.xml.rels><?xml version="1.0" encoding="UTF-8" standalone="yes"?>
<Relationships xmlns="http://schemas.openxmlformats.org/package/2006/relationships"><Relationship Id="rId3" Type="http://schemas.openxmlformats.org/officeDocument/2006/relationships/hyperlink" Target="https://developer.android.com/guide/topics/ui/declaring-layout" TargetMode="External"/><Relationship Id="rId7" Type="http://schemas.openxmlformats.org/officeDocument/2006/relationships/hyperlink" Target="https://developer.android.com/reference/kotlin/android/view/ViewGroup" TargetMode="External"/><Relationship Id="rId2" Type="http://schemas.openxmlformats.org/officeDocument/2006/relationships/notesSlide" Target="../notesSlides/notesSlide68.xml"/><Relationship Id="rId1" Type="http://schemas.openxmlformats.org/officeDocument/2006/relationships/slideLayout" Target="../slideLayouts/slideLayout14.xml"/><Relationship Id="rId6" Type="http://schemas.openxmlformats.org/officeDocument/2006/relationships/hyperlink" Target="https://developer.android.com/reference/kotlin/android/view/View" TargetMode="External"/><Relationship Id="rId5" Type="http://schemas.openxmlformats.org/officeDocument/2006/relationships/hyperlink" Target="https://developer.android.com/guide/topics/ui/ui-events.html" TargetMode="External"/><Relationship Id="rId4" Type="http://schemas.openxmlformats.org/officeDocument/2006/relationships/hyperlink" Target="https://developer.android.com/guide/topics/ui/layout/linear"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4" TargetMode="External"/><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681525"/>
            <a:ext cx="3604800" cy="28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Tour of Android Studio</a:t>
            </a:r>
            <a:endParaRPr/>
          </a:p>
        </p:txBody>
      </p:sp>
      <p:sp>
        <p:nvSpPr>
          <p:cNvPr id="144" name="Google Shape;14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45" name="Google Shape;145;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app</a:t>
            </a:r>
            <a:endParaRPr/>
          </a:p>
        </p:txBody>
      </p:sp>
      <p:sp>
        <p:nvSpPr>
          <p:cNvPr id="151" name="Google Shape;15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2" name="Google Shape;152;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3" name="Google Shape;153;p27"/>
          <p:cNvSpPr txBox="1"/>
          <p:nvPr/>
        </p:nvSpPr>
        <p:spPr>
          <a:xfrm>
            <a:off x="3008975" y="1755725"/>
            <a:ext cx="4913400" cy="12858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marL="457200" lvl="0" indent="-381000" algn="l" rtl="0">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Virtual Device (AVD) Manager</a:t>
            </a:r>
            <a:endParaRPr/>
          </a:p>
        </p:txBody>
      </p:sp>
      <p:sp>
        <p:nvSpPr>
          <p:cNvPr id="159" name="Google Shape;159;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6" name="Google Shape;166;p29"/>
          <p:cNvSpPr txBox="1"/>
          <p:nvPr/>
        </p:nvSpPr>
        <p:spPr>
          <a:xfrm>
            <a:off x="311700" y="1463999"/>
            <a:ext cx="8520600" cy="183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Anatomy of an Android App</a:t>
            </a:r>
            <a:endParaRPr sz="5200" b="1">
              <a:solidFill>
                <a:srgbClr val="FAFAFA"/>
              </a:solidFill>
              <a:latin typeface="Roboto"/>
              <a:ea typeface="Roboto"/>
              <a:cs typeface="Roboto"/>
              <a:sym typeface="Roboto"/>
            </a:endParaRPr>
          </a:p>
          <a:p>
            <a:pPr marL="0" lvl="0" indent="0" algn="ctr" rtl="0">
              <a:spcBef>
                <a:spcPts val="0"/>
              </a:spcBef>
              <a:spcAft>
                <a:spcPts val="0"/>
              </a:spcAft>
              <a:buNone/>
            </a:pPr>
            <a:r>
              <a:rPr lang="en" sz="5200" b="1">
                <a:solidFill>
                  <a:srgbClr val="FAFAFA"/>
                </a:solidFill>
                <a:latin typeface="Roboto"/>
                <a:ea typeface="Roboto"/>
                <a:cs typeface="Roboto"/>
                <a:sym typeface="Roboto"/>
              </a:rPr>
              <a:t>project</a:t>
            </a:r>
            <a:endParaRPr sz="5200" b="1">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Anatomy of a basic app project</a:t>
            </a:r>
            <a:endParaRPr/>
          </a:p>
        </p:txBody>
      </p:sp>
      <p:sp>
        <p:nvSpPr>
          <p:cNvPr id="172" name="Google Shape;172;p30"/>
          <p:cNvSpPr txBox="1">
            <a:spLocks noGrp="1"/>
          </p:cNvSpPr>
          <p:nvPr>
            <p:ph type="body" idx="1"/>
          </p:nvPr>
        </p:nvSpPr>
        <p:spPr>
          <a:xfrm>
            <a:off x="311700" y="1747800"/>
            <a:ext cx="8520600" cy="1666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a:t>
            </a:r>
            <a:endParaRPr sz="2200"/>
          </a:p>
          <a:p>
            <a:pPr marL="457200" lvl="0" indent="-368300" algn="l" rtl="0">
              <a:spcBef>
                <a:spcPts val="1000"/>
              </a:spcBef>
              <a:spcAft>
                <a:spcPts val="0"/>
              </a:spcAft>
              <a:buSzPts val="2200"/>
              <a:buChar char="●"/>
            </a:pPr>
            <a:r>
              <a:rPr lang="en" sz="2200"/>
              <a:t>Resources (layout files, images, audio files, themes, and colors)</a:t>
            </a:r>
            <a:endParaRPr sz="2200"/>
          </a:p>
          <a:p>
            <a:pPr marL="457200" lvl="0" indent="-368300" algn="l" rtl="0">
              <a:spcBef>
                <a:spcPts val="1000"/>
              </a:spcBef>
              <a:spcAft>
                <a:spcPts val="1000"/>
              </a:spcAft>
              <a:buSzPts val="2200"/>
              <a:buChar char="●"/>
            </a:pPr>
            <a:r>
              <a:rPr lang="en" sz="2200"/>
              <a:t>Gradle files</a:t>
            </a:r>
            <a:endParaRPr sz="2200"/>
          </a:p>
        </p:txBody>
      </p:sp>
      <p:sp>
        <p:nvSpPr>
          <p:cNvPr id="173" name="Google Shape;17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app project structure</a:t>
            </a:r>
            <a:endParaRPr/>
          </a:p>
        </p:txBody>
      </p:sp>
      <p:sp>
        <p:nvSpPr>
          <p:cNvPr id="179" name="Google Shape;179;p31"/>
          <p:cNvSpPr txBox="1">
            <a:spLocks noGrp="1"/>
          </p:cNvSpPr>
          <p:nvPr>
            <p:ph type="body" idx="1"/>
          </p:nvPr>
        </p:nvSpPr>
        <p:spPr>
          <a:xfrm>
            <a:off x="590550" y="1152475"/>
            <a:ext cx="8241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marL="0" lvl="0" indent="0" algn="l" rtl="0">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AndroidManifest.xml</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marL="0" lvl="0" indent="0" algn="l" rtl="0">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90000"/>
              </a:lnSpc>
              <a:spcBef>
                <a:spcPts val="0"/>
              </a:spcBef>
              <a:spcAft>
                <a:spcPts val="0"/>
              </a:spcAft>
              <a:buNone/>
            </a:pPr>
            <a:endParaRPr sz="1800">
              <a:latin typeface="Consolas"/>
              <a:ea typeface="Consolas"/>
              <a:cs typeface="Consolas"/>
              <a:sym typeface="Consolas"/>
            </a:endParaRPr>
          </a:p>
        </p:txBody>
      </p:sp>
      <p:sp>
        <p:nvSpPr>
          <p:cNvPr id="180" name="Google Shape;180;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Browse files in Android Studio</a:t>
            </a:r>
            <a:endParaRPr/>
          </a:p>
        </p:txBody>
      </p:sp>
      <p:sp>
        <p:nvSpPr>
          <p:cNvPr id="186" name="Google Shape;186;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87" name="Google Shape;187;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r="3549"/>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94" name="Google Shape;194;p33"/>
          <p:cNvSpPr txBox="1"/>
          <p:nvPr/>
        </p:nvSpPr>
        <p:spPr>
          <a:xfrm>
            <a:off x="311700" y="10068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Layouts and resources in Android</a:t>
            </a:r>
            <a:endParaRPr sz="5200" b="1">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a:t>
            </a:r>
            <a:endParaRPr/>
          </a:p>
        </p:txBody>
      </p:sp>
      <p:sp>
        <p:nvSpPr>
          <p:cNvPr id="200" name="Google Shape;200;p34"/>
          <p:cNvSpPr txBox="1">
            <a:spLocks noGrp="1"/>
          </p:cNvSpPr>
          <p:nvPr>
            <p:ph type="body" idx="1"/>
          </p:nvPr>
        </p:nvSpPr>
        <p:spPr>
          <a:xfrm>
            <a:off x="311700" y="1533475"/>
            <a:ext cx="8520600" cy="2730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Views are the </a:t>
            </a:r>
            <a:r>
              <a:rPr lang="en">
                <a:solidFill>
                  <a:schemeClr val="dk1"/>
                </a:solidFill>
              </a:rPr>
              <a:t>user interface </a:t>
            </a:r>
            <a:r>
              <a:rPr lang="en"/>
              <a:t>building blocks in Android</a:t>
            </a:r>
            <a:endParaRPr/>
          </a:p>
          <a:p>
            <a:pPr marL="914400" lvl="1" indent="-381000" algn="l" rtl="0">
              <a:spcBef>
                <a:spcPts val="0"/>
              </a:spcBef>
              <a:spcAft>
                <a:spcPts val="0"/>
              </a:spcAft>
              <a:buSzPts val="2400"/>
              <a:buChar char="○"/>
            </a:pPr>
            <a:r>
              <a:rPr lang="en" sz="2400"/>
              <a:t>Bounded by a rectangular area on the screen</a:t>
            </a:r>
            <a:endParaRPr sz="2400"/>
          </a:p>
          <a:p>
            <a:pPr marL="914400" lvl="1" indent="-381000" algn="l" rtl="0">
              <a:spcBef>
                <a:spcPts val="0"/>
              </a:spcBef>
              <a:spcAft>
                <a:spcPts val="0"/>
              </a:spcAft>
              <a:buSzPts val="2400"/>
              <a:buChar char="○"/>
            </a:pPr>
            <a:r>
              <a:rPr lang="en" sz="2400"/>
              <a:t>Responsible for drawing and event handling</a:t>
            </a:r>
            <a:endParaRPr sz="2400"/>
          </a:p>
          <a:p>
            <a:pPr marL="914400" lvl="1" indent="-381000" algn="l" rtl="0">
              <a:spcBef>
                <a:spcPts val="0"/>
              </a:spcBef>
              <a:spcAft>
                <a:spcPts val="0"/>
              </a:spcAft>
              <a:buSzPts val="2400"/>
              <a:buChar char="○"/>
            </a:pPr>
            <a:r>
              <a:rPr lang="en" sz="2400"/>
              <a:t>Examples: TextView, ImageView, Button</a:t>
            </a:r>
            <a:endParaRPr sz="2400"/>
          </a:p>
          <a:p>
            <a:pPr marL="457200" lvl="0" indent="-381000" algn="l" rtl="0">
              <a:spcBef>
                <a:spcPts val="1000"/>
              </a:spcBef>
              <a:spcAft>
                <a:spcPts val="1000"/>
              </a:spcAft>
              <a:buSzPts val="2400"/>
              <a:buChar char="●"/>
            </a:pPr>
            <a:r>
              <a:rPr lang="en"/>
              <a:t>Can be grouped to form more complex user interfaces</a:t>
            </a:r>
            <a:endParaRPr/>
          </a:p>
        </p:txBody>
      </p:sp>
      <p:sp>
        <p:nvSpPr>
          <p:cNvPr id="201" name="Google Shape;20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Editor</a:t>
            </a:r>
            <a:endParaRPr/>
          </a:p>
        </p:txBody>
      </p:sp>
      <p:sp>
        <p:nvSpPr>
          <p:cNvPr id="207" name="Google Shape;20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987775"/>
            <a:ext cx="8520600" cy="3516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4: Build your first Android app</a:t>
            </a:r>
            <a:endParaRPr sz="2000"/>
          </a:p>
          <a:p>
            <a:pPr marL="914400" lvl="0" indent="-355600" algn="l" rtl="0">
              <a:spcBef>
                <a:spcPts val="1000"/>
              </a:spcBef>
              <a:spcAft>
                <a:spcPts val="0"/>
              </a:spcAft>
              <a:buSzPts val="2000"/>
              <a:buChar char="●"/>
            </a:pPr>
            <a:r>
              <a:rPr lang="en" sz="2000" u="sng">
                <a:solidFill>
                  <a:schemeClr val="hlink"/>
                </a:solidFill>
                <a:hlinkClick r:id="rId3" action="ppaction://hlinksldjump"/>
              </a:rPr>
              <a:t>Your first app</a:t>
            </a:r>
            <a:endParaRPr sz="2000"/>
          </a:p>
          <a:p>
            <a:pPr marL="914400" lvl="0" indent="-355600" algn="l" rtl="0">
              <a:spcBef>
                <a:spcPts val="0"/>
              </a:spcBef>
              <a:spcAft>
                <a:spcPts val="0"/>
              </a:spcAft>
              <a:buSzPts val="2000"/>
              <a:buChar char="●"/>
            </a:pPr>
            <a:r>
              <a:rPr lang="en" sz="2000" u="sng">
                <a:solidFill>
                  <a:schemeClr val="hlink"/>
                </a:solidFill>
                <a:hlinkClick r:id="rId4" action="ppaction://hlinksldjump"/>
              </a:rPr>
              <a:t>Anatomy of an Android app</a:t>
            </a:r>
            <a:endParaRPr sz="2000"/>
          </a:p>
          <a:p>
            <a:pPr marL="914400" lvl="0" indent="-355600" algn="l" rtl="0">
              <a:spcBef>
                <a:spcPts val="0"/>
              </a:spcBef>
              <a:spcAft>
                <a:spcPts val="0"/>
              </a:spcAft>
              <a:buSzPts val="2000"/>
              <a:buChar char="●"/>
            </a:pPr>
            <a:r>
              <a:rPr lang="en" sz="2000" u="sng">
                <a:solidFill>
                  <a:schemeClr val="hlink"/>
                </a:solidFill>
                <a:hlinkClick r:id="rId5" action="ppaction://hlinksldjump"/>
              </a:rPr>
              <a:t>Layouts and resources in Android</a:t>
            </a:r>
            <a:endParaRPr sz="2000"/>
          </a:p>
          <a:p>
            <a:pPr marL="914400" lvl="0" indent="-355600" algn="l" rtl="0">
              <a:spcBef>
                <a:spcPts val="0"/>
              </a:spcBef>
              <a:spcAft>
                <a:spcPts val="0"/>
              </a:spcAft>
              <a:buSzPts val="2000"/>
              <a:buChar char="●"/>
            </a:pPr>
            <a:r>
              <a:rPr lang="en" sz="2000" u="sng">
                <a:solidFill>
                  <a:schemeClr val="hlink"/>
                </a:solidFill>
                <a:hlinkClick r:id="rId6" action="ppaction://hlinksldjump"/>
              </a:rPr>
              <a:t>Activities</a:t>
            </a:r>
            <a:endParaRPr sz="2000"/>
          </a:p>
          <a:p>
            <a:pPr marL="914400" lvl="0" indent="-355600" algn="l" rtl="0">
              <a:spcBef>
                <a:spcPts val="0"/>
              </a:spcBef>
              <a:spcAft>
                <a:spcPts val="0"/>
              </a:spcAft>
              <a:buSzPts val="2000"/>
              <a:buChar char="●"/>
            </a:pPr>
            <a:r>
              <a:rPr lang="en" sz="2000" u="sng">
                <a:solidFill>
                  <a:schemeClr val="hlink"/>
                </a:solidFill>
                <a:hlinkClick r:id="rId7" action="ppaction://hlinksldjump"/>
              </a:rPr>
              <a:t>Make an app interactive</a:t>
            </a:r>
            <a:endParaRPr sz="2000"/>
          </a:p>
          <a:p>
            <a:pPr marL="914400" lvl="0" indent="-355600" algn="l" rtl="0">
              <a:spcBef>
                <a:spcPts val="0"/>
              </a:spcBef>
              <a:spcAft>
                <a:spcPts val="0"/>
              </a:spcAft>
              <a:buSzPts val="2000"/>
              <a:buChar char="●"/>
            </a:pPr>
            <a:r>
              <a:rPr lang="en" sz="2000" u="sng">
                <a:solidFill>
                  <a:schemeClr val="hlink"/>
                </a:solidFill>
                <a:hlinkClick r:id="rId8" action="ppaction://hlinksldjump"/>
              </a:rPr>
              <a:t>Gradle: Building an Android app</a:t>
            </a:r>
            <a:endParaRPr sz="2000"/>
          </a:p>
          <a:p>
            <a:pPr marL="914400" lvl="0" indent="-355600" algn="l" rtl="0">
              <a:spcBef>
                <a:spcPts val="0"/>
              </a:spcBef>
              <a:spcAft>
                <a:spcPts val="0"/>
              </a:spcAft>
              <a:buSzPts val="2000"/>
              <a:buChar char="●"/>
            </a:pPr>
            <a:r>
              <a:rPr lang="en" sz="2000" u="sng">
                <a:solidFill>
                  <a:schemeClr val="hlink"/>
                </a:solidFill>
                <a:hlinkClick r:id="rId9" action="ppaction://hlinksldjump"/>
              </a:rPr>
              <a:t>Accessibility</a:t>
            </a:r>
            <a:endParaRPr sz="2000"/>
          </a:p>
          <a:p>
            <a:pPr marL="914400" lvl="0" indent="-355600" algn="l" rtl="0">
              <a:spcBef>
                <a:spcPts val="0"/>
              </a:spcBef>
              <a:spcAft>
                <a:spcPts val="0"/>
              </a:spcAft>
              <a:buSzPts val="2000"/>
              <a:buChar char="●"/>
            </a:pPr>
            <a:r>
              <a:rPr lang="en" sz="2000" u="sng">
                <a:solidFill>
                  <a:schemeClr val="hlink"/>
                </a:solidFill>
                <a:hlinkClick r:id="rId10" action="ppaction://hlinksldjump"/>
              </a:rPr>
              <a:t>Summary</a:t>
            </a:r>
            <a:endParaRPr sz="2000"/>
          </a:p>
          <a:p>
            <a:pPr marL="0" lvl="0" indent="0" algn="l" rtl="0">
              <a:spcBef>
                <a:spcPts val="1000"/>
              </a:spcBef>
              <a:spcAft>
                <a:spcPts val="0"/>
              </a:spcAft>
              <a:buNone/>
            </a:pP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Layouts</a:t>
            </a:r>
            <a:endParaRPr/>
          </a:p>
        </p:txBody>
      </p:sp>
      <p:sp>
        <p:nvSpPr>
          <p:cNvPr id="214" name="Google Shape;214;p36"/>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2200"/>
              <a:t>You can also edit your layout in XML.</a:t>
            </a:r>
            <a:endParaRPr sz="2200"/>
          </a:p>
          <a:p>
            <a:pPr marL="457200" lvl="0" indent="-368300" algn="l" rtl="0">
              <a:spcBef>
                <a:spcPts val="1000"/>
              </a:spcBef>
              <a:spcAft>
                <a:spcPts val="0"/>
              </a:spcAft>
              <a:buSzPts val="2200"/>
              <a:buChar char="●"/>
            </a:pPr>
            <a:r>
              <a:rPr lang="en" sz="2200"/>
              <a:t>Android uses XML to specify the layout of user interfaces (including View </a:t>
            </a:r>
            <a:r>
              <a:rPr lang="en" sz="2200">
                <a:solidFill>
                  <a:schemeClr val="dk1"/>
                </a:solidFill>
              </a:rPr>
              <a:t>attribute</a:t>
            </a:r>
            <a:r>
              <a:rPr lang="en" sz="2200"/>
              <a:t>s) </a:t>
            </a:r>
            <a:br>
              <a:rPr lang="en" sz="2200"/>
            </a:br>
            <a:endParaRPr sz="2200"/>
          </a:p>
          <a:p>
            <a:pPr marL="457200" lvl="0" indent="-368300" algn="l" rtl="0">
              <a:spcBef>
                <a:spcPts val="0"/>
              </a:spcBef>
              <a:spcAft>
                <a:spcPts val="0"/>
              </a:spcAft>
              <a:buSzPts val="2200"/>
              <a:buChar char="●"/>
            </a:pPr>
            <a:r>
              <a:rPr lang="en" sz="2200"/>
              <a:t>Each View in XML corresponds to a class in Kotlin that controls how that View functions </a:t>
            </a:r>
            <a:endParaRPr sz="2200"/>
          </a:p>
          <a:p>
            <a:pPr marL="0" lvl="0" indent="0" algn="l" rtl="0">
              <a:spcBef>
                <a:spcPts val="1000"/>
              </a:spcBef>
              <a:spcAft>
                <a:spcPts val="0"/>
              </a:spcAft>
              <a:buClr>
                <a:schemeClr val="dk1"/>
              </a:buClr>
              <a:buSzPts val="1100"/>
              <a:buFont typeface="Arial"/>
              <a:buNone/>
            </a:pPr>
            <a:endParaRPr sz="2200"/>
          </a:p>
          <a:p>
            <a:pPr marL="0" lvl="0" indent="0" algn="l" rtl="0">
              <a:spcBef>
                <a:spcPts val="1000"/>
              </a:spcBef>
              <a:spcAft>
                <a:spcPts val="0"/>
              </a:spcAft>
              <a:buNone/>
            </a:pPr>
            <a:endParaRPr sz="2200"/>
          </a:p>
        </p:txBody>
      </p:sp>
      <p:sp>
        <p:nvSpPr>
          <p:cNvPr id="215" name="Google Shape;21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for a TextView</a:t>
            </a:r>
            <a:endParaRPr/>
          </a:p>
        </p:txBody>
      </p:sp>
      <p:sp>
        <p:nvSpPr>
          <p:cNvPr id="221" name="Google Shape;221;p37"/>
          <p:cNvSpPr txBox="1">
            <a:spLocks noGrp="1"/>
          </p:cNvSpPr>
          <p:nvPr>
            <p:ph type="body" idx="1"/>
          </p:nvPr>
        </p:nvSpPr>
        <p:spPr>
          <a:xfrm>
            <a:off x="311700" y="1714125"/>
            <a:ext cx="5629500" cy="21243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23" name="Google Shape;223;p37"/>
          <p:cNvSpPr txBox="1"/>
          <p:nvPr/>
        </p:nvSpPr>
        <p:spPr>
          <a:xfrm>
            <a:off x="6546725" y="2080775"/>
            <a:ext cx="1858800" cy="689700"/>
          </a:xfrm>
          <a:prstGeom prst="rect">
            <a:avLst/>
          </a:prstGeom>
          <a:noFill/>
          <a:ln w="9525"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Size of a View</a:t>
            </a:r>
            <a:endParaRPr/>
          </a:p>
        </p:txBody>
      </p:sp>
      <p:sp>
        <p:nvSpPr>
          <p:cNvPr id="229" name="Google Shape;229;p38"/>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a:t>wrap_content </a:t>
            </a:r>
            <a:endParaRPr sz="1800"/>
          </a:p>
          <a:p>
            <a:pPr marL="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match_parent </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Fixed value (use dp units)</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ViewGroups</a:t>
            </a:r>
            <a:endParaRPr/>
          </a:p>
        </p:txBody>
      </p:sp>
      <p:sp>
        <p:nvSpPr>
          <p:cNvPr id="236" name="Google Shape;236;p39"/>
          <p:cNvSpPr txBox="1">
            <a:spLocks noGrp="1"/>
          </p:cNvSpPr>
          <p:nvPr>
            <p:ph type="body" idx="1"/>
          </p:nvPr>
        </p:nvSpPr>
        <p:spPr>
          <a:xfrm>
            <a:off x="311700" y="1083188"/>
            <a:ext cx="8520600" cy="4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views are displayed.</a:t>
            </a:r>
            <a:endParaRPr sz="1800"/>
          </a:p>
        </p:txBody>
      </p:sp>
      <p:sp>
        <p:nvSpPr>
          <p:cNvPr id="237" name="Google Shape;237;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8" name="Google Shape;238;p39"/>
          <p:cNvSpPr/>
          <p:nvPr/>
        </p:nvSpPr>
        <p:spPr>
          <a:xfrm>
            <a:off x="65487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txBox="1"/>
          <p:nvPr/>
        </p:nvSpPr>
        <p:spPr>
          <a:xfrm>
            <a:off x="6548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40" name="Google Shape;240;p39"/>
          <p:cNvSpPr txBox="1"/>
          <p:nvPr/>
        </p:nvSpPr>
        <p:spPr>
          <a:xfrm>
            <a:off x="1135950" y="2656775"/>
            <a:ext cx="1214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1" name="Google Shape;241;p39"/>
          <p:cNvSpPr/>
          <p:nvPr/>
        </p:nvSpPr>
        <p:spPr>
          <a:xfrm>
            <a:off x="341122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txBox="1"/>
          <p:nvPr/>
        </p:nvSpPr>
        <p:spPr>
          <a:xfrm>
            <a:off x="3540600" y="21725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27216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3540600" y="32550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33980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6078225" y="20364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p:nvPr/>
        </p:nvSpPr>
        <p:spPr>
          <a:xfrm>
            <a:off x="6223775" y="2401175"/>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6228825" y="29502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Button</a:t>
            </a:r>
            <a:endParaRPr/>
          </a:p>
        </p:txBody>
      </p:sp>
      <p:sp>
        <p:nvSpPr>
          <p:cNvPr id="249" name="Google Shape;249;p39"/>
          <p:cNvSpPr txBox="1"/>
          <p:nvPr/>
        </p:nvSpPr>
        <p:spPr>
          <a:xfrm>
            <a:off x="6065075" y="1602250"/>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7257873" y="2401175"/>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ViewGroup is the parent and the views inside it are its children.</a:t>
            </a:r>
            <a:endParaRPr sz="1800">
              <a:solidFill>
                <a:srgbClr val="07304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FrameLayout example</a:t>
            </a:r>
            <a:endParaRPr/>
          </a:p>
        </p:txBody>
      </p:sp>
      <p:sp>
        <p:nvSpPr>
          <p:cNvPr id="257" name="Google Shape;257;p40"/>
          <p:cNvSpPr txBox="1">
            <a:spLocks noGrp="1"/>
          </p:cNvSpPr>
          <p:nvPr>
            <p:ph type="body" idx="1"/>
          </p:nvPr>
        </p:nvSpPr>
        <p:spPr>
          <a:xfrm>
            <a:off x="311700" y="1139625"/>
            <a:ext cx="85206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single child </a:t>
            </a:r>
            <a:r>
              <a:rPr lang="en" sz="1800">
                <a:latin typeface="Courier New"/>
                <a:ea typeface="Courier New"/>
                <a:cs typeface="Courier New"/>
                <a:sym typeface="Courier New"/>
              </a:rPr>
              <a:t>View</a:t>
            </a:r>
            <a:r>
              <a:rPr lang="en" sz="1800"/>
              <a:t>.</a:t>
            </a:r>
            <a:endParaRPr sz="1800"/>
          </a:p>
        </p:txBody>
      </p:sp>
      <p:sp>
        <p:nvSpPr>
          <p:cNvPr id="258" name="Google Shape;258;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59" name="Google Shape;259;p40"/>
          <p:cNvSpPr txBox="1"/>
          <p:nvPr/>
        </p:nvSpPr>
        <p:spPr>
          <a:xfrm>
            <a:off x="311700" y="1730450"/>
            <a:ext cx="5606400" cy="23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&lt;FrameLayout</a:t>
            </a:r>
            <a:endParaRPr sz="18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   android:layout_width=</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b="1">
                <a:latin typeface="Consolas"/>
                <a:ea typeface="Consolas"/>
                <a:cs typeface="Consolas"/>
                <a:sym typeface="Consolas"/>
              </a:rPr>
              <a:t>   android:layout_height=</a:t>
            </a:r>
            <a:r>
              <a:rPr lang="en" sz="1800" b="1">
                <a:solidFill>
                  <a:srgbClr val="388E3C"/>
                </a:solidFill>
                <a:latin typeface="Consolas"/>
                <a:ea typeface="Consolas"/>
                <a:cs typeface="Consolas"/>
                <a:sym typeface="Consolas"/>
              </a:rPr>
              <a:t>"match_parent"</a:t>
            </a:r>
            <a:r>
              <a:rPr lang="en" sz="1800" b="1">
                <a:latin typeface="Consolas"/>
                <a:ea typeface="Consolas"/>
                <a:cs typeface="Consolas"/>
                <a:sym typeface="Consolas"/>
              </a:rPr>
              <a:t>&gt;</a:t>
            </a:r>
            <a:endParaRPr sz="18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latin typeface="Consolas"/>
                <a:ea typeface="Consolas"/>
                <a:cs typeface="Consolas"/>
                <a:sym typeface="Consolas"/>
              </a:rPr>
              <a:t>/&gt;</a:t>
            </a:r>
            <a:endParaRPr sz="1800">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&lt;/FrameLayout&gt;</a:t>
            </a:r>
            <a:endParaRPr sz="1800" b="1">
              <a:latin typeface="Consolas"/>
              <a:ea typeface="Consolas"/>
              <a:cs typeface="Consolas"/>
              <a:sym typeface="Consolas"/>
            </a:endParaRPr>
          </a:p>
        </p:txBody>
      </p:sp>
      <p:sp>
        <p:nvSpPr>
          <p:cNvPr id="260" name="Google Shape;260;p40"/>
          <p:cNvSpPr/>
          <p:nvPr/>
        </p:nvSpPr>
        <p:spPr>
          <a:xfrm>
            <a:off x="6332575" y="2116550"/>
            <a:ext cx="19773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p:nvPr/>
        </p:nvSpPr>
        <p:spPr>
          <a:xfrm>
            <a:off x="6698550" y="2809175"/>
            <a:ext cx="1214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LinearLayout example</a:t>
            </a:r>
            <a:endParaRPr/>
          </a:p>
        </p:txBody>
      </p:sp>
      <p:sp>
        <p:nvSpPr>
          <p:cNvPr id="267" name="Google Shape;267;p41"/>
          <p:cNvSpPr txBox="1">
            <a:spLocks noGrp="1"/>
          </p:cNvSpPr>
          <p:nvPr>
            <p:ph type="body" idx="1"/>
          </p:nvPr>
        </p:nvSpPr>
        <p:spPr>
          <a:xfrm>
            <a:off x="342900" y="2017275"/>
            <a:ext cx="5256900" cy="242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&lt;LinearLayout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android:layout_width=</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android:layout_height=</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android:orientation=</a:t>
            </a:r>
            <a:r>
              <a:rPr lang="en" sz="1800" b="1">
                <a:solidFill>
                  <a:srgbClr val="388E3C"/>
                </a:solidFill>
                <a:latin typeface="Consolas"/>
                <a:ea typeface="Consolas"/>
                <a:cs typeface="Consolas"/>
                <a:sym typeface="Consolas"/>
              </a:rPr>
              <a:t>"vertical"</a:t>
            </a:r>
            <a:r>
              <a:rPr lang="en" sz="1800" b="1">
                <a:latin typeface="Consolas"/>
                <a:ea typeface="Consolas"/>
                <a:cs typeface="Consolas"/>
                <a:sym typeface="Consolas"/>
              </a:rPr>
              <a:t>&gt;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b="1">
                <a:latin typeface="Consolas"/>
                <a:ea typeface="Consolas"/>
                <a:cs typeface="Consolas"/>
                <a:sym typeface="Consolas"/>
              </a:rPr>
              <a:t>&lt;/LinearLayout&gt;</a:t>
            </a:r>
            <a:endParaRPr sz="1800" b="1">
              <a:latin typeface="Consolas"/>
              <a:ea typeface="Consolas"/>
              <a:cs typeface="Consolas"/>
              <a:sym typeface="Consolas"/>
            </a:endParaRPr>
          </a:p>
        </p:txBody>
      </p:sp>
      <p:sp>
        <p:nvSpPr>
          <p:cNvPr id="268" name="Google Shape;268;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69" name="Google Shape;269;p41"/>
          <p:cNvSpPr/>
          <p:nvPr/>
        </p:nvSpPr>
        <p:spPr>
          <a:xfrm>
            <a:off x="6078225" y="23412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txBox="1"/>
          <p:nvPr/>
        </p:nvSpPr>
        <p:spPr>
          <a:xfrm>
            <a:off x="6207600" y="24773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Aligns child views in a row or column</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hierarchy</a:t>
            </a:r>
            <a:endParaRPr/>
          </a:p>
        </p:txBody>
      </p:sp>
      <p:sp>
        <p:nvSpPr>
          <p:cNvPr id="279" name="Google Shape;279;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w="28575" cap="flat" cmpd="sng">
            <a:solidFill>
              <a:srgbClr val="083042"/>
            </a:solidFill>
            <a:prstDash val="solid"/>
            <a:round/>
            <a:headEnd type="none" w="med" len="med"/>
            <a:tailEnd type="triangle" w="med" len="med"/>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5" name="Google Shape;285;p42"/>
          <p:cNvCxnSpPr>
            <a:stCxn id="282" idx="2"/>
            <a:endCxn id="286" idx="0"/>
          </p:cNvCxnSpPr>
          <p:nvPr/>
        </p:nvCxnSpPr>
        <p:spPr>
          <a:xfrm>
            <a:off x="4326424" y="3132700"/>
            <a:ext cx="8208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w="28575" cap="flat" cmpd="sng">
            <a:solidFill>
              <a:srgbClr val="083042"/>
            </a:solidFill>
            <a:prstDash val="solid"/>
            <a:round/>
            <a:headEnd type="none" w="med" len="med"/>
            <a:tailEnd type="triangle" w="med" len="med"/>
          </a:ln>
        </p:spPr>
      </p:cxnSp>
      <p:sp>
        <p:nvSpPr>
          <p:cNvPr id="289" name="Google Shape;289;p42"/>
          <p:cNvSpPr/>
          <p:nvPr/>
        </p:nvSpPr>
        <p:spPr>
          <a:xfrm>
            <a:off x="6631703" y="1272525"/>
            <a:ext cx="1909500" cy="29763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6866716" y="1468890"/>
            <a:ext cx="1430100" cy="993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42"/>
          <p:cNvSpPr/>
          <p:nvPr/>
        </p:nvSpPr>
        <p:spPr>
          <a:xfrm>
            <a:off x="7002306"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w="28575" cap="flat" cmpd="sng">
            <a:solidFill>
              <a:srgbClr val="083042"/>
            </a:solidFill>
            <a:prstDash val="solid"/>
            <a:round/>
            <a:headEnd type="none" w="med" len="med"/>
            <a:tailEnd type="triangle" w="med" len="med"/>
          </a:ln>
        </p:spPr>
      </p:cxnSp>
      <p:sp>
        <p:nvSpPr>
          <p:cNvPr id="286" name="Google Shape;286;p42"/>
          <p:cNvSpPr/>
          <p:nvPr/>
        </p:nvSpPr>
        <p:spPr>
          <a:xfrm>
            <a:off x="4495801"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name="adj" fmla="val 16667"/>
            </a:avLst>
          </a:prstGeom>
          <a:solidFill>
            <a:srgbClr val="428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resources</a:t>
            </a:r>
            <a:endParaRPr/>
          </a:p>
        </p:txBody>
      </p:sp>
      <p:sp>
        <p:nvSpPr>
          <p:cNvPr id="302" name="Google Shape;302;p43"/>
          <p:cNvSpPr txBox="1">
            <a:spLocks noGrp="1"/>
          </p:cNvSpPr>
          <p:nvPr>
            <p:ph type="body" idx="1"/>
          </p:nvPr>
        </p:nvSpPr>
        <p:spPr>
          <a:xfrm>
            <a:off x="342900" y="11524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Static content or additional files that your code uses</a:t>
            </a:r>
            <a:endParaRPr sz="2200"/>
          </a:p>
          <a:p>
            <a:pPr marL="457200" lvl="0" indent="-368300" algn="l" rtl="0">
              <a:spcBef>
                <a:spcPts val="1000"/>
              </a:spcBef>
              <a:spcAft>
                <a:spcPts val="0"/>
              </a:spcAft>
              <a:buSzPts val="2200"/>
              <a:buChar char="●"/>
            </a:pPr>
            <a:r>
              <a:rPr lang="en" sz="2200"/>
              <a:t>Layout files</a:t>
            </a:r>
            <a:endParaRPr sz="2200"/>
          </a:p>
          <a:p>
            <a:pPr marL="457200" lvl="0" indent="-368300" algn="l" rtl="0">
              <a:spcBef>
                <a:spcPts val="1000"/>
              </a:spcBef>
              <a:spcAft>
                <a:spcPts val="0"/>
              </a:spcAft>
              <a:buSzPts val="2200"/>
              <a:buChar char="●"/>
            </a:pPr>
            <a:r>
              <a:rPr lang="en" sz="2200"/>
              <a:t>Images</a:t>
            </a:r>
            <a:endParaRPr sz="2200"/>
          </a:p>
          <a:p>
            <a:pPr marL="457200" lvl="0" indent="-368300" algn="l" rtl="0">
              <a:spcBef>
                <a:spcPts val="1000"/>
              </a:spcBef>
              <a:spcAft>
                <a:spcPts val="0"/>
              </a:spcAft>
              <a:buSzPts val="2200"/>
              <a:buChar char="●"/>
            </a:pPr>
            <a:r>
              <a:rPr lang="en" sz="2200"/>
              <a:t>Audio files</a:t>
            </a:r>
            <a:endParaRPr sz="2200"/>
          </a:p>
          <a:p>
            <a:pPr marL="457200" lvl="0" indent="-368300" algn="l" rtl="0">
              <a:spcBef>
                <a:spcPts val="1000"/>
              </a:spcBef>
              <a:spcAft>
                <a:spcPts val="0"/>
              </a:spcAft>
              <a:buSzPts val="2200"/>
              <a:buChar char="●"/>
            </a:pPr>
            <a:r>
              <a:rPr lang="en" sz="2200"/>
              <a:t>User interface strings</a:t>
            </a:r>
            <a:endParaRPr sz="2200"/>
          </a:p>
          <a:p>
            <a:pPr marL="457200" lvl="0" indent="-368300" algn="l" rtl="0">
              <a:spcBef>
                <a:spcPts val="1000"/>
              </a:spcBef>
              <a:spcAft>
                <a:spcPts val="1000"/>
              </a:spcAft>
              <a:buSzPts val="2200"/>
              <a:buChar char="●"/>
            </a:pPr>
            <a:r>
              <a:rPr lang="en" sz="2200"/>
              <a:t>App icon</a:t>
            </a:r>
            <a:endParaRPr sz="2200"/>
          </a:p>
        </p:txBody>
      </p:sp>
      <p:sp>
        <p:nvSpPr>
          <p:cNvPr id="303" name="Google Shape;303;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resource directories</a:t>
            </a:r>
            <a:endParaRPr/>
          </a:p>
        </p:txBody>
      </p:sp>
      <p:sp>
        <p:nvSpPr>
          <p:cNvPr id="309" name="Google Shape;309;p44"/>
          <p:cNvSpPr txBox="1">
            <a:spLocks noGrp="1"/>
          </p:cNvSpPr>
          <p:nvPr>
            <p:ph type="body" idx="1"/>
          </p:nvPr>
        </p:nvSpPr>
        <p:spPr>
          <a:xfrm>
            <a:off x="311700" y="1228675"/>
            <a:ext cx="8520600" cy="6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11" name="Google Shape;311;p44"/>
          <p:cNvSpPr txBox="1"/>
          <p:nvPr/>
        </p:nvSpPr>
        <p:spPr>
          <a:xfrm>
            <a:off x="345525" y="2122550"/>
            <a:ext cx="8486700" cy="21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a:t>
            </a:r>
            <a:endParaRPr/>
          </a:p>
        </p:txBody>
      </p:sp>
      <p:sp>
        <p:nvSpPr>
          <p:cNvPr id="317" name="Google Shape;317;p45"/>
          <p:cNvSpPr txBox="1">
            <a:spLocks noGrp="1"/>
          </p:cNvSpPr>
          <p:nvPr>
            <p:ph type="body" idx="1"/>
          </p:nvPr>
        </p:nvSpPr>
        <p:spPr>
          <a:xfrm>
            <a:off x="342900" y="1115750"/>
            <a:ext cx="8660700" cy="287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Each resource has a resource ID to access it.</a:t>
            </a:r>
            <a:endParaRPr sz="1800"/>
          </a:p>
          <a:p>
            <a:pPr marL="457200" lvl="0" indent="-342900" algn="l" rtl="0">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marL="457200" lvl="0" indent="-342900" algn="l" rtl="0">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endParaRPr sz="1800"/>
          </a:p>
          <a:p>
            <a:pPr marL="457200" lvl="0" indent="-342900" algn="l" rtl="0">
              <a:spcBef>
                <a:spcPts val="1000"/>
              </a:spcBef>
              <a:spcAft>
                <a:spcPts val="0"/>
              </a:spcAft>
              <a:buSzPts val="1800"/>
              <a:buChar char="●"/>
            </a:pPr>
            <a:r>
              <a:rPr lang="en" sz="1800"/>
              <a:t>Individual items are referenced with: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marL="0" lvl="0" indent="0" algn="l" rtl="0">
              <a:spcBef>
                <a:spcPts val="1000"/>
              </a:spcBef>
              <a:spcAft>
                <a:spcPts val="0"/>
              </a:spcAft>
              <a:buNone/>
            </a:pPr>
            <a:r>
              <a:rPr lang="en" sz="1800"/>
              <a:t>Examples:  </a:t>
            </a:r>
            <a:endParaRPr sz="1800">
              <a:latin typeface="Courier New"/>
              <a:ea typeface="Courier New"/>
              <a:cs typeface="Courier New"/>
              <a:sym typeface="Courier New"/>
            </a:endParaRPr>
          </a:p>
          <a:p>
            <a:pPr marL="0" lvl="0" indent="0" algn="l" rtl="0">
              <a:spcBef>
                <a:spcPts val="1000"/>
              </a:spcBef>
              <a:spcAft>
                <a:spcPts val="1000"/>
              </a:spcAft>
              <a:buNone/>
            </a:pPr>
            <a:endParaRPr sz="1800"/>
          </a:p>
        </p:txBody>
      </p:sp>
      <p:sp>
        <p:nvSpPr>
          <p:cNvPr id="318" name="Google Shape;31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9" name="Google Shape;319;p45"/>
          <p:cNvSpPr txBox="1"/>
          <p:nvPr/>
        </p:nvSpPr>
        <p:spPr>
          <a:xfrm>
            <a:off x="1600200" y="3824920"/>
            <a:ext cx="7284900" cy="6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marL="0" lvl="0" indent="0" algn="l" rtl="0">
              <a:spcBef>
                <a:spcPts val="0"/>
              </a:spcBef>
              <a:spcAft>
                <a:spcPts val="0"/>
              </a:spcAft>
              <a:buNone/>
            </a:pP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Studio</a:t>
            </a:r>
            <a:endParaRPr/>
          </a:p>
        </p:txBody>
      </p:sp>
      <p:sp>
        <p:nvSpPr>
          <p:cNvPr id="94" name="Google Shape;94;p19"/>
          <p:cNvSpPr txBox="1">
            <a:spLocks noGrp="1"/>
          </p:cNvSpPr>
          <p:nvPr>
            <p:ph type="body" idx="1"/>
          </p:nvPr>
        </p:nvSpPr>
        <p:spPr>
          <a:xfrm>
            <a:off x="266875" y="1012050"/>
            <a:ext cx="8520600"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Official IDE for building Android apps</a:t>
            </a:r>
            <a:endParaRPr sz="1800"/>
          </a:p>
        </p:txBody>
      </p:sp>
      <p:sp>
        <p:nvSpPr>
          <p:cNvPr id="95" name="Google Shape;95;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96" name="Google Shape;96;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 for views</a:t>
            </a:r>
            <a:endParaRPr/>
          </a:p>
        </p:txBody>
      </p:sp>
      <p:sp>
        <p:nvSpPr>
          <p:cNvPr id="325" name="Google Shape;325;p46"/>
          <p:cNvSpPr txBox="1">
            <a:spLocks noGrp="1"/>
          </p:cNvSpPr>
          <p:nvPr>
            <p:ph type="body" idx="1"/>
          </p:nvPr>
        </p:nvSpPr>
        <p:spPr>
          <a:xfrm>
            <a:off x="311700" y="10762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Individual views can also have resource IDs.</a:t>
            </a:r>
            <a:endParaRPr sz="1800"/>
          </a:p>
        </p:txBody>
      </p:sp>
      <p:sp>
        <p:nvSpPr>
          <p:cNvPr id="326" name="Google Shape;326;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27" name="Google Shape;327;p46"/>
          <p:cNvSpPr txBox="1"/>
          <p:nvPr/>
        </p:nvSpPr>
        <p:spPr>
          <a:xfrm>
            <a:off x="345525" y="1638800"/>
            <a:ext cx="84408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View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android:id=</a:t>
            </a:r>
            <a:r>
              <a:rPr lang="en" sz="1800" b="1">
                <a:solidFill>
                  <a:srgbClr val="388E3C"/>
                </a:solidFill>
                <a:latin typeface="Consolas"/>
                <a:ea typeface="Consolas"/>
                <a:cs typeface="Consolas"/>
                <a:sym typeface="Consolas"/>
              </a:rPr>
              <a:t>"@+id/helloTextView"</a:t>
            </a:r>
            <a:endParaRPr sz="1800" b="1">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TextView using:</a:t>
            </a:r>
            <a:endParaRPr sz="1800">
              <a:latin typeface="Roboto"/>
              <a:ea typeface="Roboto"/>
              <a:cs typeface="Roboto"/>
              <a:sym typeface="Roboto"/>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35" name="Google Shape;335;p47"/>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Activities</a:t>
            </a:r>
            <a:endParaRPr sz="5200" b="1">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an Activity?</a:t>
            </a:r>
            <a:endParaRPr/>
          </a:p>
        </p:txBody>
      </p:sp>
      <p:sp>
        <p:nvSpPr>
          <p:cNvPr id="341" name="Google Shape;341;p48"/>
          <p:cNvSpPr txBox="1">
            <a:spLocks noGrp="1"/>
          </p:cNvSpPr>
          <p:nvPr>
            <p:ph type="body" idx="1"/>
          </p:nvPr>
        </p:nvSpPr>
        <p:spPr>
          <a:xfrm>
            <a:off x="2621725" y="1152475"/>
            <a:ext cx="6078000" cy="175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An Activity is a means for the user to accomplish one main goal. </a:t>
            </a:r>
            <a:endParaRPr sz="2000"/>
          </a:p>
          <a:p>
            <a:pPr marL="457200" lvl="0" indent="-355600" algn="l" rtl="0">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MainActivity.kt</a:t>
            </a:r>
            <a:endParaRPr/>
          </a:p>
        </p:txBody>
      </p:sp>
      <p:sp>
        <p:nvSpPr>
          <p:cNvPr id="349" name="Google Shape;349;p49"/>
          <p:cNvSpPr txBox="1">
            <a:spLocks noGrp="1"/>
          </p:cNvSpPr>
          <p:nvPr>
            <p:ph type="body" idx="1"/>
          </p:nvPr>
        </p:nvSpPr>
        <p:spPr>
          <a:xfrm>
            <a:off x="311700" y="1533475"/>
            <a:ext cx="8520600" cy="211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an Activity runs</a:t>
            </a:r>
            <a:endParaRPr/>
          </a:p>
        </p:txBody>
      </p:sp>
      <p:sp>
        <p:nvSpPr>
          <p:cNvPr id="356" name="Google Shape;356;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57" name="Google Shape;357;p50"/>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361" name="Google Shape;361;p50"/>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362" name="Google Shape;362;p50"/>
          <p:cNvCxnSpPr>
            <a:stCxn id="358"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363" name="Google Shape;363;p50"/>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the onCreate() callback</a:t>
            </a:r>
            <a:endParaRPr/>
          </a:p>
        </p:txBody>
      </p:sp>
      <p:sp>
        <p:nvSpPr>
          <p:cNvPr id="369" name="Google Shape;369;p51"/>
          <p:cNvSpPr txBox="1">
            <a:spLocks noGrp="1"/>
          </p:cNvSpPr>
          <p:nvPr>
            <p:ph type="body" idx="1"/>
          </p:nvPr>
        </p:nvSpPr>
        <p:spPr>
          <a:xfrm>
            <a:off x="311700" y="15334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Called when the system creates your Activity</a:t>
            </a:r>
            <a:endParaRPr sz="1800"/>
          </a:p>
        </p:txBody>
      </p:sp>
      <p:sp>
        <p:nvSpPr>
          <p:cNvPr id="370" name="Google Shape;37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71" name="Google Shape;371;p51"/>
          <p:cNvSpPr txBox="1"/>
          <p:nvPr/>
        </p:nvSpPr>
        <p:spPr>
          <a:xfrm>
            <a:off x="333600" y="2031225"/>
            <a:ext cx="8476800" cy="2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inflation</a:t>
            </a:r>
            <a:endParaRPr/>
          </a:p>
        </p:txBody>
      </p:sp>
      <p:sp>
        <p:nvSpPr>
          <p:cNvPr id="377" name="Google Shape;377;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78" name="Google Shape;378;p52"/>
          <p:cNvSpPr/>
          <p:nvPr/>
        </p:nvSpPr>
        <p:spPr>
          <a:xfrm>
            <a:off x="401450" y="2227768"/>
            <a:ext cx="2031000" cy="8922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9" name="Google Shape;379;p52"/>
          <p:cNvSpPr/>
          <p:nvPr/>
        </p:nvSpPr>
        <p:spPr>
          <a:xfrm>
            <a:off x="5095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layout1</a:t>
            </a:r>
            <a:endParaRPr sz="1000"/>
          </a:p>
        </p:txBody>
      </p:sp>
      <p:sp>
        <p:nvSpPr>
          <p:cNvPr id="380" name="Google Shape;380;p52"/>
          <p:cNvSpPr/>
          <p:nvPr/>
        </p:nvSpPr>
        <p:spPr>
          <a:xfrm>
            <a:off x="5599225" y="1660175"/>
            <a:ext cx="3093600" cy="2049900"/>
          </a:xfrm>
          <a:prstGeom prst="rect">
            <a:avLst/>
          </a:prstGeom>
          <a:solidFill>
            <a:srgbClr val="D6F0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a:off x="5819275" y="188007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2" name="Google Shape;382;p52"/>
          <p:cNvSpPr/>
          <p:nvPr/>
        </p:nvSpPr>
        <p:spPr>
          <a:xfrm>
            <a:off x="5844450" y="2527925"/>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3" name="Google Shape;383;p52"/>
          <p:cNvSpPr/>
          <p:nvPr/>
        </p:nvSpPr>
        <p:spPr>
          <a:xfrm>
            <a:off x="7106800" y="270522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4" name="Google Shape;384;p52"/>
          <p:cNvSpPr/>
          <p:nvPr/>
        </p:nvSpPr>
        <p:spPr>
          <a:xfrm>
            <a:off x="6801725" y="3231850"/>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5" name="Google Shape;385;p52"/>
          <p:cNvSpPr/>
          <p:nvPr/>
        </p:nvSpPr>
        <p:spPr>
          <a:xfrm>
            <a:off x="7738600" y="3231850"/>
            <a:ext cx="779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6" name="Google Shape;386;p52"/>
          <p:cNvSpPr txBox="1"/>
          <p:nvPr/>
        </p:nvSpPr>
        <p:spPr>
          <a:xfrm>
            <a:off x="5599325" y="1195975"/>
            <a:ext cx="3093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7" name="Google Shape;387;p52"/>
          <p:cNvCxnSpPr/>
          <p:nvPr/>
        </p:nvCxnSpPr>
        <p:spPr>
          <a:xfrm flipH="1">
            <a:off x="6232350" y="2191850"/>
            <a:ext cx="200700" cy="338700"/>
          </a:xfrm>
          <a:prstGeom prst="straightConnector1">
            <a:avLst/>
          </a:prstGeom>
          <a:noFill/>
          <a:ln w="19050" cap="flat" cmpd="sng">
            <a:solidFill>
              <a:schemeClr val="dk2"/>
            </a:solidFill>
            <a:prstDash val="solid"/>
            <a:round/>
            <a:headEnd type="none" w="med" len="med"/>
            <a:tailEnd type="triangle" w="med" len="med"/>
          </a:ln>
        </p:spPr>
      </p:cxnSp>
      <p:cxnSp>
        <p:nvCxnSpPr>
          <p:cNvPr id="388" name="Google Shape;388;p52"/>
          <p:cNvCxnSpPr/>
          <p:nvPr/>
        </p:nvCxnSpPr>
        <p:spPr>
          <a:xfrm>
            <a:off x="6548062" y="2200625"/>
            <a:ext cx="673500" cy="503100"/>
          </a:xfrm>
          <a:prstGeom prst="straightConnector1">
            <a:avLst/>
          </a:prstGeom>
          <a:noFill/>
          <a:ln w="19050" cap="flat" cmpd="sng">
            <a:solidFill>
              <a:schemeClr val="dk2"/>
            </a:solidFill>
            <a:prstDash val="solid"/>
            <a:round/>
            <a:headEnd type="none" w="med" len="med"/>
            <a:tailEnd type="triangle" w="med" len="med"/>
          </a:ln>
        </p:spPr>
      </p:cxnSp>
      <p:cxnSp>
        <p:nvCxnSpPr>
          <p:cNvPr id="389" name="Google Shape;389;p52"/>
          <p:cNvCxnSpPr>
            <a:endCxn id="384" idx="0"/>
          </p:cNvCxnSpPr>
          <p:nvPr/>
        </p:nvCxnSpPr>
        <p:spPr>
          <a:xfrm flipH="1">
            <a:off x="7191575" y="3024550"/>
            <a:ext cx="306600" cy="207300"/>
          </a:xfrm>
          <a:prstGeom prst="straightConnector1">
            <a:avLst/>
          </a:prstGeom>
          <a:noFill/>
          <a:ln w="19050" cap="flat" cmpd="sng">
            <a:solidFill>
              <a:schemeClr val="dk2"/>
            </a:solidFill>
            <a:prstDash val="solid"/>
            <a:round/>
            <a:headEnd type="none" w="med" len="med"/>
            <a:tailEnd type="triangle" w="med" len="med"/>
          </a:ln>
        </p:spPr>
      </p:cxnSp>
      <p:cxnSp>
        <p:nvCxnSpPr>
          <p:cNvPr id="390" name="Google Shape;390;p52"/>
          <p:cNvCxnSpPr>
            <a:endCxn id="385" idx="0"/>
          </p:cNvCxnSpPr>
          <p:nvPr/>
        </p:nvCxnSpPr>
        <p:spPr>
          <a:xfrm>
            <a:off x="7869250" y="3024550"/>
            <a:ext cx="259200" cy="207300"/>
          </a:xfrm>
          <a:prstGeom prst="straightConnector1">
            <a:avLst/>
          </a:prstGeom>
          <a:noFill/>
          <a:ln w="19050" cap="flat" cmpd="sng">
            <a:solidFill>
              <a:schemeClr val="dk2"/>
            </a:solidFill>
            <a:prstDash val="solid"/>
            <a:round/>
            <a:headEnd type="none" w="med" len="med"/>
            <a:tailEnd type="triangle" w="med" len="med"/>
          </a:ln>
        </p:spPr>
      </p:cxnSp>
      <p:sp>
        <p:nvSpPr>
          <p:cNvPr id="391" name="Google Shape;391;p52"/>
          <p:cNvSpPr/>
          <p:nvPr/>
        </p:nvSpPr>
        <p:spPr>
          <a:xfrm>
            <a:off x="3219063" y="2412876"/>
            <a:ext cx="1647300" cy="522000"/>
          </a:xfrm>
          <a:prstGeom prst="ellipse">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w="28575" cap="flat" cmpd="sng">
            <a:solidFill>
              <a:srgbClr val="000000"/>
            </a:solidFill>
            <a:prstDash val="solid"/>
            <a:round/>
            <a:headEnd type="none" w="med" len="med"/>
            <a:tailEnd type="triangle" w="med" len="med"/>
          </a:ln>
        </p:spPr>
      </p:cxnSp>
      <p:cxnSp>
        <p:nvCxnSpPr>
          <p:cNvPr id="393" name="Google Shape;393;p52"/>
          <p:cNvCxnSpPr>
            <a:stCxn id="391" idx="6"/>
            <a:endCxn id="380" idx="1"/>
          </p:cNvCxnSpPr>
          <p:nvPr/>
        </p:nvCxnSpPr>
        <p:spPr>
          <a:xfrm>
            <a:off x="4866363" y="2673876"/>
            <a:ext cx="732900" cy="11100"/>
          </a:xfrm>
          <a:prstGeom prst="straightConnector1">
            <a:avLst/>
          </a:prstGeom>
          <a:noFill/>
          <a:ln w="28575" cap="flat" cmpd="sng">
            <a:solidFill>
              <a:schemeClr val="dk2"/>
            </a:solidFill>
            <a:prstDash val="solid"/>
            <a:round/>
            <a:headEnd type="none" w="med" len="med"/>
            <a:tailEnd type="triangle" w="med" len="med"/>
          </a:ln>
        </p:spPr>
      </p:cxnSp>
      <p:sp>
        <p:nvSpPr>
          <p:cNvPr id="394" name="Google Shape;394;p52"/>
          <p:cNvSpPr txBox="1"/>
          <p:nvPr/>
        </p:nvSpPr>
        <p:spPr>
          <a:xfrm>
            <a:off x="3234850" y="2515775"/>
            <a:ext cx="16473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5" name="Google Shape;395;p52"/>
          <p:cNvSpPr/>
          <p:nvPr/>
        </p:nvSpPr>
        <p:spPr>
          <a:xfrm>
            <a:off x="1152762"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layout2</a:t>
            </a:r>
            <a:endParaRPr sz="1000"/>
          </a:p>
        </p:txBody>
      </p:sp>
      <p:sp>
        <p:nvSpPr>
          <p:cNvPr id="396" name="Google Shape;396;p52"/>
          <p:cNvSpPr/>
          <p:nvPr/>
        </p:nvSpPr>
        <p:spPr>
          <a:xfrm>
            <a:off x="18049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02" name="Google Shape;402;p53"/>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Make an app interactive</a:t>
            </a:r>
            <a:endParaRPr sz="5200" b="1">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app behavior in Activity</a:t>
            </a:r>
            <a:endParaRPr/>
          </a:p>
        </p:txBody>
      </p:sp>
      <p:sp>
        <p:nvSpPr>
          <p:cNvPr id="408" name="Google Shape;408;p54"/>
          <p:cNvSpPr txBox="1">
            <a:spLocks noGrp="1"/>
          </p:cNvSpPr>
          <p:nvPr>
            <p:ph type="body" idx="1"/>
          </p:nvPr>
        </p:nvSpPr>
        <p:spPr>
          <a:xfrm>
            <a:off x="311700" y="9937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Modify the Activity so the app responds to user input, such as a button tap.</a:t>
            </a:r>
            <a:endParaRPr sz="1800"/>
          </a:p>
        </p:txBody>
      </p:sp>
      <p:sp>
        <p:nvSpPr>
          <p:cNvPr id="409" name="Google Shape;409;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410" name="Google Shape;410;p54"/>
          <p:cNvPicPr preferRelativeResize="0"/>
          <p:nvPr/>
        </p:nvPicPr>
        <p:blipFill>
          <a:blip r:embed="rId3">
            <a:alphaModFix/>
          </a:blip>
          <a:stretch>
            <a:fillRect/>
          </a:stretch>
        </p:blipFill>
        <p:spPr>
          <a:xfrm>
            <a:off x="406825" y="1505800"/>
            <a:ext cx="1688993" cy="3016704"/>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Modify a View dynamically</a:t>
            </a:r>
            <a:endParaRPr/>
          </a:p>
        </p:txBody>
      </p:sp>
      <p:sp>
        <p:nvSpPr>
          <p:cNvPr id="416" name="Google Shape;416;p55"/>
          <p:cNvSpPr txBox="1">
            <a:spLocks noGrp="1"/>
          </p:cNvSpPr>
          <p:nvPr>
            <p:ph type="body" idx="1"/>
          </p:nvPr>
        </p:nvSpPr>
        <p:spPr>
          <a:xfrm>
            <a:off x="311700" y="1424125"/>
            <a:ext cx="8520600" cy="28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r>
              <a:rPr lang="en" sz="1800"/>
              <a:t>Get a reference to the View in the view hierarchy:</a:t>
            </a:r>
            <a:endParaRPr sz="1800"/>
          </a:p>
          <a:p>
            <a:pPr marL="0" lvl="0" indent="0" algn="l" rtl="0">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Change properties or call methods on the View instance:</a:t>
            </a:r>
            <a:endParaRPr sz="1800"/>
          </a:p>
          <a:p>
            <a:pPr marL="0" lvl="0" indent="0" algn="l" rtl="0">
              <a:spcBef>
                <a:spcPts val="0"/>
              </a:spcBef>
              <a:spcAft>
                <a:spcPts val="0"/>
              </a:spcAft>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11700" y="778199"/>
            <a:ext cx="8520600" cy="183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Your first app</a:t>
            </a:r>
            <a:endParaRPr sz="5200" b="1">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w="28575" cap="flat" cmpd="sng">
            <a:solidFill>
              <a:schemeClr val="dk2"/>
            </a:solidFill>
            <a:prstDash val="solid"/>
            <a:round/>
            <a:headEnd type="none" w="med" len="med"/>
            <a:tailEnd type="triangle" w="med" len="med"/>
          </a:ln>
        </p:spPr>
      </p:cxnSp>
      <p:cxnSp>
        <p:nvCxnSpPr>
          <p:cNvPr id="424" name="Google Shape;424;p56"/>
          <p:cNvCxnSpPr>
            <a:endCxn id="425" idx="0"/>
          </p:cNvCxnSpPr>
          <p:nvPr/>
        </p:nvCxnSpPr>
        <p:spPr>
          <a:xfrm>
            <a:off x="5079200" y="3433225"/>
            <a:ext cx="939900" cy="545700"/>
          </a:xfrm>
          <a:prstGeom prst="straightConnector1">
            <a:avLst/>
          </a:prstGeom>
          <a:noFill/>
          <a:ln w="28575" cap="flat" cmpd="sng">
            <a:solidFill>
              <a:schemeClr val="dk2"/>
            </a:solidFill>
            <a:prstDash val="solid"/>
            <a:round/>
            <a:headEnd type="none" w="med" len="med"/>
            <a:tailEnd type="triangle" w="med" len="med"/>
          </a:ln>
        </p:spPr>
      </p:cxnSp>
      <p:sp>
        <p:nvSpPr>
          <p:cNvPr id="426" name="Google Shape;426;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 listeners for specific events</a:t>
            </a:r>
            <a:endParaRPr/>
          </a:p>
        </p:txBody>
      </p:sp>
      <p:sp>
        <p:nvSpPr>
          <p:cNvPr id="427" name="Google Shape;427;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28" name="Google Shape;428;p56"/>
          <p:cNvSpPr txBox="1"/>
          <p:nvPr/>
        </p:nvSpPr>
        <p:spPr>
          <a:xfrm>
            <a:off x="3025200" y="1207275"/>
            <a:ext cx="3093600" cy="4905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User interacts with a View</a:t>
            </a:r>
            <a:endParaRPr sz="1800">
              <a:latin typeface="Roboto Condensed"/>
              <a:ea typeface="Roboto Condensed"/>
              <a:cs typeface="Roboto Condensed"/>
              <a:sym typeface="Roboto Condensed"/>
            </a:endParaRPr>
          </a:p>
        </p:txBody>
      </p:sp>
      <p:sp>
        <p:nvSpPr>
          <p:cNvPr id="429" name="Google Shape;429;p56"/>
          <p:cNvSpPr txBox="1"/>
          <p:nvPr/>
        </p:nvSpPr>
        <p:spPr>
          <a:xfrm>
            <a:off x="3591150" y="2097750"/>
            <a:ext cx="19617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30" name="Google Shape;430;p56"/>
          <p:cNvSpPr txBox="1"/>
          <p:nvPr/>
        </p:nvSpPr>
        <p:spPr>
          <a:xfrm>
            <a:off x="2789400" y="2911350"/>
            <a:ext cx="35652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Did developer register a callback?</a:t>
            </a:r>
            <a:endParaRPr sz="1800">
              <a:latin typeface="Roboto Condensed"/>
              <a:ea typeface="Roboto Condensed"/>
              <a:cs typeface="Roboto Condensed"/>
              <a:sym typeface="Roboto Condensed"/>
            </a:endParaRPr>
          </a:p>
        </p:txBody>
      </p:sp>
      <p:sp>
        <p:nvSpPr>
          <p:cNvPr id="423" name="Google Shape;423;p56"/>
          <p:cNvSpPr txBox="1"/>
          <p:nvPr/>
        </p:nvSpPr>
        <p:spPr>
          <a:xfrm>
            <a:off x="2422425" y="3961375"/>
            <a:ext cx="196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5" name="Google Shape;425;p56"/>
          <p:cNvSpPr txBox="1"/>
          <p:nvPr/>
        </p:nvSpPr>
        <p:spPr>
          <a:xfrm>
            <a:off x="4883450" y="3978925"/>
            <a:ext cx="22713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31" name="Google Shape;431;p56"/>
          <p:cNvCxnSpPr>
            <a:stCxn id="428" idx="2"/>
            <a:endCxn id="429" idx="0"/>
          </p:cNvCxnSpPr>
          <p:nvPr/>
        </p:nvCxnSpPr>
        <p:spPr>
          <a:xfrm>
            <a:off x="4572000" y="1697775"/>
            <a:ext cx="0" cy="399900"/>
          </a:xfrm>
          <a:prstGeom prst="straightConnector1">
            <a:avLst/>
          </a:prstGeom>
          <a:noFill/>
          <a:ln w="28575" cap="flat" cmpd="sng">
            <a:solidFill>
              <a:schemeClr val="dk2"/>
            </a:solidFill>
            <a:prstDash val="solid"/>
            <a:round/>
            <a:headEnd type="none" w="med" len="med"/>
            <a:tailEnd type="triangle" w="med" len="med"/>
          </a:ln>
        </p:spPr>
      </p:cxnSp>
      <p:cxnSp>
        <p:nvCxnSpPr>
          <p:cNvPr id="432" name="Google Shape;432;p56"/>
          <p:cNvCxnSpPr>
            <a:stCxn id="429" idx="2"/>
            <a:endCxn id="430" idx="0"/>
          </p:cNvCxnSpPr>
          <p:nvPr/>
        </p:nvCxnSpPr>
        <p:spPr>
          <a:xfrm>
            <a:off x="4572000" y="2607150"/>
            <a:ext cx="0" cy="304200"/>
          </a:xfrm>
          <a:prstGeom prst="straightConnector1">
            <a:avLst/>
          </a:prstGeom>
          <a:noFill/>
          <a:ln w="28575" cap="flat" cmpd="sng">
            <a:solidFill>
              <a:schemeClr val="dk2"/>
            </a:solidFill>
            <a:prstDash val="solid"/>
            <a:round/>
            <a:headEnd type="none" w="med" len="med"/>
            <a:tailEnd type="triangle" w="med" len="med"/>
          </a:ln>
        </p:spPr>
      </p:cxnSp>
      <p:sp>
        <p:nvSpPr>
          <p:cNvPr id="433" name="Google Shape;433;p56"/>
          <p:cNvSpPr txBox="1"/>
          <p:nvPr/>
        </p:nvSpPr>
        <p:spPr>
          <a:xfrm>
            <a:off x="3025200" y="3569925"/>
            <a:ext cx="459000" cy="30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4" name="Google Shape;434;p56"/>
          <p:cNvSpPr txBox="1"/>
          <p:nvPr/>
        </p:nvSpPr>
        <p:spPr>
          <a:xfrm>
            <a:off x="5789851" y="3569925"/>
            <a:ext cx="548700" cy="30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View.OnClickListener </a:t>
            </a:r>
            <a:endParaRPr/>
          </a:p>
        </p:txBody>
      </p:sp>
      <p:sp>
        <p:nvSpPr>
          <p:cNvPr id="440" name="Google Shape;440;p57"/>
          <p:cNvSpPr txBox="1">
            <a:spLocks noGrp="1"/>
          </p:cNvSpPr>
          <p:nvPr>
            <p:ph type="body" idx="1"/>
          </p:nvPr>
        </p:nvSpPr>
        <p:spPr>
          <a:xfrm>
            <a:off x="311700" y="1069975"/>
            <a:ext cx="8520600" cy="327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lang="en" sz="1800" b="1">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button.setOnClickListener(this)</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override</a:t>
            </a: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fun</a:t>
            </a:r>
            <a:r>
              <a:rPr lang="en" sz="1800" b="1">
                <a:latin typeface="Consolas"/>
                <a:ea typeface="Consolas"/>
                <a:cs typeface="Consolas"/>
                <a:sym typeface="Consolas"/>
              </a:rPr>
              <a:t> onClick(v: View?)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 (single abstract method)</a:t>
            </a:r>
            <a:endParaRPr/>
          </a:p>
        </p:txBody>
      </p:sp>
      <p:sp>
        <p:nvSpPr>
          <p:cNvPr id="447" name="Google Shape;447;p58"/>
          <p:cNvSpPr txBox="1">
            <a:spLocks noGrp="1"/>
          </p:cNvSpPr>
          <p:nvPr>
            <p:ph type="body" idx="1"/>
          </p:nvPr>
        </p:nvSpPr>
        <p:spPr>
          <a:xfrm>
            <a:off x="311700" y="1063275"/>
            <a:ext cx="8520600" cy="13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Converts a function into an implementation of an interface</a:t>
            </a:r>
            <a:endParaRPr sz="1800"/>
          </a:p>
          <a:p>
            <a:pPr marL="0" lvl="0" indent="0" algn="l" rtl="0">
              <a:spcBef>
                <a:spcPts val="1000"/>
              </a:spcBef>
              <a:spcAft>
                <a:spcPts val="0"/>
              </a:spcAft>
              <a:buClr>
                <a:schemeClr val="dk1"/>
              </a:buClr>
              <a:buSzPts val="1100"/>
              <a:buFont typeface="Arial"/>
              <a:buNone/>
            </a:pPr>
            <a:r>
              <a:rPr lang="en" sz="1800" b="1"/>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49" name="Google Shape;449;p58"/>
          <p:cNvSpPr txBox="1"/>
          <p:nvPr/>
        </p:nvSpPr>
        <p:spPr>
          <a:xfrm>
            <a:off x="319350" y="2297140"/>
            <a:ext cx="8513100" cy="215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is equivalent to</a:t>
            </a:r>
            <a:endParaRPr sz="1800">
              <a:solidFill>
                <a:schemeClr val="dk1"/>
              </a:solidFill>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runnable = (</a:t>
            </a:r>
            <a:r>
              <a:rPr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View.OnClickListener as a SAM</a:t>
            </a:r>
            <a:endParaRPr/>
          </a:p>
        </p:txBody>
      </p:sp>
      <p:sp>
        <p:nvSpPr>
          <p:cNvPr id="455" name="Google Shape;455;p59"/>
          <p:cNvSpPr txBox="1">
            <a:spLocks noGrp="1"/>
          </p:cNvSpPr>
          <p:nvPr>
            <p:ph type="body" idx="1"/>
          </p:nvPr>
        </p:nvSpPr>
        <p:spPr>
          <a:xfrm>
            <a:off x="311700" y="12286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more concise way to declare a click listener</a:t>
            </a:r>
            <a:endParaRPr sz="1800"/>
          </a:p>
        </p:txBody>
      </p:sp>
      <p:sp>
        <p:nvSpPr>
          <p:cNvPr id="456" name="Google Shape;45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57" name="Google Shape;457;p59"/>
          <p:cNvSpPr txBox="1"/>
          <p:nvPr/>
        </p:nvSpPr>
        <p:spPr>
          <a:xfrm>
            <a:off x="311700" y="1726425"/>
            <a:ext cx="8492700" cy="21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button.setOnClickListener(</a:t>
            </a:r>
            <a:r>
              <a:rPr lang="en" sz="1800" b="1">
                <a:solidFill>
                  <a:srgbClr val="37474F"/>
                </a:solidFill>
                <a:latin typeface="Consolas"/>
                <a:ea typeface="Consolas"/>
                <a:cs typeface="Consolas"/>
                <a:sym typeface="Consolas"/>
              </a:rPr>
              <a:t>{ view -&gt; </a:t>
            </a:r>
            <a:r>
              <a:rPr lang="en" sz="1800" b="1">
                <a:solidFill>
                  <a:srgbClr val="D81B60"/>
                </a:solidFill>
                <a:latin typeface="Consolas"/>
                <a:ea typeface="Consolas"/>
                <a:cs typeface="Consolas"/>
                <a:sym typeface="Consolas"/>
              </a:rPr>
              <a:t>/* do something*/</a:t>
            </a:r>
            <a:r>
              <a:rPr lang="en" sz="1800" b="1">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 initialization</a:t>
            </a:r>
            <a:endParaRPr/>
          </a:p>
        </p:txBody>
      </p:sp>
      <p:sp>
        <p:nvSpPr>
          <p:cNvPr id="463" name="Google Shape;463;p60"/>
          <p:cNvSpPr txBox="1">
            <a:spLocks noGrp="1"/>
          </p:cNvSpPr>
          <p:nvPr>
            <p:ph type="body" idx="1"/>
          </p:nvPr>
        </p:nvSpPr>
        <p:spPr>
          <a:xfrm>
            <a:off x="311700" y="1511425"/>
            <a:ext cx="8520600" cy="249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Lateinit example in Activity</a:t>
            </a:r>
            <a:endParaRPr/>
          </a:p>
        </p:txBody>
      </p:sp>
      <p:sp>
        <p:nvSpPr>
          <p:cNvPr id="470" name="Google Shape;470;p61"/>
          <p:cNvSpPr txBox="1">
            <a:spLocks noGrp="1"/>
          </p:cNvSpPr>
          <p:nvPr>
            <p:ph type="body" idx="1"/>
          </p:nvPr>
        </p:nvSpPr>
        <p:spPr>
          <a:xfrm>
            <a:off x="311700" y="1457275"/>
            <a:ext cx="8520600" cy="3193800"/>
          </a:xfrm>
          <a:prstGeom prst="rect">
            <a:avLst/>
          </a:prstGeom>
        </p:spPr>
        <p:txBody>
          <a:bodyPr spcFirstLastPara="1" wrap="square" lIns="91425" tIns="91425" rIns="91425" bIns="91425" anchor="t" anchorCtr="0">
            <a:noAutofit/>
          </a:bodyPr>
          <a:lstStyle/>
          <a:p>
            <a:pPr marL="0" marR="360045"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lateinit</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var</a:t>
            </a:r>
            <a:r>
              <a:rPr lang="en" sz="1800" b="1">
                <a:solidFill>
                  <a:srgbClr val="37474F"/>
                </a:solidFill>
                <a:latin typeface="Consolas"/>
                <a:ea typeface="Consolas"/>
                <a:cs typeface="Consolas"/>
                <a:sym typeface="Consolas"/>
              </a:rPr>
              <a:t> result: TextView</a:t>
            </a:r>
            <a:endParaRPr sz="1800" b="1">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marR="360045" lvl="0" indent="0" algn="l" rtl="0">
              <a:lnSpc>
                <a:spcPct val="100000"/>
              </a:lnSpc>
              <a:spcBef>
                <a:spcPts val="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471" name="Google Shape;471;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77" name="Google Shape;477;p62"/>
          <p:cNvSpPr txBox="1"/>
          <p:nvPr/>
        </p:nvSpPr>
        <p:spPr>
          <a:xfrm>
            <a:off x="311700" y="1159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Gradle: Building an </a:t>
            </a:r>
            <a:endParaRPr sz="5200" b="1">
              <a:solidFill>
                <a:srgbClr val="FAFAFA"/>
              </a:solidFill>
              <a:latin typeface="Roboto"/>
              <a:ea typeface="Roboto"/>
              <a:cs typeface="Roboto"/>
              <a:sym typeface="Roboto"/>
            </a:endParaRPr>
          </a:p>
          <a:p>
            <a:pPr marL="0" lvl="0" indent="0" algn="ctr" rtl="0">
              <a:spcBef>
                <a:spcPts val="0"/>
              </a:spcBef>
              <a:spcAft>
                <a:spcPts val="0"/>
              </a:spcAft>
              <a:buNone/>
            </a:pPr>
            <a:r>
              <a:rPr lang="en" sz="5200" b="1">
                <a:solidFill>
                  <a:srgbClr val="FAFAFA"/>
                </a:solidFill>
                <a:latin typeface="Roboto"/>
                <a:ea typeface="Roboto"/>
                <a:cs typeface="Roboto"/>
                <a:sym typeface="Roboto"/>
              </a:rPr>
              <a:t>Android app</a:t>
            </a:r>
            <a:endParaRPr sz="5200" b="1">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Gradle?</a:t>
            </a:r>
            <a:endParaRPr/>
          </a:p>
        </p:txBody>
      </p:sp>
      <p:sp>
        <p:nvSpPr>
          <p:cNvPr id="483" name="Google Shape;483;p63"/>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Builds automation system </a:t>
            </a:r>
            <a:endParaRPr sz="2200"/>
          </a:p>
          <a:p>
            <a:pPr marL="457200" lvl="0" indent="-368300" algn="l" rtl="0">
              <a:spcBef>
                <a:spcPts val="1000"/>
              </a:spcBef>
              <a:spcAft>
                <a:spcPts val="0"/>
              </a:spcAft>
              <a:buSzPts val="2200"/>
              <a:buChar char="●"/>
            </a:pPr>
            <a:r>
              <a:rPr lang="en" sz="2200"/>
              <a:t>Manages the build cycle via a series of tasks (for example, compiles Kotlin sources, runs tests, installs app to device) </a:t>
            </a:r>
            <a:endParaRPr sz="2200"/>
          </a:p>
          <a:p>
            <a:pPr marL="457200" lvl="0" indent="-368300" algn="l" rtl="0">
              <a:spcBef>
                <a:spcPts val="1000"/>
              </a:spcBef>
              <a:spcAft>
                <a:spcPts val="0"/>
              </a:spcAft>
              <a:buSzPts val="2200"/>
              <a:buChar char="●"/>
            </a:pPr>
            <a:r>
              <a:rPr lang="en" sz="2200"/>
              <a:t>Determines the proper order of tasks to run</a:t>
            </a:r>
            <a:endParaRPr sz="2200"/>
          </a:p>
          <a:p>
            <a:pPr marL="457200" lvl="0" indent="-368300" algn="l" rtl="0">
              <a:spcBef>
                <a:spcPts val="1000"/>
              </a:spcBef>
              <a:spcAft>
                <a:spcPts val="1000"/>
              </a:spcAft>
              <a:buSzPts val="2200"/>
              <a:buChar char="●"/>
            </a:pPr>
            <a:r>
              <a:rPr lang="en" sz="2200"/>
              <a:t>Manages dependencies between projects and third-party libraries</a:t>
            </a:r>
            <a:endParaRPr sz="2200"/>
          </a:p>
        </p:txBody>
      </p:sp>
      <p:sp>
        <p:nvSpPr>
          <p:cNvPr id="484" name="Google Shape;48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build file</a:t>
            </a:r>
            <a:endParaRPr/>
          </a:p>
        </p:txBody>
      </p:sp>
      <p:sp>
        <p:nvSpPr>
          <p:cNvPr id="490" name="Google Shape;490;p64"/>
          <p:cNvSpPr txBox="1">
            <a:spLocks noGrp="1"/>
          </p:cNvSpPr>
          <p:nvPr>
            <p:ph type="body" idx="1"/>
          </p:nvPr>
        </p:nvSpPr>
        <p:spPr>
          <a:xfrm>
            <a:off x="311700" y="1577975"/>
            <a:ext cx="8520600" cy="269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Declare plugins </a:t>
            </a:r>
            <a:endParaRPr sz="2200"/>
          </a:p>
          <a:p>
            <a:pPr marL="457200" lvl="0" indent="-368300" algn="l" rtl="0">
              <a:spcBef>
                <a:spcPts val="1000"/>
              </a:spcBef>
              <a:spcAft>
                <a:spcPts val="0"/>
              </a:spcAft>
              <a:buSzPts val="2200"/>
              <a:buChar char="●"/>
            </a:pPr>
            <a:r>
              <a:rPr lang="en" sz="2200"/>
              <a:t>Define Android properties </a:t>
            </a:r>
            <a:endParaRPr sz="2200"/>
          </a:p>
          <a:p>
            <a:pPr marL="457200" lvl="0" indent="-368300" algn="l" rtl="0">
              <a:spcBef>
                <a:spcPts val="1000"/>
              </a:spcBef>
              <a:spcAft>
                <a:spcPts val="0"/>
              </a:spcAft>
              <a:buSzPts val="2200"/>
              <a:buChar char="●"/>
            </a:pPr>
            <a:r>
              <a:rPr lang="en" sz="2200"/>
              <a:t>Handle dependencies </a:t>
            </a:r>
            <a:endParaRPr sz="2200"/>
          </a:p>
          <a:p>
            <a:pPr marL="457200" lvl="0" indent="-368300" algn="l" rtl="0">
              <a:spcBef>
                <a:spcPts val="1000"/>
              </a:spcBef>
              <a:spcAft>
                <a:spcPts val="1000"/>
              </a:spcAft>
              <a:buSzPts val="2200"/>
              <a:buChar char="●"/>
            </a:pPr>
            <a:r>
              <a:rPr lang="en" sz="2200"/>
              <a:t>Connect to repositories</a:t>
            </a:r>
            <a:endParaRPr sz="2200"/>
          </a:p>
        </p:txBody>
      </p:sp>
      <p:sp>
        <p:nvSpPr>
          <p:cNvPr id="491" name="Google Shape;491;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Plugins</a:t>
            </a:r>
            <a:endParaRPr/>
          </a:p>
        </p:txBody>
      </p:sp>
      <p:sp>
        <p:nvSpPr>
          <p:cNvPr id="497" name="Google Shape;497;p65"/>
          <p:cNvSpPr txBox="1">
            <a:spLocks noGrp="1"/>
          </p:cNvSpPr>
          <p:nvPr>
            <p:ph type="body" idx="1"/>
          </p:nvPr>
        </p:nvSpPr>
        <p:spPr>
          <a:xfrm>
            <a:off x="311700" y="1741550"/>
            <a:ext cx="8520600" cy="22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Provide libraries and infrastructure needed by your app</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Android Studio</a:t>
            </a:r>
            <a:endParaRPr/>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9" name="Google Shape;109;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configuration</a:t>
            </a:r>
            <a:endParaRPr/>
          </a:p>
        </p:txBody>
      </p:sp>
      <p:sp>
        <p:nvSpPr>
          <p:cNvPr id="504" name="Google Shape;504;p66"/>
          <p:cNvSpPr txBox="1">
            <a:spLocks noGrp="1"/>
          </p:cNvSpPr>
          <p:nvPr>
            <p:ph type="body" idx="1"/>
          </p:nvPr>
        </p:nvSpPr>
        <p:spPr>
          <a:xfrm>
            <a:off x="311700" y="13048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Dependencies</a:t>
            </a:r>
            <a:endParaRPr/>
          </a:p>
        </p:txBody>
      </p:sp>
      <p:sp>
        <p:nvSpPr>
          <p:cNvPr id="511" name="Google Shape;511;p67"/>
          <p:cNvSpPr txBox="1">
            <a:spLocks noGrp="1"/>
          </p:cNvSpPr>
          <p:nvPr>
            <p:ph type="body" idx="1"/>
          </p:nvPr>
        </p:nvSpPr>
        <p:spPr>
          <a:xfrm>
            <a:off x="73729" y="1624400"/>
            <a:ext cx="9050700" cy="237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700">
              <a:latin typeface="Consolas"/>
              <a:ea typeface="Consolas"/>
              <a:cs typeface="Consolas"/>
              <a:sym typeface="Consolas"/>
            </a:endParaRPr>
          </a:p>
        </p:txBody>
      </p:sp>
      <p:sp>
        <p:nvSpPr>
          <p:cNvPr id="512" name="Google Shape;512;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Repositories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518" name="Google Shape;518;p68"/>
          <p:cNvSpPr txBox="1">
            <a:spLocks noGrp="1"/>
          </p:cNvSpPr>
          <p:nvPr>
            <p:ph type="body" idx="1"/>
          </p:nvPr>
        </p:nvSpPr>
        <p:spPr>
          <a:xfrm>
            <a:off x="311700" y="1544850"/>
            <a:ext cx="8520600" cy="256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Gradle tasks</a:t>
            </a:r>
            <a:endParaRPr/>
          </a:p>
        </p:txBody>
      </p:sp>
      <p:sp>
        <p:nvSpPr>
          <p:cNvPr id="525" name="Google Shape;525;p69"/>
          <p:cNvSpPr txBox="1">
            <a:spLocks noGrp="1"/>
          </p:cNvSpPr>
          <p:nvPr>
            <p:ph type="body" idx="1"/>
          </p:nvPr>
        </p:nvSpPr>
        <p:spPr>
          <a:xfrm>
            <a:off x="311700" y="1750500"/>
            <a:ext cx="8520600" cy="2007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Clean </a:t>
            </a:r>
            <a:endParaRPr sz="2200"/>
          </a:p>
          <a:p>
            <a:pPr marL="457200" lvl="0" indent="-368300" algn="l" rtl="0">
              <a:spcBef>
                <a:spcPts val="1000"/>
              </a:spcBef>
              <a:spcAft>
                <a:spcPts val="0"/>
              </a:spcAft>
              <a:buSzPts val="2200"/>
              <a:buChar char="●"/>
            </a:pPr>
            <a:r>
              <a:rPr lang="en" sz="2200"/>
              <a:t>Tasks </a:t>
            </a:r>
            <a:endParaRPr sz="2200"/>
          </a:p>
          <a:p>
            <a:pPr marL="457200" lvl="0" indent="-368300" algn="l" rtl="0">
              <a:spcBef>
                <a:spcPts val="1000"/>
              </a:spcBef>
              <a:spcAft>
                <a:spcPts val="1000"/>
              </a:spcAft>
              <a:buSzPts val="2200"/>
              <a:buChar char="●"/>
            </a:pPr>
            <a:r>
              <a:rPr lang="en" sz="2200"/>
              <a:t>InstallDebug</a:t>
            </a:r>
            <a:endParaRPr sz="2200"/>
          </a:p>
        </p:txBody>
      </p:sp>
      <p:sp>
        <p:nvSpPr>
          <p:cNvPr id="526" name="Google Shape;526;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32" name="Google Shape;532;p70"/>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Accessibility</a:t>
            </a:r>
            <a:endParaRPr sz="5200" b="1">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a:t>
            </a:r>
            <a:endParaRPr/>
          </a:p>
        </p:txBody>
      </p:sp>
      <p:sp>
        <p:nvSpPr>
          <p:cNvPr id="538" name="Google Shape;538;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39" name="Google Shape;539;p71"/>
          <p:cNvSpPr txBox="1"/>
          <p:nvPr/>
        </p:nvSpPr>
        <p:spPr>
          <a:xfrm>
            <a:off x="239647" y="1571574"/>
            <a:ext cx="7798500" cy="2209200"/>
          </a:xfrm>
          <a:prstGeom prst="rect">
            <a:avLst/>
          </a:prstGeom>
          <a:noFill/>
          <a:ln>
            <a:noFill/>
          </a:ln>
        </p:spPr>
        <p:txBody>
          <a:bodyPr spcFirstLastPara="1" wrap="square" lIns="91425" tIns="91425" rIns="91425" bIns="91425" anchor="ctr" anchorCtr="0">
            <a:spAutoFit/>
          </a:bodyPr>
          <a:lstStyle/>
          <a:p>
            <a:pPr marL="457200" marR="0" lvl="0" indent="-368300" algn="l" rtl="0">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marL="457200" lvl="0" indent="-368300" algn="l" rtl="0">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apps more accessible</a:t>
            </a:r>
            <a:endParaRPr/>
          </a:p>
        </p:txBody>
      </p:sp>
      <p:sp>
        <p:nvSpPr>
          <p:cNvPr id="545" name="Google Shape;545;p72"/>
          <p:cNvSpPr txBox="1">
            <a:spLocks noGrp="1"/>
          </p:cNvSpPr>
          <p:nvPr>
            <p:ph type="body" idx="1"/>
          </p:nvPr>
        </p:nvSpPr>
        <p:spPr>
          <a:xfrm>
            <a:off x="242075" y="1000075"/>
            <a:ext cx="8698500" cy="1691400"/>
          </a:xfrm>
          <a:prstGeom prst="rect">
            <a:avLst/>
          </a:prstGeom>
        </p:spPr>
        <p:txBody>
          <a:bodyPr spcFirstLastPara="1" wrap="square" lIns="91425" tIns="91425" rIns="91425" bIns="91425" anchor="t" anchorCtr="0">
            <a:noAutofit/>
          </a:bodyPr>
          <a:lstStyle/>
          <a:p>
            <a:pPr marL="457200" lvl="0" indent="-368300" algn="l" rtl="0">
              <a:lnSpc>
                <a:spcPct val="100000"/>
              </a:lnSpc>
              <a:spcBef>
                <a:spcPts val="1000"/>
              </a:spcBef>
              <a:spcAft>
                <a:spcPts val="0"/>
              </a:spcAft>
              <a:buSzPts val="2200"/>
              <a:buChar char="●"/>
            </a:pPr>
            <a:r>
              <a:rPr lang="en" sz="2200"/>
              <a:t>Increase text visibility with foreground and background color contrast ratio:</a:t>
            </a:r>
            <a:endParaRPr sz="2200"/>
          </a:p>
          <a:p>
            <a:pPr marL="914400" lvl="1" indent="-368300" algn="l" rtl="0">
              <a:lnSpc>
                <a:spcPct val="100000"/>
              </a:lnSpc>
              <a:spcBef>
                <a:spcPts val="0"/>
              </a:spcBef>
              <a:spcAft>
                <a:spcPts val="0"/>
              </a:spcAft>
              <a:buSzPts val="2200"/>
              <a:buChar char="○"/>
            </a:pPr>
            <a:r>
              <a:rPr lang="en" sz="2200"/>
              <a:t>At least 4.5:1 for small text against the background</a:t>
            </a:r>
            <a:endParaRPr sz="2200"/>
          </a:p>
          <a:p>
            <a:pPr marL="914400" lvl="1" indent="-368300" algn="l" rtl="0">
              <a:lnSpc>
                <a:spcPct val="120000"/>
              </a:lnSpc>
              <a:spcBef>
                <a:spcPts val="0"/>
              </a:spcBef>
              <a:spcAft>
                <a:spcPts val="0"/>
              </a:spcAft>
              <a:buSzPts val="2200"/>
              <a:buChar char="○"/>
            </a:pPr>
            <a:r>
              <a:rPr lang="en" sz="2200"/>
              <a:t>At least 3.0:1 for large text against the background</a:t>
            </a:r>
            <a:endParaRPr sz="2200"/>
          </a:p>
          <a:p>
            <a:pPr marL="457200" lvl="0" indent="-368300" algn="l" rtl="0">
              <a:lnSpc>
                <a:spcPct val="100000"/>
              </a:lnSpc>
              <a:spcBef>
                <a:spcPts val="1000"/>
              </a:spcBef>
              <a:spcAft>
                <a:spcPts val="0"/>
              </a:spcAft>
              <a:buSzPts val="2200"/>
              <a:buChar char="●"/>
            </a:pPr>
            <a:r>
              <a:rPr lang="en" sz="2200"/>
              <a:t>Use large, simple controls</a:t>
            </a:r>
            <a:endParaRPr sz="2200">
              <a:solidFill>
                <a:schemeClr val="dk1"/>
              </a:solidFill>
            </a:endParaRPr>
          </a:p>
          <a:p>
            <a:pPr marL="914400" lvl="1" indent="-368300" algn="l" rtl="0">
              <a:lnSpc>
                <a:spcPct val="120000"/>
              </a:lnSpc>
              <a:spcBef>
                <a:spcPts val="0"/>
              </a:spcBef>
              <a:spcAft>
                <a:spcPts val="0"/>
              </a:spcAft>
              <a:buSzPts val="2200"/>
              <a:buChar char="○"/>
            </a:pPr>
            <a:r>
              <a:rPr lang="en" sz="2200">
                <a:solidFill>
                  <a:schemeClr val="dk1"/>
                </a:solidFill>
              </a:rPr>
              <a:t>Touch target size should be at least 48dp x 48dp</a:t>
            </a:r>
            <a:endParaRPr sz="2200"/>
          </a:p>
          <a:p>
            <a:pPr marL="457200" lvl="0" indent="-368300" algn="l" rtl="0">
              <a:lnSpc>
                <a:spcPct val="100000"/>
              </a:lnSpc>
              <a:spcBef>
                <a:spcPts val="1000"/>
              </a:spcBef>
              <a:spcAft>
                <a:spcPts val="0"/>
              </a:spcAft>
              <a:buSzPts val="2200"/>
              <a:buChar char="●"/>
            </a:pPr>
            <a:r>
              <a:rPr lang="en" sz="2200"/>
              <a:t>Describe each UI element</a:t>
            </a:r>
            <a:endParaRPr sz="2200"/>
          </a:p>
          <a:p>
            <a:pPr marL="914400" lvl="1" indent="-368300" algn="l" rtl="0">
              <a:lnSpc>
                <a:spcPct val="120000"/>
              </a:lnSpc>
              <a:spcBef>
                <a:spcPts val="0"/>
              </a:spcBef>
              <a:spcAft>
                <a:spcPts val="0"/>
              </a:spcAft>
              <a:buSzPts val="2200"/>
              <a:buChar char="○"/>
            </a:pPr>
            <a:r>
              <a:rPr lang="en" sz="2200"/>
              <a:t>Set content description on images and controls </a:t>
            </a:r>
            <a:endParaRPr sz="2200"/>
          </a:p>
          <a:p>
            <a:pPr marL="457200" lvl="0" indent="0" algn="l" rtl="0">
              <a:lnSpc>
                <a:spcPct val="120000"/>
              </a:lnSpc>
              <a:spcBef>
                <a:spcPts val="1000"/>
              </a:spcBef>
              <a:spcAft>
                <a:spcPts val="0"/>
              </a:spcAft>
              <a:buNone/>
            </a:pP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 Scanner</a:t>
            </a:r>
            <a:endParaRPr/>
          </a:p>
        </p:txBody>
      </p:sp>
      <p:sp>
        <p:nvSpPr>
          <p:cNvPr id="551" name="Google Shape;551;p73"/>
          <p:cNvSpPr txBox="1">
            <a:spLocks noGrp="1"/>
          </p:cNvSpPr>
          <p:nvPr>
            <p:ph type="body" idx="1"/>
          </p:nvPr>
        </p:nvSpPr>
        <p:spPr>
          <a:xfrm>
            <a:off x="311700" y="1265800"/>
            <a:ext cx="6207300" cy="2995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200"/>
              <a:t>Tool that scans your screen and suggests improvements to make your app more accessible, based on:</a:t>
            </a:r>
            <a:endParaRPr sz="2200"/>
          </a:p>
          <a:p>
            <a:pPr marL="457200" marR="0" lvl="0" indent="-368300" algn="l" rtl="0">
              <a:lnSpc>
                <a:spcPct val="115000"/>
              </a:lnSpc>
              <a:spcBef>
                <a:spcPts val="600"/>
              </a:spcBef>
              <a:spcAft>
                <a:spcPts val="0"/>
              </a:spcAft>
              <a:buSzPts val="2200"/>
              <a:buChar char="●"/>
            </a:pPr>
            <a:r>
              <a:rPr lang="en" sz="2200"/>
              <a:t>Content labels </a:t>
            </a:r>
            <a:endParaRPr sz="2200"/>
          </a:p>
          <a:p>
            <a:pPr marL="457200" marR="0" lvl="0" indent="-368300" algn="l" rtl="0">
              <a:lnSpc>
                <a:spcPct val="115000"/>
              </a:lnSpc>
              <a:spcBef>
                <a:spcPts val="0"/>
              </a:spcBef>
              <a:spcAft>
                <a:spcPts val="0"/>
              </a:spcAft>
              <a:buSzPts val="2200"/>
              <a:buChar char="●"/>
            </a:pPr>
            <a:r>
              <a:rPr lang="en" sz="2200"/>
              <a:t>Touch target sizes </a:t>
            </a:r>
            <a:endParaRPr sz="2200"/>
          </a:p>
          <a:p>
            <a:pPr marL="457200" marR="0" lvl="0" indent="-368300" algn="l" rtl="0">
              <a:lnSpc>
                <a:spcPct val="115000"/>
              </a:lnSpc>
              <a:spcBef>
                <a:spcPts val="0"/>
              </a:spcBef>
              <a:spcAft>
                <a:spcPts val="0"/>
              </a:spcAft>
              <a:buSzPts val="2200"/>
              <a:buChar char="●"/>
            </a:pPr>
            <a:r>
              <a:rPr lang="en" sz="2200"/>
              <a:t>Clickable views</a:t>
            </a:r>
            <a:endParaRPr sz="2200"/>
          </a:p>
          <a:p>
            <a:pPr marL="457200" marR="0" lvl="0" indent="-368300" algn="l" rtl="0">
              <a:lnSpc>
                <a:spcPct val="115000"/>
              </a:lnSpc>
              <a:spcBef>
                <a:spcPts val="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2200"/>
          </a:p>
          <a:p>
            <a:pPr marL="0" lvl="0" indent="0" algn="l" rtl="0">
              <a:lnSpc>
                <a:spcPct val="115000"/>
              </a:lnSpc>
              <a:spcBef>
                <a:spcPts val="1000"/>
              </a:spcBef>
              <a:spcAft>
                <a:spcPts val="1000"/>
              </a:spcAft>
              <a:buNone/>
            </a:pPr>
            <a:endParaRPr sz="2200"/>
          </a:p>
        </p:txBody>
      </p:sp>
      <p:sp>
        <p:nvSpPr>
          <p:cNvPr id="552" name="Google Shape;552;p7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553" name="Google Shape;553;p73"/>
          <p:cNvPicPr preferRelativeResize="0"/>
          <p:nvPr/>
        </p:nvPicPr>
        <p:blipFill>
          <a:blip r:embed="rId3">
            <a:alphaModFix/>
          </a:blip>
          <a:stretch>
            <a:fill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 Scanner example</a:t>
            </a:r>
            <a:endParaRPr/>
          </a:p>
        </p:txBody>
      </p:sp>
      <p:sp>
        <p:nvSpPr>
          <p:cNvPr id="559" name="Google Shape;559;p7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pic>
        <p:nvPicPr>
          <p:cNvPr id="560" name="Google Shape;560;p74"/>
          <p:cNvPicPr preferRelativeResize="0"/>
          <p:nvPr/>
        </p:nvPicPr>
        <p:blipFill>
          <a:blip r:embed="rId3">
            <a:alphaModFix/>
          </a:blip>
          <a:stretch>
            <a:fillRect/>
          </a:stretch>
        </p:blipFill>
        <p:spPr>
          <a:xfrm>
            <a:off x="2476950" y="1056325"/>
            <a:ext cx="1856338" cy="3422121"/>
          </a:xfrm>
          <a:prstGeom prst="rect">
            <a:avLst/>
          </a:prstGeom>
          <a:noFill/>
          <a:ln w="9525" cap="flat" cmpd="sng">
            <a:solidFill>
              <a:srgbClr val="CCCCCC"/>
            </a:solidFill>
            <a:prstDash val="solid"/>
            <a:round/>
            <a:headEnd type="none" w="sm" len="sm"/>
            <a:tailEnd type="none" w="sm" len="sm"/>
          </a:ln>
        </p:spPr>
      </p:pic>
      <p:pic>
        <p:nvPicPr>
          <p:cNvPr id="561" name="Google Shape;561;p74"/>
          <p:cNvPicPr preferRelativeResize="0"/>
          <p:nvPr/>
        </p:nvPicPr>
        <p:blipFill>
          <a:blip r:embed="rId4">
            <a:alphaModFix/>
          </a:blip>
          <a:stretch>
            <a:fillRect/>
          </a:stretch>
        </p:blipFill>
        <p:spPr>
          <a:xfrm>
            <a:off x="4636900" y="1106025"/>
            <a:ext cx="1836946" cy="3379252"/>
          </a:xfrm>
          <a:prstGeom prst="rect">
            <a:avLst/>
          </a:prstGeom>
          <a:noFill/>
          <a:ln w="9525" cap="flat" cmpd="sng">
            <a:solidFill>
              <a:srgbClr val="CCCCCC"/>
            </a:solidFill>
            <a:prstDash val="solid"/>
            <a:round/>
            <a:headEnd type="none" w="sm" len="sm"/>
            <a:tailEnd type="none" w="sm" len="sm"/>
          </a:ln>
        </p:spPr>
      </p:pic>
      <p:pic>
        <p:nvPicPr>
          <p:cNvPr id="562" name="Google Shape;562;p74"/>
          <p:cNvPicPr preferRelativeResize="0"/>
          <p:nvPr/>
        </p:nvPicPr>
        <p:blipFill>
          <a:blip r:embed="rId5">
            <a:alphaModFix/>
          </a:blip>
          <a:stretch>
            <a:fillRect/>
          </a:stretch>
        </p:blipFill>
        <p:spPr>
          <a:xfrm>
            <a:off x="411075" y="1106037"/>
            <a:ext cx="1689624" cy="3379231"/>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content labels</a:t>
            </a:r>
            <a:endParaRPr/>
          </a:p>
        </p:txBody>
      </p:sp>
      <p:sp>
        <p:nvSpPr>
          <p:cNvPr id="568" name="Google Shape;568;p75"/>
          <p:cNvSpPr txBox="1">
            <a:spLocks noGrp="1"/>
          </p:cNvSpPr>
          <p:nvPr>
            <p:ph type="body" idx="1"/>
          </p:nvPr>
        </p:nvSpPr>
        <p:spPr>
          <a:xfrm>
            <a:off x="235500" y="1207000"/>
            <a:ext cx="8520600" cy="2857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marL="0" lvl="0" indent="0" algn="l" rtl="0">
              <a:spcBef>
                <a:spcPts val="600"/>
              </a:spcBef>
              <a:spcAft>
                <a:spcPts val="0"/>
              </a:spcAft>
              <a:buNone/>
            </a:pPr>
            <a:endParaRPr sz="800"/>
          </a:p>
          <a:p>
            <a:pPr marL="457200" lvl="0" indent="0" algn="l" rtl="0">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457200" lvl="0" indent="-368300" algn="l" rtl="0">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marL="0" lvl="0" indent="0" algn="l" rtl="0">
              <a:spcBef>
                <a:spcPts val="600"/>
              </a:spcBef>
              <a:spcAft>
                <a:spcPts val="0"/>
              </a:spcAft>
              <a:buClr>
                <a:schemeClr val="dk1"/>
              </a:buClr>
              <a:buSzPts val="1100"/>
              <a:buFont typeface="Arial"/>
              <a:buNone/>
            </a:pPr>
            <a:endParaRPr sz="1800">
              <a:solidFill>
                <a:schemeClr val="dk1"/>
              </a:solidFill>
              <a:latin typeface="Arial"/>
              <a:ea typeface="Arial"/>
              <a:cs typeface="Arial"/>
              <a:sym typeface="Arial"/>
            </a:endParaRPr>
          </a:p>
          <a:p>
            <a:pPr marL="0" lvl="0" indent="0" algn="l" rtl="0">
              <a:spcBef>
                <a:spcPts val="0"/>
              </a:spcBef>
              <a:spcAft>
                <a:spcPts val="600"/>
              </a:spcAft>
              <a:buClr>
                <a:schemeClr val="dk1"/>
              </a:buClr>
              <a:buSzPts val="1100"/>
              <a:buFont typeface="Arial"/>
              <a:buNone/>
            </a:pPr>
            <a:endParaRPr sz="1800">
              <a:solidFill>
                <a:srgbClr val="1C4587"/>
              </a:solidFill>
            </a:endParaRPr>
          </a:p>
        </p:txBody>
      </p:sp>
      <p:sp>
        <p:nvSpPr>
          <p:cNvPr id="569" name="Google Shape;569;p7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new project</a:t>
            </a:r>
            <a:endParaRPr/>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6" name="Google Shape;116;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content label needed</a:t>
            </a:r>
            <a:endParaRPr/>
          </a:p>
        </p:txBody>
      </p:sp>
      <p:sp>
        <p:nvSpPr>
          <p:cNvPr id="575" name="Google Shape;575;p7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576" name="Google Shape;576;p76"/>
          <p:cNvSpPr txBox="1">
            <a:spLocks noGrp="1"/>
          </p:cNvSpPr>
          <p:nvPr>
            <p:ph type="body" idx="1"/>
          </p:nvPr>
        </p:nvSpPr>
        <p:spPr>
          <a:xfrm>
            <a:off x="235500" y="1583175"/>
            <a:ext cx="8179200" cy="28473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marL="0" lvl="0" indent="457200" algn="l" rtl="0">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marL="457200" lvl="0" indent="0" algn="l" rtl="0">
              <a:lnSpc>
                <a:spcPct val="115000"/>
              </a:lnSpc>
              <a:spcBef>
                <a:spcPts val="600"/>
              </a:spcBef>
              <a:spcAft>
                <a:spcPts val="0"/>
              </a:spcAft>
              <a:buNone/>
            </a:pPr>
            <a:endParaRPr sz="800">
              <a:solidFill>
                <a:schemeClr val="dk1"/>
              </a:solidFill>
              <a:latin typeface="Courier New"/>
              <a:ea typeface="Courier New"/>
              <a:cs typeface="Courier New"/>
              <a:sym typeface="Courier New"/>
            </a:endParaRPr>
          </a:p>
          <a:p>
            <a:pPr marL="457200" lvl="0" indent="-368300" algn="l" rtl="0">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TalkBack</a:t>
            </a:r>
            <a:endParaRPr/>
          </a:p>
        </p:txBody>
      </p:sp>
      <p:sp>
        <p:nvSpPr>
          <p:cNvPr id="582" name="Google Shape;582;p77"/>
          <p:cNvSpPr txBox="1">
            <a:spLocks noGrp="1"/>
          </p:cNvSpPr>
          <p:nvPr>
            <p:ph type="body" idx="1"/>
          </p:nvPr>
        </p:nvSpPr>
        <p:spPr>
          <a:xfrm>
            <a:off x="242475" y="1516775"/>
            <a:ext cx="8520600" cy="2930700"/>
          </a:xfrm>
          <a:prstGeom prst="rect">
            <a:avLst/>
          </a:prstGeom>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SzPts val="2200"/>
              <a:buChar char="●"/>
            </a:pPr>
            <a:r>
              <a:rPr lang="en" sz="2200"/>
              <a:t>Google screen reader included on Android devices</a:t>
            </a:r>
            <a:endParaRPr sz="2200"/>
          </a:p>
          <a:p>
            <a:pPr marL="457200" marR="0" lvl="0" indent="-368300" algn="l" rtl="0">
              <a:lnSpc>
                <a:spcPct val="115000"/>
              </a:lnSpc>
              <a:spcBef>
                <a:spcPts val="1000"/>
              </a:spcBef>
              <a:spcAft>
                <a:spcPts val="0"/>
              </a:spcAft>
              <a:buSzPts val="2200"/>
              <a:buChar char="●"/>
            </a:pPr>
            <a:r>
              <a:rPr lang="en" sz="2200"/>
              <a:t>Provides spoken feedback so you don’t have to look at the screen to use your device</a:t>
            </a:r>
            <a:endParaRPr sz="2200"/>
          </a:p>
          <a:p>
            <a:pPr marL="457200" lvl="0" indent="-368300" algn="l" rtl="0">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marL="457200" lvl="0" indent="-368300" algn="l" rtl="0">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marL="0" lvl="0" indent="0" algn="l" rtl="0">
              <a:lnSpc>
                <a:spcPct val="115000"/>
              </a:lnSpc>
              <a:spcBef>
                <a:spcPts val="1000"/>
              </a:spcBef>
              <a:spcAft>
                <a:spcPts val="1000"/>
              </a:spcAft>
              <a:buNone/>
            </a:pPr>
            <a:endParaRPr sz="2200"/>
          </a:p>
        </p:txBody>
      </p:sp>
      <p:sp>
        <p:nvSpPr>
          <p:cNvPr id="583" name="Google Shape;583;p7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TalkBack example</a:t>
            </a:r>
            <a:endParaRPr/>
          </a:p>
        </p:txBody>
      </p:sp>
      <p:sp>
        <p:nvSpPr>
          <p:cNvPr id="589" name="Google Shape;589;p7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pic>
        <p:nvPicPr>
          <p:cNvPr id="590" name="Google Shape;590;p78"/>
          <p:cNvPicPr preferRelativeResize="0"/>
          <p:nvPr/>
        </p:nvPicPr>
        <p:blipFill rotWithShape="1">
          <a:blip r:embed="rId3">
            <a:alphaModFix/>
          </a:blip>
          <a:srcRect b="21098"/>
          <a:stretch/>
        </p:blipFill>
        <p:spPr>
          <a:xfrm>
            <a:off x="311700" y="1178974"/>
            <a:ext cx="1992249" cy="3231149"/>
          </a:xfrm>
          <a:prstGeom prst="rect">
            <a:avLst/>
          </a:prstGeom>
          <a:noFill/>
          <a:ln>
            <a:noFill/>
          </a:ln>
        </p:spPr>
      </p:pic>
      <p:pic>
        <p:nvPicPr>
          <p:cNvPr id="591" name="Google Shape;591;p78"/>
          <p:cNvPicPr preferRelativeResize="0"/>
          <p:nvPr/>
        </p:nvPicPr>
        <p:blipFill rotWithShape="1">
          <a:blip r:embed="rId4">
            <a:alphaModFix/>
          </a:blip>
          <a:srcRect b="12457"/>
          <a:stretch/>
        </p:blipFill>
        <p:spPr>
          <a:xfrm>
            <a:off x="2729738" y="1192900"/>
            <a:ext cx="1795676" cy="3231149"/>
          </a:xfrm>
          <a:prstGeom prst="rect">
            <a:avLst/>
          </a:prstGeom>
          <a:noFill/>
          <a:ln>
            <a:noFill/>
          </a:ln>
        </p:spPr>
      </p:pic>
      <p:cxnSp>
        <p:nvCxnSpPr>
          <p:cNvPr id="592" name="Google Shape;592;p78"/>
          <p:cNvCxnSpPr>
            <a:stCxn id="593" idx="1"/>
          </p:cNvCxnSpPr>
          <p:nvPr/>
        </p:nvCxnSpPr>
        <p:spPr>
          <a:xfrm flipH="1">
            <a:off x="4331863" y="1996200"/>
            <a:ext cx="489600" cy="640800"/>
          </a:xfrm>
          <a:prstGeom prst="straightConnector1">
            <a:avLst/>
          </a:prstGeom>
          <a:noFill/>
          <a:ln w="19050" cap="flat" cmpd="sng">
            <a:solidFill>
              <a:srgbClr val="4CAF50"/>
            </a:solidFill>
            <a:prstDash val="solid"/>
            <a:round/>
            <a:headEnd type="none" w="med" len="med"/>
            <a:tailEnd type="triangle" w="med" len="med"/>
          </a:ln>
        </p:spPr>
      </p:cxnSp>
      <p:sp>
        <p:nvSpPr>
          <p:cNvPr id="593" name="Google Shape;593;p78"/>
          <p:cNvSpPr txBox="1"/>
          <p:nvPr/>
        </p:nvSpPr>
        <p:spPr>
          <a:xfrm>
            <a:off x="4821463" y="1165050"/>
            <a:ext cx="2176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Switch access</a:t>
            </a:r>
            <a:endParaRPr/>
          </a:p>
        </p:txBody>
      </p:sp>
      <p:sp>
        <p:nvSpPr>
          <p:cNvPr id="599" name="Google Shape;599;p79"/>
          <p:cNvSpPr txBox="1">
            <a:spLocks noGrp="1"/>
          </p:cNvSpPr>
          <p:nvPr>
            <p:ph type="body" idx="1"/>
          </p:nvPr>
        </p:nvSpPr>
        <p:spPr>
          <a:xfrm>
            <a:off x="255075" y="1313950"/>
            <a:ext cx="8520600" cy="293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Char char="●"/>
            </a:pPr>
            <a:r>
              <a:rPr lang="en" sz="2200"/>
              <a:t>Allows for controlling the device using one or more switches instead of the touchscreen</a:t>
            </a:r>
            <a:endParaRPr sz="2200"/>
          </a:p>
          <a:p>
            <a:pPr marL="457200" lvl="0" indent="-368300" algn="l" rtl="0">
              <a:spcBef>
                <a:spcPts val="1000"/>
              </a:spcBef>
              <a:spcAft>
                <a:spcPts val="0"/>
              </a:spcAft>
              <a:buSzPts val="2200"/>
              <a:buChar char="●"/>
            </a:pPr>
            <a:r>
              <a:rPr lang="en" sz="2200"/>
              <a:t>Scans your app UI and highlights each item until you make a selection</a:t>
            </a:r>
            <a:endParaRPr sz="2200"/>
          </a:p>
          <a:p>
            <a:pPr marL="457200" lvl="0" indent="-368300" algn="l" rtl="0">
              <a:spcBef>
                <a:spcPts val="1000"/>
              </a:spcBef>
              <a:spcAft>
                <a:spcPts val="0"/>
              </a:spcAft>
              <a:buSzPts val="2200"/>
              <a:buChar char="●"/>
            </a:pPr>
            <a:r>
              <a:rPr lang="en" sz="2200"/>
              <a:t>Use with external switch, external keyboard, or buttons on the Android device (e.g., volume buttons)</a:t>
            </a:r>
            <a:endParaRPr sz="2200"/>
          </a:p>
          <a:p>
            <a:pPr marL="0" lvl="0" indent="0" algn="l" rtl="0">
              <a:lnSpc>
                <a:spcPct val="115000"/>
              </a:lnSpc>
              <a:spcBef>
                <a:spcPts val="1000"/>
              </a:spcBef>
              <a:spcAft>
                <a:spcPts val="1000"/>
              </a:spcAft>
              <a:buNone/>
            </a:pPr>
            <a:endParaRPr sz="2200"/>
          </a:p>
        </p:txBody>
      </p:sp>
      <p:sp>
        <p:nvSpPr>
          <p:cNvPr id="600" name="Google Shape;600;p7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Accessibility Suite</a:t>
            </a:r>
            <a:endParaRPr/>
          </a:p>
        </p:txBody>
      </p:sp>
      <p:sp>
        <p:nvSpPr>
          <p:cNvPr id="606" name="Google Shape;606;p8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
        <p:nvSpPr>
          <p:cNvPr id="607" name="Google Shape;607;p80"/>
          <p:cNvSpPr txBox="1"/>
          <p:nvPr/>
        </p:nvSpPr>
        <p:spPr>
          <a:xfrm>
            <a:off x="7189975" y="1965075"/>
            <a:ext cx="385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608" name="Google Shape;608;p80"/>
          <p:cNvSpPr txBox="1"/>
          <p:nvPr/>
        </p:nvSpPr>
        <p:spPr>
          <a:xfrm>
            <a:off x="336050" y="1122575"/>
            <a:ext cx="6241800" cy="13023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9" name="Google Shape;609;p80"/>
          <p:cNvSpPr txBox="1"/>
          <p:nvPr/>
        </p:nvSpPr>
        <p:spPr>
          <a:xfrm>
            <a:off x="336050" y="2433050"/>
            <a:ext cx="3787500" cy="1844100"/>
          </a:xfrm>
          <a:prstGeom prst="rect">
            <a:avLst/>
          </a:prstGeom>
          <a:noFill/>
          <a:ln>
            <a:noFill/>
          </a:ln>
        </p:spPr>
        <p:txBody>
          <a:bodyPr spcFirstLastPara="1" wrap="square" lIns="91425" tIns="91425" rIns="91425" bIns="91425" anchor="ctr" anchorCtr="0">
            <a:spAutoFit/>
          </a:bodyPr>
          <a:lstStyle/>
          <a:p>
            <a:pPr marL="457200" marR="0" lvl="0" indent="-368300" algn="l" rtl="0">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marL="457200" marR="0" lvl="0" indent="-368300" algn="l" rtl="0">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marL="457200" lvl="0" indent="-368300" algn="l" rtl="0">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marL="457200" lvl="0" indent="-368300" algn="l" rtl="0">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10" name="Google Shape;610;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1" name="Google Shape;611;p80"/>
          <p:cNvSpPr/>
          <p:nvPr/>
        </p:nvSpPr>
        <p:spPr>
          <a:xfrm>
            <a:off x="6885200" y="3254950"/>
            <a:ext cx="1774200" cy="3240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8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Accessibility Resources</a:t>
            </a:r>
            <a:endParaRPr/>
          </a:p>
        </p:txBody>
      </p:sp>
      <p:sp>
        <p:nvSpPr>
          <p:cNvPr id="617" name="Google Shape;617;p81"/>
          <p:cNvSpPr txBox="1">
            <a:spLocks noGrp="1"/>
          </p:cNvSpPr>
          <p:nvPr>
            <p:ph type="body" idx="1"/>
          </p:nvPr>
        </p:nvSpPr>
        <p:spPr>
          <a:xfrm>
            <a:off x="311700" y="1587825"/>
            <a:ext cx="8520600" cy="19185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u="sng">
                <a:solidFill>
                  <a:schemeClr val="hlink"/>
                </a:solidFill>
                <a:hlinkClick r:id="rId3"/>
              </a:rPr>
              <a:t>Build more accessible apps</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marL="457200" lvl="0" indent="-368300" algn="l" rtl="0">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marL="0" lvl="0" indent="0" algn="l" rtl="0">
              <a:lnSpc>
                <a:spcPct val="115000"/>
              </a:lnSpc>
              <a:spcBef>
                <a:spcPts val="0"/>
              </a:spcBef>
              <a:spcAft>
                <a:spcPts val="0"/>
              </a:spcAft>
              <a:buNone/>
            </a:pPr>
            <a:endParaRPr sz="2200"/>
          </a:p>
        </p:txBody>
      </p:sp>
      <p:sp>
        <p:nvSpPr>
          <p:cNvPr id="618" name="Google Shape;618;p8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624" name="Google Shape;624;p82"/>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30" name="Google Shape;630;p83"/>
          <p:cNvSpPr txBox="1">
            <a:spLocks noGrp="1"/>
          </p:cNvSpPr>
          <p:nvPr>
            <p:ph type="body" idx="1"/>
          </p:nvPr>
        </p:nvSpPr>
        <p:spPr>
          <a:xfrm>
            <a:off x="327300" y="1590150"/>
            <a:ext cx="8489400" cy="3025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se Views and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ViewGroups</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to build the user interface of your app</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ccess resources in your app from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R.&lt;resource_type&gt;.&lt;resource_name&gt;</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OnClickListener</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Gradle as the build system to build your app</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Follow best practices to make your apps more accessible</a:t>
            </a:r>
            <a:endParaRPr sz="2000">
              <a:solidFill>
                <a:srgbClr val="1C4587"/>
              </a:solidFill>
            </a:endParaRPr>
          </a:p>
        </p:txBody>
      </p:sp>
      <p:sp>
        <p:nvSpPr>
          <p:cNvPr id="631" name="Google Shape;631;p8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632" name="Google Shape;632;p83"/>
          <p:cNvSpPr txBox="1"/>
          <p:nvPr/>
        </p:nvSpPr>
        <p:spPr>
          <a:xfrm>
            <a:off x="250900" y="1095500"/>
            <a:ext cx="46638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638" name="Google Shape;638;p84"/>
          <p:cNvSpPr txBox="1">
            <a:spLocks noGrp="1"/>
          </p:cNvSpPr>
          <p:nvPr>
            <p:ph type="body" idx="1"/>
          </p:nvPr>
        </p:nvSpPr>
        <p:spPr>
          <a:xfrm>
            <a:off x="342900" y="1151225"/>
            <a:ext cx="8489400" cy="3408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marL="457200" lvl="0" indent="-355600" algn="l" rtl="0">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8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645" name="Google Shape;645;p8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46" name="Google Shape;646;p85"/>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1000"/>
              </a:spcAft>
              <a:buNone/>
            </a:pPr>
            <a:r>
              <a:rPr lang="en" sz="2500" u="sng">
                <a:solidFill>
                  <a:schemeClr val="hlink"/>
                </a:solidFill>
                <a:hlinkClick r:id="rId3"/>
              </a:rPr>
              <a:t>Lesson 4: Build your first Android app</a:t>
            </a:r>
            <a:endParaRPr sz="2500">
              <a:solidFill>
                <a:schemeClr val="dk1"/>
              </a:solidFill>
            </a:endParaRPr>
          </a:p>
        </p:txBody>
      </p:sp>
      <p:pic>
        <p:nvPicPr>
          <p:cNvPr id="647" name="Google Shape;647;p85"/>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your project details</a:t>
            </a:r>
            <a:endParaRPr/>
          </a:p>
        </p:txBody>
      </p:sp>
      <p:sp>
        <p:nvSpPr>
          <p:cNvPr id="122" name="Google Shape;122;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23" name="Google Shape;123;p23"/>
          <p:cNvPicPr preferRelativeResize="0"/>
          <p:nvPr/>
        </p:nvPicPr>
        <p:blipFill rotWithShape="1">
          <a:blip r:embed="rId3">
            <a:alphaModFix/>
          </a:blip>
          <a:srcRect l="980" r="98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releases and API levels</a:t>
            </a:r>
            <a:endParaRPr/>
          </a:p>
        </p:txBody>
      </p:sp>
      <p:sp>
        <p:nvSpPr>
          <p:cNvPr id="129" name="Google Shape;129;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0" name="Google Shape;130;p24"/>
          <p:cNvPicPr preferRelativeResize="0"/>
          <p:nvPr/>
        </p:nvPicPr>
        <p:blipFill rotWithShape="1">
          <a:blip r:embed="rId3">
            <a:alphaModFix/>
          </a:blip>
          <a:srcRect r="41114"/>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API levels for your app</a:t>
            </a:r>
            <a:endParaRPr/>
          </a:p>
        </p:txBody>
      </p:sp>
      <p:sp>
        <p:nvSpPr>
          <p:cNvPr id="136" name="Google Shape;136;p25"/>
          <p:cNvSpPr txBox="1">
            <a:spLocks noGrp="1"/>
          </p:cNvSpPr>
          <p:nvPr>
            <p:ph type="body" idx="1"/>
          </p:nvPr>
        </p:nvSpPr>
        <p:spPr>
          <a:xfrm>
            <a:off x="311700" y="1352400"/>
            <a:ext cx="8679900" cy="23541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Minimum SDK: Device needs at least this API level to install</a:t>
            </a:r>
            <a:endParaRPr sz="2200"/>
          </a:p>
          <a:p>
            <a:pPr marL="457200" lvl="0" indent="-368300" algn="l" rtl="0">
              <a:spcBef>
                <a:spcPts val="1000"/>
              </a:spcBef>
              <a:spcAft>
                <a:spcPts val="0"/>
              </a:spcAft>
              <a:buSzPts val="2200"/>
              <a:buChar char="●"/>
            </a:pPr>
            <a:r>
              <a:rPr lang="en" sz="2200"/>
              <a:t>Target SDK: API version and highest Android version tested</a:t>
            </a:r>
            <a:endParaRPr sz="2200"/>
          </a:p>
          <a:p>
            <a:pPr marL="457200" lvl="0" indent="-368300" algn="l" rtl="0">
              <a:spcBef>
                <a:spcPts val="1000"/>
              </a:spcBef>
              <a:spcAft>
                <a:spcPts val="0"/>
              </a:spcAft>
              <a:buSzPts val="2200"/>
              <a:buChar char="●"/>
            </a:pPr>
            <a:r>
              <a:rPr lang="en" sz="2200"/>
              <a:t>Compile SDK: </a:t>
            </a:r>
            <a:r>
              <a:rPr lang="en" sz="2200">
                <a:solidFill>
                  <a:schemeClr val="dk1"/>
                </a:solidFill>
              </a:rPr>
              <a:t>Android OS library version </a:t>
            </a:r>
            <a:r>
              <a:rPr lang="en" sz="2200"/>
              <a:t>compiled with</a:t>
            </a:r>
            <a:endParaRPr sz="2000">
              <a:latin typeface="Courier New"/>
              <a:ea typeface="Courier New"/>
              <a:cs typeface="Courier New"/>
              <a:sym typeface="Courier New"/>
            </a:endParaRPr>
          </a:p>
          <a:p>
            <a:pPr marL="457200" lvl="0" indent="0" algn="l" rtl="0">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38" name="Google Shape;138;p25"/>
          <p:cNvSpPr txBox="1"/>
          <p:nvPr/>
        </p:nvSpPr>
        <p:spPr>
          <a:xfrm>
            <a:off x="342900" y="3988013"/>
            <a:ext cx="8489400" cy="4539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73042"/>
                </a:solidFill>
                <a:latin typeface="Roboto"/>
                <a:ea typeface="Roboto"/>
                <a:cs typeface="Roboto"/>
                <a:sym typeface="Roboto"/>
              </a:rPr>
              <a:t>The API level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6052</Words>
  <Application>Microsoft Macintosh PowerPoint</Application>
  <PresentationFormat>Affichage à l'écran (16:9)</PresentationFormat>
  <Paragraphs>675</Paragraphs>
  <Slides>69</Slides>
  <Notes>69</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69</vt:i4>
      </vt:variant>
    </vt:vector>
  </HeadingPairs>
  <TitlesOfParts>
    <vt:vector size="79" baseType="lpstr">
      <vt:lpstr>Courier New</vt:lpstr>
      <vt:lpstr>Open Sans</vt:lpstr>
      <vt:lpstr>Roboto Condensed</vt:lpstr>
      <vt:lpstr>Arial</vt:lpstr>
      <vt:lpstr>Consolas</vt:lpstr>
      <vt:lpstr>Google Sans</vt:lpstr>
      <vt:lpstr>Times New Roman</vt:lpstr>
      <vt:lpstr>Roboto</vt:lpstr>
      <vt:lpstr>Simple Light</vt:lpstr>
      <vt:lpstr>GDT master</vt:lpstr>
      <vt:lpstr>Présentation PowerPoint</vt:lpstr>
      <vt:lpstr>About this lesson</vt:lpstr>
      <vt:lpstr>Android Studio</vt:lpstr>
      <vt:lpstr>Présentation PowerPoint</vt:lpstr>
      <vt:lpstr>Open Android Studio</vt:lpstr>
      <vt:lpstr>Create new project</vt:lpstr>
      <vt:lpstr>Enter your project details</vt:lpstr>
      <vt:lpstr>Android releases and API levels</vt:lpstr>
      <vt:lpstr>Choose API levels for your app</vt:lpstr>
      <vt:lpstr>Tour of Android Studio</vt:lpstr>
      <vt:lpstr>Run your app</vt:lpstr>
      <vt:lpstr>Android Virtual Device (AVD) Manager</vt:lpstr>
      <vt:lpstr>Présentation PowerPoint</vt:lpstr>
      <vt:lpstr>Anatomy of a basic app project</vt:lpstr>
      <vt:lpstr>Android app project structure</vt:lpstr>
      <vt:lpstr>Browse files in Android Studio</vt:lpstr>
      <vt:lpstr>Présentation PowerPoint</vt:lpstr>
      <vt:lpstr>Views</vt:lpstr>
      <vt:lpstr>Layout Editor</vt:lpstr>
      <vt:lpstr>XML Layouts</vt:lpstr>
      <vt:lpstr>XML for a TextView</vt:lpstr>
      <vt:lpstr>Size of a View</vt:lpstr>
      <vt:lpstr>ViewGroups</vt:lpstr>
      <vt:lpstr>FrameLayout example</vt:lpstr>
      <vt:lpstr>LinearLayout example</vt:lpstr>
      <vt:lpstr>View hierarchy</vt:lpstr>
      <vt:lpstr>App resources</vt:lpstr>
      <vt:lpstr>Common resource directories</vt:lpstr>
      <vt:lpstr>Resource IDs</vt:lpstr>
      <vt:lpstr>Resource IDs for views</vt:lpstr>
      <vt:lpstr>Présentation PowerPoint</vt:lpstr>
      <vt:lpstr>What’s an Activity?</vt:lpstr>
      <vt:lpstr>MainActivity.kt</vt:lpstr>
      <vt:lpstr>How an Activity runs</vt:lpstr>
      <vt:lpstr>Implement the onCreate() callback</vt:lpstr>
      <vt:lpstr>Layout inflation</vt:lpstr>
      <vt:lpstr>Présentation PowerPoint</vt:lpstr>
      <vt:lpstr>Define app behavior in Activity</vt:lpstr>
      <vt:lpstr>Modify a View dynamically</vt:lpstr>
      <vt:lpstr>Set up listeners for specific events</vt:lpstr>
      <vt:lpstr>View.OnClickListener </vt:lpstr>
      <vt:lpstr>SAM (single abstract method)</vt:lpstr>
      <vt:lpstr>View.OnClickListener as a SAM</vt:lpstr>
      <vt:lpstr>Late initialization</vt:lpstr>
      <vt:lpstr>Lateinit example in Activity</vt:lpstr>
      <vt:lpstr>Présentation PowerPoint</vt:lpstr>
      <vt:lpstr>What is Gradle?</vt:lpstr>
      <vt:lpstr>Gradle build file</vt:lpstr>
      <vt:lpstr>Plugins</vt:lpstr>
      <vt:lpstr>Android configuration</vt:lpstr>
      <vt:lpstr>Dependencies</vt:lpstr>
      <vt:lpstr>Repositories   </vt:lpstr>
      <vt:lpstr>Common Gradle tasks</vt:lpstr>
      <vt:lpstr>Présentation PowerPoint</vt:lpstr>
      <vt:lpstr>Accessibility</vt:lpstr>
      <vt:lpstr>Make apps more accessible</vt:lpstr>
      <vt:lpstr>Accessibility Scanner</vt:lpstr>
      <vt:lpstr>Accessibility Scanner example</vt:lpstr>
      <vt:lpstr>Add content labels</vt:lpstr>
      <vt:lpstr>No content label needed</vt:lpstr>
      <vt:lpstr>TalkBack</vt:lpstr>
      <vt:lpstr>TalkBack example</vt:lpstr>
      <vt:lpstr>Switch access</vt:lpstr>
      <vt:lpstr>Android Accessibility Suite</vt:lpstr>
      <vt:lpstr>Accessibility Resources</vt:lpstr>
      <vt:lpstr>Présentation PowerPoint</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1</cp:revision>
  <dcterms:modified xsi:type="dcterms:W3CDTF">2023-12-10T23:11:04Z</dcterms:modified>
</cp:coreProperties>
</file>