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8"/>
  </p:notesMasterIdLst>
  <p:handoutMasterIdLst>
    <p:handoutMasterId r:id="rId29"/>
  </p:handoutMasterIdLst>
  <p:sldIdLst>
    <p:sldId id="292" r:id="rId2"/>
    <p:sldId id="324" r:id="rId3"/>
    <p:sldId id="325" r:id="rId4"/>
    <p:sldId id="330" r:id="rId5"/>
    <p:sldId id="326" r:id="rId6"/>
    <p:sldId id="332" r:id="rId7"/>
    <p:sldId id="331" r:id="rId8"/>
    <p:sldId id="327" r:id="rId9"/>
    <p:sldId id="328" r:id="rId10"/>
    <p:sldId id="329" r:id="rId11"/>
    <p:sldId id="295" r:id="rId12"/>
    <p:sldId id="296" r:id="rId13"/>
    <p:sldId id="321" r:id="rId14"/>
    <p:sldId id="297" r:id="rId15"/>
    <p:sldId id="301" r:id="rId16"/>
    <p:sldId id="294" r:id="rId17"/>
    <p:sldId id="305" r:id="rId18"/>
    <p:sldId id="309" r:id="rId19"/>
    <p:sldId id="310" r:id="rId20"/>
    <p:sldId id="311" r:id="rId21"/>
    <p:sldId id="312" r:id="rId22"/>
    <p:sldId id="313" r:id="rId23"/>
    <p:sldId id="314" r:id="rId24"/>
    <p:sldId id="315" r:id="rId25"/>
    <p:sldId id="316" r:id="rId26"/>
    <p:sldId id="319" r:id="rId27"/>
  </p:sldIdLst>
  <p:sldSz cx="9144000" cy="6858000" type="screen4x3"/>
  <p:notesSz cx="9926638" cy="6797675"/>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6" d="100"/>
          <a:sy n="76" d="100"/>
        </p:scale>
        <p:origin x="68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US"/>
          </a:p>
        </p:txBody>
      </p:sp>
      <p:sp>
        <p:nvSpPr>
          <p:cNvPr id="3" name="Zástupný symbol pro datum 2"/>
          <p:cNvSpPr>
            <a:spLocks noGrp="1"/>
          </p:cNvSpPr>
          <p:nvPr>
            <p:ph type="dt" sz="quarter" idx="1"/>
          </p:nvPr>
        </p:nvSpPr>
        <p:spPr>
          <a:xfrm>
            <a:off x="5622798" y="0"/>
            <a:ext cx="4301543" cy="339884"/>
          </a:xfrm>
          <a:prstGeom prst="rect">
            <a:avLst/>
          </a:prstGeom>
        </p:spPr>
        <p:txBody>
          <a:bodyPr vert="horz" lIns="91440" tIns="45720" rIns="91440" bIns="45720" rtlCol="0"/>
          <a:lstStyle>
            <a:lvl1pPr algn="r">
              <a:defRPr sz="1200"/>
            </a:lvl1pPr>
          </a:lstStyle>
          <a:p>
            <a:fld id="{890DFAC8-305E-4917-99D0-A2673D337A85}" type="datetimeFigureOut">
              <a:rPr lang="en-US" smtClean="0"/>
              <a:t>5/24/2022</a:t>
            </a:fld>
            <a:endParaRPr lang="en-US"/>
          </a:p>
        </p:txBody>
      </p:sp>
      <p:sp>
        <p:nvSpPr>
          <p:cNvPr id="4" name="Zástupný symbol pro zápatí 3"/>
          <p:cNvSpPr>
            <a:spLocks noGrp="1"/>
          </p:cNvSpPr>
          <p:nvPr>
            <p:ph type="ftr" sz="quarter" idx="2"/>
          </p:nvPr>
        </p:nvSpPr>
        <p:spPr>
          <a:xfrm>
            <a:off x="0" y="6456612"/>
            <a:ext cx="4301543" cy="339884"/>
          </a:xfrm>
          <a:prstGeom prst="rect">
            <a:avLst/>
          </a:prstGeom>
        </p:spPr>
        <p:txBody>
          <a:bodyPr vert="horz" lIns="91440" tIns="45720" rIns="91440" bIns="45720" rtlCol="0" anchor="b"/>
          <a:lstStyle>
            <a:lvl1pPr algn="l">
              <a:defRPr sz="1200"/>
            </a:lvl1pPr>
          </a:lstStyle>
          <a:p>
            <a:endParaRPr lang="en-US"/>
          </a:p>
        </p:txBody>
      </p:sp>
      <p:sp>
        <p:nvSpPr>
          <p:cNvPr id="5" name="Zástupný symbol pro číslo snímku 4"/>
          <p:cNvSpPr>
            <a:spLocks noGrp="1"/>
          </p:cNvSpPr>
          <p:nvPr>
            <p:ph type="sldNum" sz="quarter" idx="3"/>
          </p:nvPr>
        </p:nvSpPr>
        <p:spPr>
          <a:xfrm>
            <a:off x="5622798" y="6456612"/>
            <a:ext cx="4301543" cy="339884"/>
          </a:xfrm>
          <a:prstGeom prst="rect">
            <a:avLst/>
          </a:prstGeom>
        </p:spPr>
        <p:txBody>
          <a:bodyPr vert="horz" lIns="91440" tIns="45720" rIns="91440" bIns="45720" rtlCol="0" anchor="b"/>
          <a:lstStyle>
            <a:lvl1pPr algn="r">
              <a:defRPr sz="1200"/>
            </a:lvl1pPr>
          </a:lstStyle>
          <a:p>
            <a:fld id="{DA66ECB4-E88F-4D76-A03B-40566467B35E}" type="slidenum">
              <a:rPr lang="en-US" smtClean="0"/>
              <a:t>‹#›</a:t>
            </a:fld>
            <a:endParaRPr lang="en-US"/>
          </a:p>
        </p:txBody>
      </p:sp>
    </p:spTree>
    <p:extLst>
      <p:ext uri="{BB962C8B-B14F-4D97-AF65-F5344CB8AC3E}">
        <p14:creationId xmlns:p14="http://schemas.microsoft.com/office/powerpoint/2010/main" val="775109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US"/>
          </a:p>
        </p:txBody>
      </p:sp>
      <p:sp>
        <p:nvSpPr>
          <p:cNvPr id="3" name="Zástupný symbol pro datum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740671A4-4FC8-492B-9920-35A9A8B3AA11}" type="datetimeFigureOut">
              <a:rPr lang="en-US" smtClean="0"/>
              <a:t>5/24/2022</a:t>
            </a:fld>
            <a:endParaRPr lang="en-US"/>
          </a:p>
        </p:txBody>
      </p:sp>
      <p:sp>
        <p:nvSpPr>
          <p:cNvPr id="4" name="Zástupný symbol pro obrázek snímku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symbol pro poznámky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6" name="Zástupný symbol pro zápatí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en-US"/>
          </a:p>
        </p:txBody>
      </p:sp>
      <p:sp>
        <p:nvSpPr>
          <p:cNvPr id="7" name="Zástupný symbol pro číslo snímku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6B4F268F-61AA-4E01-89EC-20C148CE13BE}" type="slidenum">
              <a:rPr lang="en-US" smtClean="0"/>
              <a:t>‹#›</a:t>
            </a:fld>
            <a:endParaRPr lang="en-US"/>
          </a:p>
        </p:txBody>
      </p:sp>
    </p:spTree>
    <p:extLst>
      <p:ext uri="{BB962C8B-B14F-4D97-AF65-F5344CB8AC3E}">
        <p14:creationId xmlns:p14="http://schemas.microsoft.com/office/powerpoint/2010/main" val="3950782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a:t>Kliknutím lze upravit styl.</a:t>
            </a:r>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lze upravit styl předlohy.</a:t>
            </a:r>
          </a:p>
        </p:txBody>
      </p:sp>
      <p:sp>
        <p:nvSpPr>
          <p:cNvPr id="4" name="Zástupný symbol pro datum 3"/>
          <p:cNvSpPr>
            <a:spLocks noGrp="1"/>
          </p:cNvSpPr>
          <p:nvPr>
            <p:ph type="dt" sz="half" idx="10"/>
          </p:nvPr>
        </p:nvSpPr>
        <p:spPr/>
        <p:txBody>
          <a:bodyPr/>
          <a:lstStyle/>
          <a:p>
            <a:fld id="{68E62AD1-18AB-4525-A003-BE20EB357180}" type="datetime1">
              <a:rPr lang="cs-CZ" smtClean="0">
                <a:solidFill>
                  <a:prstClr val="black">
                    <a:tint val="75000"/>
                  </a:prstClr>
                </a:solidFill>
              </a:rPr>
              <a:pPr/>
              <a:t>24.05.2022</a:t>
            </a:fld>
            <a:endParaRPr lang="cs-CZ" dirty="0">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dirty="0">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264317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D868E536-C450-4B67-84D6-8A088EC5D8FC}" type="datetime1">
              <a:rPr lang="cs-CZ" smtClean="0">
                <a:solidFill>
                  <a:prstClr val="black">
                    <a:tint val="75000"/>
                  </a:prstClr>
                </a:solidFill>
              </a:rPr>
              <a:pPr/>
              <a:t>24.05.2022</a:t>
            </a:fld>
            <a:endParaRPr lang="cs-CZ" dirty="0">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dirty="0">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78187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EB256ED5-8931-447F-9873-6BA29DD1DF7C}" type="datetime1">
              <a:rPr lang="cs-CZ" smtClean="0">
                <a:solidFill>
                  <a:prstClr val="black">
                    <a:tint val="75000"/>
                  </a:prstClr>
                </a:solidFill>
              </a:rPr>
              <a:pPr/>
              <a:t>24.05.2022</a:t>
            </a:fld>
            <a:endParaRPr lang="cs-CZ" dirty="0">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dirty="0">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14893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049A984B-6D10-44F1-8213-1C4B2229EE34}" type="datetime1">
              <a:rPr lang="cs-CZ" smtClean="0">
                <a:solidFill>
                  <a:prstClr val="black">
                    <a:tint val="75000"/>
                  </a:prstClr>
                </a:solidFill>
              </a:rPr>
              <a:pPr/>
              <a:t>24.05.2022</a:t>
            </a:fld>
            <a:endParaRPr lang="cs-CZ" dirty="0">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dirty="0">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385770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Kliknutím lze upravit styl.</a:t>
            </a:r>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Kliknutím lze upravit styly předlohy textu.</a:t>
            </a:r>
          </a:p>
        </p:txBody>
      </p:sp>
      <p:sp>
        <p:nvSpPr>
          <p:cNvPr id="4" name="Zástupný symbol pro datum 3"/>
          <p:cNvSpPr>
            <a:spLocks noGrp="1"/>
          </p:cNvSpPr>
          <p:nvPr>
            <p:ph type="dt" sz="half" idx="10"/>
          </p:nvPr>
        </p:nvSpPr>
        <p:spPr/>
        <p:txBody>
          <a:bodyPr/>
          <a:lstStyle/>
          <a:p>
            <a:fld id="{91ED9C8D-F225-4471-863B-E28D5A07AA35}" type="datetime1">
              <a:rPr lang="cs-CZ" smtClean="0">
                <a:solidFill>
                  <a:prstClr val="black">
                    <a:tint val="75000"/>
                  </a:prstClr>
                </a:solidFill>
              </a:rPr>
              <a:pPr/>
              <a:t>24.05.2022</a:t>
            </a:fld>
            <a:endParaRPr lang="cs-CZ" dirty="0">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dirty="0">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386203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p:cNvSpPr>
            <a:spLocks noGrp="1"/>
          </p:cNvSpPr>
          <p:nvPr>
            <p:ph type="dt" sz="half" idx="10"/>
          </p:nvPr>
        </p:nvSpPr>
        <p:spPr/>
        <p:txBody>
          <a:bodyPr/>
          <a:lstStyle/>
          <a:p>
            <a:fld id="{4F0040F3-4AE6-4A80-8A17-FD2DB1D796ED}" type="datetime1">
              <a:rPr lang="cs-CZ" smtClean="0">
                <a:solidFill>
                  <a:prstClr val="black">
                    <a:tint val="75000"/>
                  </a:prstClr>
                </a:solidFill>
              </a:rPr>
              <a:pPr/>
              <a:t>24.05.2022</a:t>
            </a:fld>
            <a:endParaRPr lang="cs-CZ" dirty="0">
              <a:solidFill>
                <a:prstClr val="black">
                  <a:tint val="75000"/>
                </a:prstClr>
              </a:solidFill>
            </a:endParaRPr>
          </a:p>
        </p:txBody>
      </p:sp>
      <p:sp>
        <p:nvSpPr>
          <p:cNvPr id="6" name="Zástupný symbol pro zápatí 5"/>
          <p:cNvSpPr>
            <a:spLocks noGrp="1"/>
          </p:cNvSpPr>
          <p:nvPr>
            <p:ph type="ftr" sz="quarter" idx="11"/>
          </p:nvPr>
        </p:nvSpPr>
        <p:spPr/>
        <p:txBody>
          <a:bodyPr/>
          <a:lstStyle/>
          <a:p>
            <a:endParaRPr lang="cs-CZ" dirty="0">
              <a:solidFill>
                <a:prstClr val="black">
                  <a:tint val="75000"/>
                </a:prstClr>
              </a:solidFill>
            </a:endParaRPr>
          </a:p>
        </p:txBody>
      </p:sp>
      <p:sp>
        <p:nvSpPr>
          <p:cNvPr id="7" name="Zástupný symbol pro číslo snímku 6"/>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393950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Kliknutím lze upravit styl.</a:t>
            </a:r>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p:cNvSpPr>
            <a:spLocks noGrp="1"/>
          </p:cNvSpPr>
          <p:nvPr>
            <p:ph type="dt" sz="half" idx="10"/>
          </p:nvPr>
        </p:nvSpPr>
        <p:spPr/>
        <p:txBody>
          <a:bodyPr/>
          <a:lstStyle/>
          <a:p>
            <a:fld id="{AE3C6270-7207-4D02-B030-D0C3CA0C993C}" type="datetime1">
              <a:rPr lang="cs-CZ" smtClean="0">
                <a:solidFill>
                  <a:prstClr val="black">
                    <a:tint val="75000"/>
                  </a:prstClr>
                </a:solidFill>
              </a:rPr>
              <a:pPr/>
              <a:t>24.05.2022</a:t>
            </a:fld>
            <a:endParaRPr lang="cs-CZ" dirty="0">
              <a:solidFill>
                <a:prstClr val="black">
                  <a:tint val="75000"/>
                </a:prstClr>
              </a:solidFill>
            </a:endParaRPr>
          </a:p>
        </p:txBody>
      </p:sp>
      <p:sp>
        <p:nvSpPr>
          <p:cNvPr id="8" name="Zástupný symbol pro zápatí 7"/>
          <p:cNvSpPr>
            <a:spLocks noGrp="1"/>
          </p:cNvSpPr>
          <p:nvPr>
            <p:ph type="ftr" sz="quarter" idx="11"/>
          </p:nvPr>
        </p:nvSpPr>
        <p:spPr/>
        <p:txBody>
          <a:bodyPr/>
          <a:lstStyle/>
          <a:p>
            <a:endParaRPr lang="cs-CZ" dirty="0">
              <a:solidFill>
                <a:prstClr val="black">
                  <a:tint val="75000"/>
                </a:prstClr>
              </a:solidFill>
            </a:endParaRPr>
          </a:p>
        </p:txBody>
      </p:sp>
      <p:sp>
        <p:nvSpPr>
          <p:cNvPr id="9" name="Zástupný symbol pro číslo snímku 8"/>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367252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fld id="{4B8F5E63-DE79-4DA4-8960-C37C4A68D164}" type="datetime1">
              <a:rPr lang="cs-CZ" smtClean="0">
                <a:solidFill>
                  <a:prstClr val="black">
                    <a:tint val="75000"/>
                  </a:prstClr>
                </a:solidFill>
              </a:rPr>
              <a:pPr/>
              <a:t>24.05.2022</a:t>
            </a:fld>
            <a:endParaRPr lang="cs-CZ" dirty="0">
              <a:solidFill>
                <a:prstClr val="black">
                  <a:tint val="75000"/>
                </a:prstClr>
              </a:solidFill>
            </a:endParaRPr>
          </a:p>
        </p:txBody>
      </p:sp>
      <p:sp>
        <p:nvSpPr>
          <p:cNvPr id="4" name="Zástupný symbol pro zápatí 3"/>
          <p:cNvSpPr>
            <a:spLocks noGrp="1"/>
          </p:cNvSpPr>
          <p:nvPr>
            <p:ph type="ftr" sz="quarter" idx="11"/>
          </p:nvPr>
        </p:nvSpPr>
        <p:spPr/>
        <p:txBody>
          <a:bodyPr/>
          <a:lstStyle/>
          <a:p>
            <a:endParaRPr lang="cs-CZ" dirty="0">
              <a:solidFill>
                <a:prstClr val="black">
                  <a:tint val="75000"/>
                </a:prstClr>
              </a:solidFill>
            </a:endParaRPr>
          </a:p>
        </p:txBody>
      </p:sp>
      <p:sp>
        <p:nvSpPr>
          <p:cNvPr id="5" name="Zástupný symbol pro číslo snímku 4"/>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339589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A91FCC2C-76B8-4D7E-AE63-EA4C7445EB3E}" type="datetime1">
              <a:rPr lang="cs-CZ" smtClean="0">
                <a:solidFill>
                  <a:prstClr val="black">
                    <a:tint val="75000"/>
                  </a:prstClr>
                </a:solidFill>
              </a:rPr>
              <a:pPr/>
              <a:t>24.05.2022</a:t>
            </a:fld>
            <a:endParaRPr lang="cs-CZ" dirty="0">
              <a:solidFill>
                <a:prstClr val="black">
                  <a:tint val="75000"/>
                </a:prstClr>
              </a:solidFill>
            </a:endParaRPr>
          </a:p>
        </p:txBody>
      </p:sp>
      <p:sp>
        <p:nvSpPr>
          <p:cNvPr id="3" name="Zástupný symbol pro zápatí 2"/>
          <p:cNvSpPr>
            <a:spLocks noGrp="1"/>
          </p:cNvSpPr>
          <p:nvPr>
            <p:ph type="ftr" sz="quarter" idx="11"/>
          </p:nvPr>
        </p:nvSpPr>
        <p:spPr/>
        <p:txBody>
          <a:bodyPr/>
          <a:lstStyle/>
          <a:p>
            <a:endParaRPr lang="cs-CZ" dirty="0">
              <a:solidFill>
                <a:prstClr val="black">
                  <a:tint val="75000"/>
                </a:prstClr>
              </a:solidFill>
            </a:endParaRPr>
          </a:p>
        </p:txBody>
      </p:sp>
      <p:sp>
        <p:nvSpPr>
          <p:cNvPr id="4" name="Zástupný symbol pro číslo snímku 3"/>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310290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a:t>Kliknutím lze upravit styl.</a:t>
            </a:r>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Zástupný symbol pro datum 4"/>
          <p:cNvSpPr>
            <a:spLocks noGrp="1"/>
          </p:cNvSpPr>
          <p:nvPr>
            <p:ph type="dt" sz="half" idx="10"/>
          </p:nvPr>
        </p:nvSpPr>
        <p:spPr/>
        <p:txBody>
          <a:bodyPr/>
          <a:lstStyle/>
          <a:p>
            <a:fld id="{84602A36-CD44-4271-8101-AC0D6CEE7F81}" type="datetime1">
              <a:rPr lang="cs-CZ" smtClean="0">
                <a:solidFill>
                  <a:prstClr val="black">
                    <a:tint val="75000"/>
                  </a:prstClr>
                </a:solidFill>
              </a:rPr>
              <a:pPr/>
              <a:t>24.05.2022</a:t>
            </a:fld>
            <a:endParaRPr lang="cs-CZ" dirty="0">
              <a:solidFill>
                <a:prstClr val="black">
                  <a:tint val="75000"/>
                </a:prstClr>
              </a:solidFill>
            </a:endParaRPr>
          </a:p>
        </p:txBody>
      </p:sp>
      <p:sp>
        <p:nvSpPr>
          <p:cNvPr id="6" name="Zástupný symbol pro zápatí 5"/>
          <p:cNvSpPr>
            <a:spLocks noGrp="1"/>
          </p:cNvSpPr>
          <p:nvPr>
            <p:ph type="ftr" sz="quarter" idx="11"/>
          </p:nvPr>
        </p:nvSpPr>
        <p:spPr/>
        <p:txBody>
          <a:bodyPr/>
          <a:lstStyle/>
          <a:p>
            <a:endParaRPr lang="cs-CZ" dirty="0">
              <a:solidFill>
                <a:prstClr val="black">
                  <a:tint val="75000"/>
                </a:prstClr>
              </a:solidFill>
            </a:endParaRPr>
          </a:p>
        </p:txBody>
      </p:sp>
      <p:sp>
        <p:nvSpPr>
          <p:cNvPr id="7" name="Zástupný symbol pro číslo snímku 6"/>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262056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a:t>Kliknutím lze upravit styl.</a:t>
            </a:r>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dirty="0"/>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Zástupný symbol pro datum 4"/>
          <p:cNvSpPr>
            <a:spLocks noGrp="1"/>
          </p:cNvSpPr>
          <p:nvPr>
            <p:ph type="dt" sz="half" idx="10"/>
          </p:nvPr>
        </p:nvSpPr>
        <p:spPr/>
        <p:txBody>
          <a:bodyPr/>
          <a:lstStyle/>
          <a:p>
            <a:fld id="{478B0119-ABE9-4540-90AB-9666E3BB5231}" type="datetime1">
              <a:rPr lang="cs-CZ" smtClean="0">
                <a:solidFill>
                  <a:prstClr val="black">
                    <a:tint val="75000"/>
                  </a:prstClr>
                </a:solidFill>
              </a:rPr>
              <a:pPr/>
              <a:t>24.05.2022</a:t>
            </a:fld>
            <a:endParaRPr lang="cs-CZ" dirty="0">
              <a:solidFill>
                <a:prstClr val="black">
                  <a:tint val="75000"/>
                </a:prstClr>
              </a:solidFill>
            </a:endParaRPr>
          </a:p>
        </p:txBody>
      </p:sp>
      <p:sp>
        <p:nvSpPr>
          <p:cNvPr id="6" name="Zástupný symbol pro zápatí 5"/>
          <p:cNvSpPr>
            <a:spLocks noGrp="1"/>
          </p:cNvSpPr>
          <p:nvPr>
            <p:ph type="ftr" sz="quarter" idx="11"/>
          </p:nvPr>
        </p:nvSpPr>
        <p:spPr/>
        <p:txBody>
          <a:bodyPr/>
          <a:lstStyle/>
          <a:p>
            <a:endParaRPr lang="cs-CZ" dirty="0">
              <a:solidFill>
                <a:prstClr val="black">
                  <a:tint val="75000"/>
                </a:prstClr>
              </a:solidFill>
            </a:endParaRPr>
          </a:p>
        </p:txBody>
      </p:sp>
      <p:sp>
        <p:nvSpPr>
          <p:cNvPr id="7" name="Zástupný symbol pro číslo snímku 6"/>
          <p:cNvSpPr>
            <a:spLocks noGrp="1"/>
          </p:cNvSpPr>
          <p:nvPr>
            <p:ph type="sldNum" sz="quarter" idx="12"/>
          </p:nvPr>
        </p:nvSpPr>
        <p:spPr/>
        <p:txBody>
          <a:body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370001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accent5">
                <a:lumMod val="57000"/>
              </a:schemeClr>
            </a:gs>
            <a:gs pos="100000">
              <a:srgbClr val="CF6209"/>
            </a:gs>
            <a:gs pos="99000">
              <a:schemeClr val="accent5">
                <a:lumMod val="50000"/>
              </a:schemeClr>
            </a:gs>
            <a:gs pos="100000">
              <a:schemeClr val="accent5">
                <a:lumMod val="75000"/>
              </a:schemeClr>
            </a:gs>
          </a:gsLst>
          <a:path path="circle">
            <a:fillToRect l="15000" t="50000" r="85000" b="60000"/>
          </a:path>
          <a:tileRect/>
        </a:grad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88F67-062D-456F-889B-0B2B7087A201}" type="datetime1">
              <a:rPr lang="cs-CZ" smtClean="0">
                <a:solidFill>
                  <a:prstClr val="black">
                    <a:tint val="75000"/>
                  </a:prstClr>
                </a:solidFill>
              </a:rPr>
              <a:pPr/>
              <a:t>24.05.2022</a:t>
            </a:fld>
            <a:endParaRPr lang="cs-CZ" dirty="0">
              <a:solidFill>
                <a:prstClr val="black">
                  <a:tint val="75000"/>
                </a:prstClr>
              </a:solidFill>
            </a:endParaRPr>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dirty="0">
              <a:solidFill>
                <a:prstClr val="black">
                  <a:tint val="75000"/>
                </a:prstClr>
              </a:solidFill>
            </a:endParaRPr>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2EF22-D4FA-476B-9F5B-2E21BD43FA85}" type="slidenum">
              <a:rPr lang="cs-CZ" smtClean="0">
                <a:solidFill>
                  <a:prstClr val="black">
                    <a:tint val="75000"/>
                  </a:prstClr>
                </a:solidFill>
              </a:rPr>
              <a:pPr/>
              <a:t>‹#›</a:t>
            </a:fld>
            <a:endParaRPr lang="cs-CZ" dirty="0">
              <a:solidFill>
                <a:prstClr val="black">
                  <a:tint val="75000"/>
                </a:prstClr>
              </a:solidFill>
            </a:endParaRPr>
          </a:p>
        </p:txBody>
      </p:sp>
    </p:spTree>
    <p:extLst>
      <p:ext uri="{BB962C8B-B14F-4D97-AF65-F5344CB8AC3E}">
        <p14:creationId xmlns:p14="http://schemas.microsoft.com/office/powerpoint/2010/main" val="75722044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číslo snímku 5"/>
          <p:cNvSpPr>
            <a:spLocks noGrp="1"/>
          </p:cNvSpPr>
          <p:nvPr>
            <p:ph type="sldNum" sz="quarter" idx="12"/>
          </p:nvPr>
        </p:nvSpPr>
        <p:spPr/>
        <p:txBody>
          <a:bodyPr/>
          <a:lstStyle/>
          <a:p>
            <a:pPr>
              <a:defRPr/>
            </a:pPr>
            <a:fld id="{D673859A-EAC3-41EE-A6B9-AEA0CDB7A7B6}" type="slidenum">
              <a:rPr lang="en-US"/>
              <a:pPr>
                <a:defRPr/>
              </a:pPr>
              <a:t>1</a:t>
            </a:fld>
            <a:endParaRPr lang="en-US" dirty="0"/>
          </a:p>
        </p:txBody>
      </p:sp>
      <p:sp>
        <p:nvSpPr>
          <p:cNvPr id="2051" name="Nadpis 1"/>
          <p:cNvSpPr>
            <a:spLocks noGrp="1"/>
          </p:cNvSpPr>
          <p:nvPr>
            <p:ph type="title" idx="4294967295"/>
          </p:nvPr>
        </p:nvSpPr>
        <p:spPr>
          <a:xfrm>
            <a:off x="457200" y="116632"/>
            <a:ext cx="8291264" cy="3010346"/>
          </a:xfrm>
        </p:spPr>
        <p:txBody>
          <a:bodyPr>
            <a:normAutofit/>
          </a:bodyPr>
          <a:lstStyle/>
          <a:p>
            <a:r>
              <a:rPr lang="en-US" altLang="en-US" b="1" dirty="0">
                <a:solidFill>
                  <a:schemeClr val="bg1"/>
                </a:solidFill>
              </a:rPr>
              <a:t>Technology of nuclear fuel cycle </a:t>
            </a:r>
            <a:r>
              <a:rPr lang="cs-CZ" altLang="en-US" b="1" dirty="0">
                <a:solidFill>
                  <a:schemeClr val="bg1"/>
                </a:solidFill>
              </a:rPr>
              <a:t>I</a:t>
            </a:r>
            <a:r>
              <a:rPr lang="en-US" altLang="en-US" b="1" dirty="0">
                <a:solidFill>
                  <a:schemeClr val="bg1"/>
                </a:solidFill>
              </a:rPr>
              <a:t>V</a:t>
            </a:r>
            <a:br>
              <a:rPr lang="cs-CZ" altLang="en-US" b="1" dirty="0">
                <a:solidFill>
                  <a:schemeClr val="bg1"/>
                </a:solidFill>
              </a:rPr>
            </a:br>
            <a:r>
              <a:rPr lang="cs-CZ" altLang="en-US" sz="2800" b="1" dirty="0">
                <a:solidFill>
                  <a:schemeClr val="bg1"/>
                </a:solidFill>
              </a:rPr>
              <a:t> </a:t>
            </a:r>
            <a:br>
              <a:rPr lang="cs-CZ" altLang="en-US" b="1" dirty="0">
                <a:solidFill>
                  <a:schemeClr val="bg1"/>
                </a:solidFill>
              </a:rPr>
            </a:br>
            <a:r>
              <a:rPr lang="en-US" altLang="en-US" b="1" dirty="0">
                <a:solidFill>
                  <a:schemeClr val="bg1"/>
                </a:solidFill>
              </a:rPr>
              <a:t> DECOMMISSIONING</a:t>
            </a:r>
          </a:p>
        </p:txBody>
      </p:sp>
      <p:sp>
        <p:nvSpPr>
          <p:cNvPr id="2052" name="Zástupný symbol pro obsah 2"/>
          <p:cNvSpPr>
            <a:spLocks noGrp="1"/>
          </p:cNvSpPr>
          <p:nvPr>
            <p:ph idx="4294967295"/>
          </p:nvPr>
        </p:nvSpPr>
        <p:spPr>
          <a:xfrm>
            <a:off x="457200" y="4268314"/>
            <a:ext cx="3888432" cy="1608958"/>
          </a:xfrm>
        </p:spPr>
        <p:txBody>
          <a:bodyPr>
            <a:normAutofit/>
          </a:bodyPr>
          <a:lstStyle/>
          <a:p>
            <a:pPr>
              <a:spcBef>
                <a:spcPts val="1800"/>
              </a:spcBef>
            </a:pPr>
            <a:r>
              <a:rPr lang="pl-PL" altLang="en-US" dirty="0">
                <a:solidFill>
                  <a:schemeClr val="bg1"/>
                </a:solidFill>
              </a:rPr>
              <a:t>Strategy</a:t>
            </a:r>
          </a:p>
          <a:p>
            <a:pPr>
              <a:spcBef>
                <a:spcPts val="1800"/>
              </a:spcBef>
            </a:pPr>
            <a:r>
              <a:rPr lang="pl-PL" altLang="en-US" dirty="0">
                <a:solidFill>
                  <a:schemeClr val="bg1"/>
                </a:solidFill>
              </a:rPr>
              <a:t>Variants</a:t>
            </a:r>
          </a:p>
        </p:txBody>
      </p:sp>
      <p:sp>
        <p:nvSpPr>
          <p:cNvPr id="2053" name="Zástupný symbol pro číslo snímku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6C047A99-84C7-4EA8-A44E-B9880A56C2DF}" type="slidenum">
              <a:rPr lang="en-US" altLang="en-US" sz="1200">
                <a:solidFill>
                  <a:schemeClr val="bg1"/>
                </a:solidFill>
              </a:rPr>
              <a:pPr algn="r" eaLnBrk="1" hangingPunct="1">
                <a:spcBef>
                  <a:spcPct val="0"/>
                </a:spcBef>
                <a:buFontTx/>
                <a:buNone/>
              </a:pPr>
              <a:t>1</a:t>
            </a:fld>
            <a:endParaRPr lang="en-US" altLang="en-US" sz="1200" dirty="0">
              <a:solidFill>
                <a:schemeClr val="bg1"/>
              </a:solidFill>
            </a:endParaRPr>
          </a:p>
        </p:txBody>
      </p:sp>
      <p:sp>
        <p:nvSpPr>
          <p:cNvPr id="6" name="Zástupný symbol pro obsah 2">
            <a:extLst>
              <a:ext uri="{FF2B5EF4-FFF2-40B4-BE49-F238E27FC236}">
                <a16:creationId xmlns:a16="http://schemas.microsoft.com/office/drawing/2014/main" id="{B962AAE2-4FC0-4058-8A02-CEB10EB1B9B0}"/>
              </a:ext>
            </a:extLst>
          </p:cNvPr>
          <p:cNvSpPr txBox="1">
            <a:spLocks/>
          </p:cNvSpPr>
          <p:nvPr/>
        </p:nvSpPr>
        <p:spPr>
          <a:xfrm>
            <a:off x="4620101" y="3512034"/>
            <a:ext cx="3888432"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800"/>
              </a:spcBef>
            </a:pPr>
            <a:endParaRPr lang="pl-PL" altLang="en-US" sz="2400" dirty="0">
              <a:solidFill>
                <a:schemeClr val="bg1"/>
              </a:solidFill>
            </a:endParaRPr>
          </a:p>
        </p:txBody>
      </p:sp>
      <p:sp>
        <p:nvSpPr>
          <p:cNvPr id="7" name="Zástupný symbol pro obsah 2">
            <a:extLst>
              <a:ext uri="{FF2B5EF4-FFF2-40B4-BE49-F238E27FC236}">
                <a16:creationId xmlns:a16="http://schemas.microsoft.com/office/drawing/2014/main" id="{A7CA1361-64A7-A5C0-D54E-80F9ED4C0CB2}"/>
              </a:ext>
            </a:extLst>
          </p:cNvPr>
          <p:cNvSpPr txBox="1">
            <a:spLocks/>
          </p:cNvSpPr>
          <p:nvPr/>
        </p:nvSpPr>
        <p:spPr>
          <a:xfrm>
            <a:off x="4620101" y="4293096"/>
            <a:ext cx="3888432"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800"/>
              </a:spcBef>
            </a:pPr>
            <a:r>
              <a:rPr lang="pl-PL" altLang="en-US" dirty="0">
                <a:solidFill>
                  <a:schemeClr val="bg1"/>
                </a:solidFill>
              </a:rPr>
              <a:t>Legislation</a:t>
            </a:r>
          </a:p>
          <a:p>
            <a:pPr>
              <a:spcBef>
                <a:spcPts val="1800"/>
              </a:spcBef>
            </a:pPr>
            <a:r>
              <a:rPr lang="pl-PL" altLang="en-US" dirty="0">
                <a:solidFill>
                  <a:schemeClr val="bg1"/>
                </a:solidFill>
              </a:rPr>
              <a:t>Stages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0ECB2977-1AF9-48C7-9566-6577372BD759}"/>
              </a:ext>
            </a:extLst>
          </p:cNvPr>
          <p:cNvSpPr>
            <a:spLocks noGrp="1"/>
          </p:cNvSpPr>
          <p:nvPr>
            <p:ph type="sldNum" sz="quarter" idx="12"/>
          </p:nvPr>
        </p:nvSpPr>
        <p:spPr/>
        <p:txBody>
          <a:bodyPr/>
          <a:lstStyle/>
          <a:p>
            <a:fld id="{0792EF22-D4FA-476B-9F5B-2E21BD43FA85}" type="slidenum">
              <a:rPr lang="cs-CZ" smtClean="0"/>
              <a:t>10</a:t>
            </a:fld>
            <a:endParaRPr lang="cs-CZ"/>
          </a:p>
        </p:txBody>
      </p:sp>
      <p:pic>
        <p:nvPicPr>
          <p:cNvPr id="4" name="Obrázek 3">
            <a:extLst>
              <a:ext uri="{FF2B5EF4-FFF2-40B4-BE49-F238E27FC236}">
                <a16:creationId xmlns:a16="http://schemas.microsoft.com/office/drawing/2014/main" id="{4C4D823C-1348-422F-AE62-387614C622B3}"/>
              </a:ext>
            </a:extLst>
          </p:cNvPr>
          <p:cNvPicPr>
            <a:picLocks noChangeAspect="1"/>
          </p:cNvPicPr>
          <p:nvPr/>
        </p:nvPicPr>
        <p:blipFill>
          <a:blip r:embed="rId2"/>
          <a:stretch>
            <a:fillRect/>
          </a:stretch>
        </p:blipFill>
        <p:spPr>
          <a:xfrm>
            <a:off x="0" y="1728969"/>
            <a:ext cx="9144000" cy="4627381"/>
          </a:xfrm>
          <a:prstGeom prst="rect">
            <a:avLst/>
          </a:prstGeom>
        </p:spPr>
      </p:pic>
      <p:pic>
        <p:nvPicPr>
          <p:cNvPr id="6" name="Obrázek 5">
            <a:extLst>
              <a:ext uri="{FF2B5EF4-FFF2-40B4-BE49-F238E27FC236}">
                <a16:creationId xmlns:a16="http://schemas.microsoft.com/office/drawing/2014/main" id="{B456591A-D01F-4B58-9C42-6129EDAA1617}"/>
              </a:ext>
            </a:extLst>
          </p:cNvPr>
          <p:cNvPicPr>
            <a:picLocks noChangeAspect="1"/>
          </p:cNvPicPr>
          <p:nvPr/>
        </p:nvPicPr>
        <p:blipFill>
          <a:blip r:embed="rId3"/>
          <a:stretch>
            <a:fillRect/>
          </a:stretch>
        </p:blipFill>
        <p:spPr>
          <a:xfrm>
            <a:off x="0" y="332656"/>
            <a:ext cx="9144000" cy="1146372"/>
          </a:xfrm>
          <a:prstGeom prst="rect">
            <a:avLst/>
          </a:prstGeom>
        </p:spPr>
      </p:pic>
      <p:sp>
        <p:nvSpPr>
          <p:cNvPr id="3" name="TextovéPole 2"/>
          <p:cNvSpPr txBox="1"/>
          <p:nvPr/>
        </p:nvSpPr>
        <p:spPr>
          <a:xfrm>
            <a:off x="-1" y="5445224"/>
            <a:ext cx="5436095" cy="1015663"/>
          </a:xfrm>
          <a:prstGeom prst="rect">
            <a:avLst/>
          </a:prstGeom>
          <a:noFill/>
        </p:spPr>
        <p:txBody>
          <a:bodyPr wrap="square" rtlCol="0">
            <a:spAutoFit/>
          </a:bodyPr>
          <a:lstStyle/>
          <a:p>
            <a:pPr marL="177800" indent="-165100">
              <a:buFont typeface="Arial" panose="020B0604020202020204" pitchFamily="34" charset="0"/>
              <a:buChar char="•"/>
              <a:tabLst>
                <a:tab pos="361950" algn="l"/>
              </a:tabLst>
            </a:pPr>
            <a:r>
              <a:rPr lang="en-US" sz="2000" dirty="0"/>
              <a:t>Decommissioning </a:t>
            </a:r>
            <a:r>
              <a:rPr lang="cs-CZ" sz="2000" dirty="0"/>
              <a:t>to</a:t>
            </a:r>
            <a:r>
              <a:rPr lang="en-US" sz="2000" dirty="0"/>
              <a:t> the "Greenfield status" </a:t>
            </a:r>
            <a:br>
              <a:rPr lang="cs-CZ" sz="2000" dirty="0"/>
            </a:br>
            <a:r>
              <a:rPr lang="cs-CZ" sz="2000" dirty="0"/>
              <a:t>(1975 – 1995)</a:t>
            </a:r>
          </a:p>
          <a:p>
            <a:pPr marL="177800" indent="-165100">
              <a:buFont typeface="Arial" panose="020B0604020202020204" pitchFamily="34" charset="0"/>
              <a:buChar char="•"/>
              <a:tabLst>
                <a:tab pos="361950" algn="l"/>
              </a:tabLst>
            </a:pPr>
            <a:r>
              <a:rPr lang="cs-CZ" sz="2000" dirty="0"/>
              <a:t>More </a:t>
            </a:r>
            <a:r>
              <a:rPr lang="cs-CZ" sz="2000" dirty="0" err="1"/>
              <a:t>expensive</a:t>
            </a:r>
            <a:r>
              <a:rPr lang="cs-CZ" sz="2000" dirty="0"/>
              <a:t> </a:t>
            </a:r>
            <a:r>
              <a:rPr lang="cs-CZ" sz="2000" dirty="0" err="1"/>
              <a:t>than</a:t>
            </a:r>
            <a:r>
              <a:rPr lang="cs-CZ" sz="2000" dirty="0"/>
              <a:t> </a:t>
            </a:r>
            <a:r>
              <a:rPr lang="cs-CZ" sz="2000" dirty="0" err="1"/>
              <a:t>construction</a:t>
            </a:r>
            <a:endParaRPr lang="cs-CZ" sz="2000" dirty="0"/>
          </a:p>
        </p:txBody>
      </p:sp>
      <p:cxnSp>
        <p:nvCxnSpPr>
          <p:cNvPr id="7" name="Přímá spojnice se šipkou 6"/>
          <p:cNvCxnSpPr/>
          <p:nvPr/>
        </p:nvCxnSpPr>
        <p:spPr>
          <a:xfrm>
            <a:off x="179512" y="2204864"/>
            <a:ext cx="0" cy="902123"/>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Přímá spojnice se šipkou 7"/>
          <p:cNvCxnSpPr/>
          <p:nvPr/>
        </p:nvCxnSpPr>
        <p:spPr>
          <a:xfrm>
            <a:off x="4860032" y="2204864"/>
            <a:ext cx="43204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3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2145E7CA-FD95-4090-84C2-C25BD82A5CE3}"/>
              </a:ext>
            </a:extLst>
          </p:cNvPr>
          <p:cNvSpPr>
            <a:spLocks noGrp="1"/>
          </p:cNvSpPr>
          <p:nvPr>
            <p:ph type="sldNum" sz="quarter" idx="12"/>
          </p:nvPr>
        </p:nvSpPr>
        <p:spPr/>
        <p:txBody>
          <a:bodyPr/>
          <a:lstStyle/>
          <a:p>
            <a:fld id="{0792EF22-D4FA-476B-9F5B-2E21BD43FA85}" type="slidenum">
              <a:rPr lang="cs-CZ" smtClean="0"/>
              <a:t>11</a:t>
            </a:fld>
            <a:endParaRPr lang="cs-CZ"/>
          </a:p>
        </p:txBody>
      </p:sp>
      <p:sp>
        <p:nvSpPr>
          <p:cNvPr id="4" name="Rectangle 1">
            <a:extLst>
              <a:ext uri="{FF2B5EF4-FFF2-40B4-BE49-F238E27FC236}">
                <a16:creationId xmlns:a16="http://schemas.microsoft.com/office/drawing/2014/main" id="{0F63ABFD-0328-4D41-B658-B32ED78376A0}"/>
              </a:ext>
            </a:extLst>
          </p:cNvPr>
          <p:cNvSpPr>
            <a:spLocks noChangeArrowheads="1"/>
          </p:cNvSpPr>
          <p:nvPr/>
        </p:nvSpPr>
        <p:spPr bwMode="auto">
          <a:xfrm>
            <a:off x="395536" y="1022018"/>
            <a:ext cx="8291264" cy="546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ts val="600"/>
              </a:spcAft>
              <a:buFont typeface="Arial" panose="020B0604020202020204" pitchFamily="34" charset="0"/>
              <a:buChar char="•"/>
            </a:pPr>
            <a:r>
              <a:rPr lang="en-US" altLang="cs-CZ" sz="2400" dirty="0">
                <a:solidFill>
                  <a:schemeClr val="bg1"/>
                </a:solidFill>
              </a:rPr>
              <a:t>Decommissioning is already part of site selection, construction plan, physical start-up, etc.</a:t>
            </a:r>
            <a:endParaRPr kumimoji="0" lang="cs-CZ" altLang="cs-CZ" sz="2400" b="0" i="0" u="none" strike="noStrike" cap="none" normalizeH="0" baseline="0" dirty="0">
              <a:ln>
                <a:noFill/>
              </a:ln>
              <a:solidFill>
                <a:schemeClr val="bg1"/>
              </a:solidFill>
              <a:effectLst/>
            </a:endParaRPr>
          </a:p>
          <a:p>
            <a:pPr marR="0" lvl="0" algn="l" defTabSz="914400" rtl="0" eaLnBrk="0" fontAlgn="base" latinLnBrk="0" hangingPunct="0">
              <a:lnSpc>
                <a:spcPct val="100000"/>
              </a:lnSpc>
              <a:spcBef>
                <a:spcPct val="0"/>
              </a:spcBef>
              <a:spcAft>
                <a:spcPts val="600"/>
              </a:spcAft>
              <a:buClrTx/>
              <a:buSzTx/>
              <a:tabLst/>
            </a:pPr>
            <a:endParaRPr lang="cs-CZ" sz="1100" b="1" i="0" dirty="0">
              <a:solidFill>
                <a:schemeClr val="bg1"/>
              </a:solidFill>
              <a:effectLst/>
            </a:endParaRPr>
          </a:p>
          <a:p>
            <a:pPr marL="342900" lvl="0" indent="-342900" eaLnBrk="0" fontAlgn="base" hangingPunct="0">
              <a:spcBef>
                <a:spcPct val="0"/>
              </a:spcBef>
              <a:buFont typeface="Arial" panose="020B0604020202020204" pitchFamily="34" charset="0"/>
              <a:buChar char="•"/>
            </a:pPr>
            <a:r>
              <a:rPr lang="en-US" sz="2400" b="1" dirty="0">
                <a:solidFill>
                  <a:schemeClr val="bg1"/>
                </a:solidFill>
              </a:rPr>
              <a:t>Act No. 263/2016 Coll., Atomic Act</a:t>
            </a:r>
            <a:r>
              <a:rPr lang="cs-CZ" sz="2400" b="1" dirty="0">
                <a:solidFill>
                  <a:schemeClr val="bg1"/>
                </a:solidFill>
              </a:rPr>
              <a:t> (CZE)</a:t>
            </a:r>
            <a:endParaRPr lang="cs-CZ" sz="2400" b="1" i="0" dirty="0">
              <a:solidFill>
                <a:schemeClr val="bg1"/>
              </a:solidFill>
              <a:effectLst/>
            </a:endParaRPr>
          </a:p>
          <a:p>
            <a:pPr marL="755650" lvl="1" indent="-355600" fontAlgn="base">
              <a:spcBef>
                <a:spcPts val="600"/>
              </a:spcBef>
              <a:spcAft>
                <a:spcPts val="600"/>
              </a:spcAft>
              <a:buFont typeface="Arial" panose="020B0604020202020204" pitchFamily="34" charset="0"/>
              <a:buChar char="–"/>
              <a:tabLst>
                <a:tab pos="2873375" algn="l"/>
              </a:tabLst>
            </a:pPr>
            <a:r>
              <a:rPr lang="en-US" altLang="cs-CZ" sz="2400" dirty="0">
                <a:solidFill>
                  <a:schemeClr val="bg1"/>
                </a:solidFill>
              </a:rPr>
              <a:t>decommissioning objective, scale</a:t>
            </a:r>
            <a:r>
              <a:rPr lang="cs-CZ" altLang="cs-CZ" sz="2400" dirty="0">
                <a:solidFill>
                  <a:schemeClr val="bg1"/>
                </a:solidFill>
              </a:rPr>
              <a:t> and</a:t>
            </a:r>
            <a:r>
              <a:rPr lang="en-US" altLang="cs-CZ" sz="2400" dirty="0">
                <a:solidFill>
                  <a:schemeClr val="bg1"/>
                </a:solidFill>
              </a:rPr>
              <a:t> responsibilities, planning requirements, financing</a:t>
            </a:r>
            <a:endParaRPr lang="cs-CZ" altLang="cs-CZ" sz="2400" dirty="0">
              <a:solidFill>
                <a:schemeClr val="bg1"/>
              </a:solidFill>
            </a:endParaRPr>
          </a:p>
          <a:p>
            <a:pPr marL="342900" indent="-342900" eaLnBrk="0" fontAlgn="base" hangingPunct="0">
              <a:spcBef>
                <a:spcPts val="1200"/>
              </a:spcBef>
              <a:spcAft>
                <a:spcPts val="600"/>
              </a:spcAft>
              <a:buFont typeface="Arial" panose="020B0604020202020204" pitchFamily="34" charset="0"/>
              <a:buChar char="•"/>
              <a:tabLst>
                <a:tab pos="2873375" algn="l"/>
              </a:tabLst>
            </a:pPr>
            <a:r>
              <a:rPr lang="en-US" sz="2400" b="1" dirty="0">
                <a:solidFill>
                  <a:schemeClr val="bg1"/>
                </a:solidFill>
              </a:rPr>
              <a:t>Council Directive 2011/70/EURATOM establishing a Community framework for the responsible and safe management of spent fuel and radioactive waste</a:t>
            </a:r>
            <a:endParaRPr lang="cs-CZ" sz="2400" b="1" dirty="0">
              <a:solidFill>
                <a:schemeClr val="bg1"/>
              </a:solidFill>
            </a:endParaRPr>
          </a:p>
          <a:p>
            <a:pPr marL="755650" lvl="1" indent="-355600" fontAlgn="base">
              <a:spcBef>
                <a:spcPts val="600"/>
              </a:spcBef>
              <a:buFont typeface="Arial" panose="020B0604020202020204" pitchFamily="34" charset="0"/>
              <a:buChar char="–"/>
              <a:tabLst>
                <a:tab pos="2873375" algn="l"/>
              </a:tabLst>
            </a:pPr>
            <a:r>
              <a:rPr lang="cs-CZ" sz="2400" dirty="0" err="1">
                <a:solidFill>
                  <a:schemeClr val="bg1"/>
                </a:solidFill>
              </a:rPr>
              <a:t>Inform</a:t>
            </a:r>
            <a:r>
              <a:rPr lang="cs-CZ" sz="2400" dirty="0">
                <a:solidFill>
                  <a:schemeClr val="bg1"/>
                </a:solidFill>
              </a:rPr>
              <a:t> </a:t>
            </a:r>
            <a:r>
              <a:rPr lang="cs-CZ" sz="2400" dirty="0" err="1">
                <a:solidFill>
                  <a:schemeClr val="bg1"/>
                </a:solidFill>
              </a:rPr>
              <a:t>about</a:t>
            </a:r>
            <a:r>
              <a:rPr lang="en-US" sz="2400" dirty="0">
                <a:solidFill>
                  <a:schemeClr val="bg1"/>
                </a:solidFill>
              </a:rPr>
              <a:t> national </a:t>
            </a:r>
            <a:r>
              <a:rPr lang="en-US" sz="2400" dirty="0" err="1">
                <a:solidFill>
                  <a:schemeClr val="bg1"/>
                </a:solidFill>
              </a:rPr>
              <a:t>programme</a:t>
            </a:r>
            <a:r>
              <a:rPr lang="en-US" sz="2400" dirty="0">
                <a:solidFill>
                  <a:schemeClr val="bg1"/>
                </a:solidFill>
              </a:rPr>
              <a:t> (incl. inventory </a:t>
            </a:r>
            <a:r>
              <a:rPr lang="cs-CZ" sz="2400" dirty="0">
                <a:solidFill>
                  <a:schemeClr val="bg1"/>
                </a:solidFill>
              </a:rPr>
              <a:t>SNF</a:t>
            </a:r>
            <a:r>
              <a:rPr lang="en-US" sz="2400" dirty="0">
                <a:solidFill>
                  <a:schemeClr val="bg1"/>
                </a:solidFill>
              </a:rPr>
              <a:t> and RA</a:t>
            </a:r>
            <a:r>
              <a:rPr lang="cs-CZ" sz="2400" dirty="0">
                <a:solidFill>
                  <a:schemeClr val="bg1"/>
                </a:solidFill>
              </a:rPr>
              <a:t>W</a:t>
            </a:r>
            <a:r>
              <a:rPr lang="en-US" sz="2400" dirty="0">
                <a:solidFill>
                  <a:schemeClr val="bg1"/>
                </a:solidFill>
              </a:rPr>
              <a:t>, estimate future quantities, incl. decommissioning</a:t>
            </a:r>
            <a:r>
              <a:rPr lang="cs-CZ" sz="2400" dirty="0">
                <a:solidFill>
                  <a:schemeClr val="bg1"/>
                </a:solidFill>
              </a:rPr>
              <a:t>)</a:t>
            </a:r>
          </a:p>
          <a:p>
            <a:pPr marL="755650" lvl="1" indent="-355600" fontAlgn="base">
              <a:spcBef>
                <a:spcPts val="600"/>
              </a:spcBef>
              <a:buFont typeface="Arial" panose="020B0604020202020204" pitchFamily="34" charset="0"/>
              <a:buChar char="–"/>
              <a:tabLst>
                <a:tab pos="2873375" algn="l"/>
              </a:tabLst>
            </a:pPr>
            <a:r>
              <a:rPr lang="en-US" sz="2400" dirty="0">
                <a:solidFill>
                  <a:schemeClr val="bg1"/>
                </a:solidFill>
              </a:rPr>
              <a:t>regular assessment of </a:t>
            </a:r>
            <a:r>
              <a:rPr lang="en-US" sz="2400" dirty="0" err="1">
                <a:solidFill>
                  <a:schemeClr val="bg1"/>
                </a:solidFill>
              </a:rPr>
              <a:t>programmes</a:t>
            </a:r>
            <a:r>
              <a:rPr lang="en-US" sz="2400" dirty="0">
                <a:solidFill>
                  <a:schemeClr val="bg1"/>
                </a:solidFill>
              </a:rPr>
              <a:t> 1 time in ten years
international evaluation of program</a:t>
            </a:r>
            <a:r>
              <a:rPr lang="cs-CZ" sz="2400" dirty="0">
                <a:solidFill>
                  <a:schemeClr val="bg1"/>
                </a:solidFill>
              </a:rPr>
              <a:t> by </a:t>
            </a:r>
            <a:r>
              <a:rPr lang="en-US" sz="2400" dirty="0">
                <a:solidFill>
                  <a:schemeClr val="bg1"/>
                </a:solidFill>
              </a:rPr>
              <a:t>the IAEA </a:t>
            </a:r>
            <a:endParaRPr lang="cs-CZ" sz="2400" dirty="0">
              <a:solidFill>
                <a:schemeClr val="bg1"/>
              </a:solidFill>
            </a:endParaRPr>
          </a:p>
        </p:txBody>
      </p:sp>
      <p:sp>
        <p:nvSpPr>
          <p:cNvPr id="6" name="TextovéPole 5">
            <a:extLst>
              <a:ext uri="{FF2B5EF4-FFF2-40B4-BE49-F238E27FC236}">
                <a16:creationId xmlns:a16="http://schemas.microsoft.com/office/drawing/2014/main" id="{81A94F2B-2A4C-4ACF-9E2E-F519830744DB}"/>
              </a:ext>
            </a:extLst>
          </p:cNvPr>
          <p:cNvSpPr txBox="1"/>
          <p:nvPr/>
        </p:nvSpPr>
        <p:spPr>
          <a:xfrm>
            <a:off x="1547664" y="250492"/>
            <a:ext cx="5461818" cy="646331"/>
          </a:xfrm>
          <a:prstGeom prst="rect">
            <a:avLst/>
          </a:prstGeom>
          <a:noFill/>
        </p:spPr>
        <p:txBody>
          <a:bodyPr wrap="square">
            <a:spAutoFit/>
          </a:bodyPr>
          <a:lstStyle/>
          <a:p>
            <a:pPr algn="ctr"/>
            <a:r>
              <a:rPr kumimoji="0" lang="cs-CZ" altLang="cs-CZ" sz="3600" b="1" i="0" u="none" strike="noStrike" cap="none" normalizeH="0" baseline="0" dirty="0" err="1">
                <a:ln>
                  <a:noFill/>
                </a:ln>
                <a:solidFill>
                  <a:schemeClr val="bg1"/>
                </a:solidFill>
                <a:effectLst/>
                <a:latin typeface="Arial-BoldMT"/>
              </a:rPr>
              <a:t>Legal</a:t>
            </a:r>
            <a:r>
              <a:rPr kumimoji="0" lang="cs-CZ" altLang="cs-CZ" sz="3600" b="1" i="0" u="none" strike="noStrike" cap="none" normalizeH="0" baseline="0" dirty="0">
                <a:ln>
                  <a:noFill/>
                </a:ln>
                <a:solidFill>
                  <a:schemeClr val="bg1"/>
                </a:solidFill>
                <a:effectLst/>
                <a:latin typeface="Arial-BoldMT"/>
              </a:rPr>
              <a:t> </a:t>
            </a:r>
            <a:r>
              <a:rPr kumimoji="0" lang="cs-CZ" altLang="cs-CZ" sz="3600" b="1" i="0" u="none" strike="noStrike" cap="none" normalizeH="0" baseline="0" dirty="0" err="1">
                <a:ln>
                  <a:noFill/>
                </a:ln>
                <a:solidFill>
                  <a:schemeClr val="bg1"/>
                </a:solidFill>
                <a:effectLst/>
                <a:latin typeface="Arial-BoldMT"/>
              </a:rPr>
              <a:t>aspects</a:t>
            </a:r>
            <a:r>
              <a:rPr kumimoji="0" lang="cs-CZ" altLang="cs-CZ" sz="3600" b="1" i="0" u="none" strike="noStrike" cap="none" normalizeH="0" baseline="0" dirty="0">
                <a:ln>
                  <a:noFill/>
                </a:ln>
                <a:solidFill>
                  <a:schemeClr val="bg1"/>
                </a:solidFill>
                <a:effectLst/>
                <a:latin typeface="Arial-BoldMT"/>
              </a:rPr>
              <a:t> </a:t>
            </a:r>
            <a:endParaRPr lang="cs-CZ" sz="3600" dirty="0"/>
          </a:p>
        </p:txBody>
      </p:sp>
    </p:spTree>
    <p:extLst>
      <p:ext uri="{BB962C8B-B14F-4D97-AF65-F5344CB8AC3E}">
        <p14:creationId xmlns:p14="http://schemas.microsoft.com/office/powerpoint/2010/main" val="230078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449CDF19-D7A2-4996-AC7D-B1D907B0CF87}"/>
              </a:ext>
            </a:extLst>
          </p:cNvPr>
          <p:cNvSpPr>
            <a:spLocks noGrp="1"/>
          </p:cNvSpPr>
          <p:nvPr>
            <p:ph type="sldNum" sz="quarter" idx="12"/>
          </p:nvPr>
        </p:nvSpPr>
        <p:spPr/>
        <p:txBody>
          <a:bodyPr/>
          <a:lstStyle/>
          <a:p>
            <a:fld id="{0792EF22-D4FA-476B-9F5B-2E21BD43FA85}" type="slidenum">
              <a:rPr lang="cs-CZ" smtClean="0"/>
              <a:t>12</a:t>
            </a:fld>
            <a:endParaRPr lang="cs-CZ"/>
          </a:p>
        </p:txBody>
      </p:sp>
      <p:sp>
        <p:nvSpPr>
          <p:cNvPr id="4" name="TextovéPole 3">
            <a:extLst>
              <a:ext uri="{FF2B5EF4-FFF2-40B4-BE49-F238E27FC236}">
                <a16:creationId xmlns:a16="http://schemas.microsoft.com/office/drawing/2014/main" id="{9972EFC7-0262-45D1-90A5-B0468DA92850}"/>
              </a:ext>
            </a:extLst>
          </p:cNvPr>
          <p:cNvSpPr txBox="1"/>
          <p:nvPr/>
        </p:nvSpPr>
        <p:spPr>
          <a:xfrm>
            <a:off x="354360" y="674400"/>
            <a:ext cx="8435280" cy="5447645"/>
          </a:xfrm>
          <a:prstGeom prst="rect">
            <a:avLst/>
          </a:prstGeom>
          <a:noFill/>
        </p:spPr>
        <p:txBody>
          <a:bodyPr wrap="square">
            <a:spAutoFit/>
          </a:bodyPr>
          <a:lstStyle/>
          <a:p>
            <a:pPr marL="342900" lvl="1" indent="-342900" eaLnBrk="0" fontAlgn="base" hangingPunct="0">
              <a:spcBef>
                <a:spcPct val="0"/>
              </a:spcBef>
              <a:spcAft>
                <a:spcPts val="600"/>
              </a:spcAft>
              <a:buFont typeface="Arial" panose="020B0604020202020204" pitchFamily="34" charset="0"/>
              <a:buChar char="•"/>
              <a:tabLst>
                <a:tab pos="2873375" algn="l"/>
              </a:tabLst>
            </a:pPr>
            <a:r>
              <a:rPr lang="en-US" altLang="cs-CZ" sz="2400" b="1" dirty="0">
                <a:solidFill>
                  <a:schemeClr val="bg1"/>
                </a:solidFill>
              </a:rPr>
              <a:t>Decree No. 377/2016 Coll., on requirements for safe management of radioactive waste and on decommissioning of a nuclear facility or workplace III. or IV. </a:t>
            </a:r>
            <a:r>
              <a:rPr lang="cs-CZ" altLang="cs-CZ" sz="2400" b="1" dirty="0">
                <a:solidFill>
                  <a:schemeClr val="bg1"/>
                </a:solidFill>
              </a:rPr>
              <a:t>C</a:t>
            </a:r>
            <a:r>
              <a:rPr lang="en-US" altLang="cs-CZ" sz="2400" b="1" dirty="0" err="1">
                <a:solidFill>
                  <a:schemeClr val="bg1"/>
                </a:solidFill>
              </a:rPr>
              <a:t>ategory</a:t>
            </a:r>
            <a:endParaRPr lang="cs-CZ" altLang="cs-CZ" sz="2400" b="1" dirty="0">
              <a:solidFill>
                <a:schemeClr val="bg1"/>
              </a:solidFill>
            </a:endParaRPr>
          </a:p>
          <a:p>
            <a:pPr marL="755650" lvl="1" indent="-355600" fontAlgn="base">
              <a:spcBef>
                <a:spcPts val="600"/>
              </a:spcBef>
              <a:spcAft>
                <a:spcPts val="600"/>
              </a:spcAft>
              <a:buFont typeface="Arial" panose="020B0604020202020204" pitchFamily="34" charset="0"/>
              <a:buChar char="–"/>
              <a:tabLst>
                <a:tab pos="2873375" algn="l"/>
              </a:tabLst>
            </a:pPr>
            <a:r>
              <a:rPr lang="en-US" altLang="cs-CZ" sz="2400" dirty="0">
                <a:solidFill>
                  <a:schemeClr val="bg1"/>
                </a:solidFill>
              </a:rPr>
              <a:t>requirements for the content of the closure documentation and the decommissioning plan (schedules, safety analyses, radiation protection during decommissioning)</a:t>
            </a:r>
            <a:endParaRPr kumimoji="0" lang="cs-CZ" altLang="cs-CZ" sz="2400" b="0" i="0" u="none" strike="noStrike" cap="none" normalizeH="0" baseline="0" dirty="0">
              <a:ln>
                <a:noFill/>
              </a:ln>
              <a:solidFill>
                <a:schemeClr val="bg1"/>
              </a:solidFill>
              <a:effectLst/>
            </a:endParaRPr>
          </a:p>
          <a:p>
            <a:pPr marL="342900" indent="-342900" eaLnBrk="0" fontAlgn="base" hangingPunct="0">
              <a:spcBef>
                <a:spcPts val="1800"/>
              </a:spcBef>
              <a:spcAft>
                <a:spcPts val="600"/>
              </a:spcAft>
              <a:buFont typeface="Arial" panose="020B0604020202020204" pitchFamily="34" charset="0"/>
              <a:buChar char="•"/>
            </a:pPr>
            <a:r>
              <a:rPr lang="en-US" sz="2400" b="1" dirty="0">
                <a:solidFill>
                  <a:schemeClr val="bg1"/>
                </a:solidFill>
              </a:rPr>
              <a:t>Decree No. 266/2019 Coll., on the Concept of Radioactive Waste and Spent Nuclear Fuel Management</a:t>
            </a:r>
            <a:endParaRPr lang="cs-CZ" sz="2400" b="1" dirty="0">
              <a:solidFill>
                <a:schemeClr val="bg1"/>
              </a:solidFill>
            </a:endParaRPr>
          </a:p>
          <a:p>
            <a:pPr marL="755650" lvl="1" indent="-355600" fontAlgn="base">
              <a:spcBef>
                <a:spcPts val="600"/>
              </a:spcBef>
              <a:spcAft>
                <a:spcPts val="600"/>
              </a:spcAft>
              <a:buFont typeface="Arial" panose="020B0604020202020204" pitchFamily="34" charset="0"/>
              <a:buChar char="–"/>
              <a:tabLst>
                <a:tab pos="2873375" algn="l"/>
              </a:tabLst>
            </a:pPr>
            <a:r>
              <a:rPr lang="en-US" sz="2400" dirty="0">
                <a:solidFill>
                  <a:schemeClr val="bg1"/>
                </a:solidFill>
              </a:rPr>
              <a:t>implementation of the requirements of the Directive into national legislation </a:t>
            </a:r>
            <a:endParaRPr kumimoji="0" lang="cs-CZ" altLang="cs-CZ" sz="2400" b="0" i="0" u="none" strike="noStrike" cap="none" normalizeH="0" baseline="0" dirty="0">
              <a:ln>
                <a:noFill/>
              </a:ln>
              <a:solidFill>
                <a:schemeClr val="bg1"/>
              </a:solidFill>
              <a:effectLst/>
            </a:endParaRPr>
          </a:p>
          <a:p>
            <a:pPr marL="342900" lvl="0" indent="-342900" eaLnBrk="0" fontAlgn="base" hangingPunct="0">
              <a:spcBef>
                <a:spcPts val="1800"/>
              </a:spcBef>
              <a:spcAft>
                <a:spcPts val="600"/>
              </a:spcAft>
              <a:buFont typeface="Arial" panose="020B0604020202020204" pitchFamily="34" charset="0"/>
              <a:buChar char="•"/>
            </a:pPr>
            <a:r>
              <a:rPr lang="en-US" altLang="cs-CZ" sz="2400" b="1" dirty="0">
                <a:solidFill>
                  <a:schemeClr val="bg1"/>
                </a:solidFill>
              </a:rPr>
              <a:t>Decree No. 422/2016 Coll., on radiation protection and security of a radionuclide source</a:t>
            </a:r>
            <a:endParaRPr kumimoji="0" lang="cs-CZ" altLang="cs-CZ" sz="2400" b="1"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73178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C53ADF79-345A-4862-AD81-684471B973EA}"/>
              </a:ext>
            </a:extLst>
          </p:cNvPr>
          <p:cNvSpPr>
            <a:spLocks noGrp="1"/>
          </p:cNvSpPr>
          <p:nvPr>
            <p:ph type="sldNum" sz="quarter" idx="12"/>
          </p:nvPr>
        </p:nvSpPr>
        <p:spPr/>
        <p:txBody>
          <a:bodyPr/>
          <a:lstStyle/>
          <a:p>
            <a:fld id="{0792EF22-D4FA-476B-9F5B-2E21BD43FA85}" type="slidenum">
              <a:rPr lang="cs-CZ" smtClean="0"/>
              <a:t>13</a:t>
            </a:fld>
            <a:endParaRPr lang="cs-CZ"/>
          </a:p>
        </p:txBody>
      </p:sp>
      <p:sp>
        <p:nvSpPr>
          <p:cNvPr id="4" name="TextovéPole 3">
            <a:extLst>
              <a:ext uri="{FF2B5EF4-FFF2-40B4-BE49-F238E27FC236}">
                <a16:creationId xmlns:a16="http://schemas.microsoft.com/office/drawing/2014/main" id="{3CC25D65-9316-42D2-A509-B08EDEA5C16F}"/>
              </a:ext>
            </a:extLst>
          </p:cNvPr>
          <p:cNvSpPr txBox="1"/>
          <p:nvPr/>
        </p:nvSpPr>
        <p:spPr>
          <a:xfrm>
            <a:off x="539552" y="1196752"/>
            <a:ext cx="8147248" cy="3185487"/>
          </a:xfrm>
          <a:prstGeom prst="rect">
            <a:avLst/>
          </a:prstGeom>
          <a:noFill/>
        </p:spPr>
        <p:txBody>
          <a:bodyPr wrap="square">
            <a:spAutoFit/>
          </a:bodyPr>
          <a:lstStyle/>
          <a:p>
            <a:pPr marL="342900" indent="-342900">
              <a:buFont typeface="Arial" panose="020B0604020202020204" pitchFamily="34" charset="0"/>
              <a:buChar char="•"/>
            </a:pPr>
            <a:r>
              <a:rPr lang="en-US" sz="2800" b="1" dirty="0">
                <a:solidFill>
                  <a:schemeClr val="bg1"/>
                </a:solidFill>
              </a:rPr>
              <a:t>Concept of Radioactive Waste and Spent Nuclear Fuel Management in the Czech Republic</a:t>
            </a:r>
            <a:endParaRPr lang="cs-CZ" sz="2800" b="1" i="0" dirty="0">
              <a:solidFill>
                <a:schemeClr val="bg1"/>
              </a:solidFill>
              <a:effectLst/>
            </a:endParaRPr>
          </a:p>
          <a:p>
            <a:pPr marL="755650" lvl="1" indent="-355600" fontAlgn="base">
              <a:spcBef>
                <a:spcPts val="600"/>
              </a:spcBef>
              <a:spcAft>
                <a:spcPts val="600"/>
              </a:spcAft>
              <a:buFont typeface="Arial" panose="020B0604020202020204" pitchFamily="34" charset="0"/>
              <a:buChar char="–"/>
              <a:tabLst>
                <a:tab pos="2873375" algn="l"/>
              </a:tabLst>
            </a:pPr>
            <a:r>
              <a:rPr lang="en-US" sz="2400" dirty="0">
                <a:solidFill>
                  <a:schemeClr val="bg1"/>
                </a:solidFill>
              </a:rPr>
              <a:t>ensure safe storage of VJP and RAO non-storable in existing repositories until the deep geological repository</a:t>
            </a:r>
            <a:br>
              <a:rPr lang="cs-CZ" sz="2400" dirty="0">
                <a:solidFill>
                  <a:schemeClr val="bg1"/>
                </a:solidFill>
              </a:rPr>
            </a:br>
            <a:r>
              <a:rPr lang="en-US" sz="2400" dirty="0">
                <a:solidFill>
                  <a:schemeClr val="bg1"/>
                </a:solidFill>
              </a:rPr>
              <a:t>is put into operation
construction of deep repository on the territory of </a:t>
            </a:r>
            <a:r>
              <a:rPr lang="cs-CZ" sz="2400" dirty="0">
                <a:solidFill>
                  <a:schemeClr val="bg1"/>
                </a:solidFill>
              </a:rPr>
              <a:t>CZE</a:t>
            </a:r>
          </a:p>
          <a:p>
            <a:pPr marL="755650" lvl="1" indent="-355600" fontAlgn="base">
              <a:spcBef>
                <a:spcPts val="600"/>
              </a:spcBef>
              <a:spcAft>
                <a:spcPts val="600"/>
              </a:spcAft>
              <a:buFont typeface="Arial" panose="020B0604020202020204" pitchFamily="34" charset="0"/>
              <a:buChar char="–"/>
              <a:tabLst>
                <a:tab pos="2873375" algn="l"/>
              </a:tabLst>
            </a:pPr>
            <a:r>
              <a:rPr lang="en-US" sz="2400" dirty="0">
                <a:solidFill>
                  <a:schemeClr val="bg1"/>
                </a:solidFill>
              </a:rPr>
              <a:t>regular update (currently from 2019)</a:t>
            </a:r>
            <a:endParaRPr lang="cs-CZ" sz="2400" dirty="0">
              <a:solidFill>
                <a:schemeClr val="bg1"/>
              </a:solidFill>
            </a:endParaRPr>
          </a:p>
        </p:txBody>
      </p:sp>
    </p:spTree>
    <p:extLst>
      <p:ext uri="{BB962C8B-B14F-4D97-AF65-F5344CB8AC3E}">
        <p14:creationId xmlns:p14="http://schemas.microsoft.com/office/powerpoint/2010/main" val="109707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79980FDE-CB51-4DAF-AB87-0C5172171A25}"/>
              </a:ext>
            </a:extLst>
          </p:cNvPr>
          <p:cNvSpPr>
            <a:spLocks noGrp="1"/>
          </p:cNvSpPr>
          <p:nvPr>
            <p:ph type="sldNum" sz="quarter" idx="12"/>
          </p:nvPr>
        </p:nvSpPr>
        <p:spPr/>
        <p:txBody>
          <a:bodyPr/>
          <a:lstStyle/>
          <a:p>
            <a:fld id="{0792EF22-D4FA-476B-9F5B-2E21BD43FA85}" type="slidenum">
              <a:rPr lang="cs-CZ" smtClean="0"/>
              <a:t>14</a:t>
            </a:fld>
            <a:endParaRPr lang="cs-CZ"/>
          </a:p>
        </p:txBody>
      </p:sp>
      <p:sp>
        <p:nvSpPr>
          <p:cNvPr id="4" name="TextovéPole 3">
            <a:extLst>
              <a:ext uri="{FF2B5EF4-FFF2-40B4-BE49-F238E27FC236}">
                <a16:creationId xmlns:a16="http://schemas.microsoft.com/office/drawing/2014/main" id="{236512E8-417B-44A0-B1E7-2B3F4919AA97}"/>
              </a:ext>
            </a:extLst>
          </p:cNvPr>
          <p:cNvSpPr txBox="1"/>
          <p:nvPr/>
        </p:nvSpPr>
        <p:spPr>
          <a:xfrm>
            <a:off x="287524" y="1207746"/>
            <a:ext cx="8568952" cy="5724644"/>
          </a:xfrm>
          <a:prstGeom prst="rect">
            <a:avLst/>
          </a:prstGeom>
          <a:noFill/>
        </p:spPr>
        <p:txBody>
          <a:bodyPr wrap="square">
            <a:spAutoFit/>
          </a:bodyPr>
          <a:lstStyle/>
          <a:p>
            <a:pPr marL="342900" indent="-342900">
              <a:spcBef>
                <a:spcPts val="1800"/>
              </a:spcBef>
              <a:buFont typeface="Arial" panose="020B0604020202020204" pitchFamily="34" charset="0"/>
              <a:buChar char="•"/>
            </a:pPr>
            <a:r>
              <a:rPr lang="cs-CZ" sz="2400" b="1" dirty="0" err="1">
                <a:solidFill>
                  <a:schemeClr val="bg1"/>
                </a:solidFill>
              </a:rPr>
              <a:t>Principle</a:t>
            </a:r>
            <a:r>
              <a:rPr lang="cs-CZ" sz="2400" b="1" dirty="0">
                <a:solidFill>
                  <a:schemeClr val="bg1"/>
                </a:solidFill>
              </a:rPr>
              <a:t> </a:t>
            </a:r>
            <a:r>
              <a:rPr lang="cs-CZ" sz="2400" b="1" dirty="0" err="1">
                <a:solidFill>
                  <a:schemeClr val="bg1"/>
                </a:solidFill>
              </a:rPr>
              <a:t>of</a:t>
            </a:r>
            <a:r>
              <a:rPr lang="cs-CZ" sz="2400" b="1" dirty="0">
                <a:solidFill>
                  <a:schemeClr val="bg1"/>
                </a:solidFill>
              </a:rPr>
              <a:t> </a:t>
            </a:r>
            <a:r>
              <a:rPr lang="cs-CZ" sz="2400" b="1" dirty="0" err="1">
                <a:solidFill>
                  <a:schemeClr val="bg1"/>
                </a:solidFill>
              </a:rPr>
              <a:t>justification</a:t>
            </a:r>
            <a:br>
              <a:rPr lang="cs-CZ" sz="2400" b="1" i="0" dirty="0">
                <a:solidFill>
                  <a:schemeClr val="bg1"/>
                </a:solidFill>
                <a:effectLst/>
              </a:rPr>
            </a:br>
            <a:r>
              <a:rPr lang="cs-CZ" sz="2400" kern="1200" dirty="0">
                <a:solidFill>
                  <a:srgbClr val="FFFFFF"/>
                </a:solidFill>
                <a:effectLst/>
                <a:ea typeface="+mn-ea"/>
                <a:cs typeface="+mn-cs"/>
              </a:rPr>
              <a:t>– </a:t>
            </a:r>
            <a:r>
              <a:rPr lang="cs-CZ" sz="2400" b="0" i="0" dirty="0" err="1">
                <a:solidFill>
                  <a:schemeClr val="bg1"/>
                </a:solidFill>
                <a:effectLst/>
              </a:rPr>
              <a:t>Decommissioning</a:t>
            </a:r>
            <a:r>
              <a:rPr lang="cs-CZ" sz="2400" b="0" i="0" dirty="0">
                <a:solidFill>
                  <a:schemeClr val="bg1"/>
                </a:solidFill>
                <a:effectLst/>
              </a:rPr>
              <a:t> </a:t>
            </a:r>
            <a:r>
              <a:rPr lang="en-US" sz="2400" dirty="0">
                <a:solidFill>
                  <a:schemeClr val="bg1"/>
                </a:solidFill>
                <a:sym typeface="Wingdings 3"/>
              </a:rPr>
              <a:t> </a:t>
            </a:r>
            <a:r>
              <a:rPr lang="cs-CZ" sz="2400" dirty="0" err="1">
                <a:solidFill>
                  <a:schemeClr val="bg1"/>
                </a:solidFill>
              </a:rPr>
              <a:t>planned</a:t>
            </a:r>
            <a:r>
              <a:rPr lang="cs-CZ" sz="2400" dirty="0">
                <a:solidFill>
                  <a:schemeClr val="bg1"/>
                </a:solidFill>
              </a:rPr>
              <a:t> </a:t>
            </a:r>
            <a:r>
              <a:rPr lang="cs-CZ" sz="2400" dirty="0" err="1">
                <a:solidFill>
                  <a:schemeClr val="bg1"/>
                </a:solidFill>
              </a:rPr>
              <a:t>exposure</a:t>
            </a:r>
            <a:r>
              <a:rPr lang="cs-CZ" sz="2400" dirty="0">
                <a:solidFill>
                  <a:schemeClr val="bg1"/>
                </a:solidFill>
              </a:rPr>
              <a:t> </a:t>
            </a:r>
            <a:r>
              <a:rPr lang="cs-CZ" sz="2400" dirty="0" err="1">
                <a:solidFill>
                  <a:schemeClr val="bg1"/>
                </a:solidFill>
              </a:rPr>
              <a:t>situations</a:t>
            </a:r>
            <a:r>
              <a:rPr lang="cs-CZ" sz="2400" dirty="0">
                <a:solidFill>
                  <a:schemeClr val="bg1"/>
                </a:solidFill>
              </a:rPr>
              <a:t> </a:t>
            </a:r>
            <a:r>
              <a:rPr lang="en-US" sz="2400" dirty="0">
                <a:solidFill>
                  <a:schemeClr val="bg1"/>
                </a:solidFill>
                <a:sym typeface="Wingdings 3"/>
              </a:rPr>
              <a:t></a:t>
            </a:r>
            <a:r>
              <a:rPr lang="cs-CZ" sz="2400" dirty="0">
                <a:solidFill>
                  <a:schemeClr val="bg1"/>
                </a:solidFill>
              </a:rPr>
              <a:t> </a:t>
            </a:r>
            <a:r>
              <a:rPr lang="cs-CZ" sz="2400" dirty="0" err="1">
                <a:solidFill>
                  <a:schemeClr val="bg1"/>
                </a:solidFill>
              </a:rPr>
              <a:t>drawing</a:t>
            </a:r>
            <a:r>
              <a:rPr lang="cs-CZ" sz="2400" dirty="0">
                <a:solidFill>
                  <a:schemeClr val="bg1"/>
                </a:solidFill>
              </a:rPr>
              <a:t> </a:t>
            </a:r>
            <a:r>
              <a:rPr lang="cs-CZ" sz="2400" dirty="0" err="1">
                <a:solidFill>
                  <a:schemeClr val="bg1"/>
                </a:solidFill>
              </a:rPr>
              <a:t>benefits</a:t>
            </a:r>
            <a:r>
              <a:rPr lang="cs-CZ" sz="2400" dirty="0">
                <a:solidFill>
                  <a:schemeClr val="bg1"/>
                </a:solidFill>
              </a:rPr>
              <a:t> </a:t>
            </a:r>
            <a:br>
              <a:rPr lang="cs-CZ" sz="2400" b="0" i="0" dirty="0">
                <a:solidFill>
                  <a:schemeClr val="bg1"/>
                </a:solidFill>
                <a:effectLst/>
              </a:rPr>
            </a:br>
            <a:r>
              <a:rPr lang="cs-CZ" sz="2400" b="0" i="0" dirty="0">
                <a:solidFill>
                  <a:schemeClr val="bg1"/>
                </a:solidFill>
                <a:effectLst/>
              </a:rPr>
              <a:t>↔ </a:t>
            </a:r>
            <a:r>
              <a:rPr lang="en-US" sz="2400" dirty="0">
                <a:solidFill>
                  <a:schemeClr val="bg1"/>
                </a:solidFill>
              </a:rPr>
              <a:t>the benefit of removing contaminated</a:t>
            </a:r>
            <a:r>
              <a:rPr lang="cs-CZ" sz="2400" dirty="0">
                <a:solidFill>
                  <a:schemeClr val="bg1"/>
                </a:solidFill>
              </a:rPr>
              <a:t> </a:t>
            </a:r>
            <a:r>
              <a:rPr lang="en-US" sz="2400" dirty="0">
                <a:solidFill>
                  <a:schemeClr val="bg1"/>
                </a:solidFill>
              </a:rPr>
              <a:t>technology </a:t>
            </a:r>
            <a:br>
              <a:rPr lang="cs-CZ" sz="2400" dirty="0">
                <a:solidFill>
                  <a:schemeClr val="bg1"/>
                </a:solidFill>
              </a:rPr>
            </a:br>
            <a:r>
              <a:rPr lang="en-US" sz="2400" dirty="0">
                <a:solidFill>
                  <a:schemeClr val="bg1"/>
                </a:solidFill>
              </a:rPr>
              <a:t>and disposal of the power plant after the end of operation </a:t>
            </a:r>
            <a:endParaRPr lang="cs-CZ" sz="2400" b="0" i="0" dirty="0">
              <a:solidFill>
                <a:schemeClr val="bg1"/>
              </a:solidFill>
              <a:effectLst/>
            </a:endParaRPr>
          </a:p>
          <a:p>
            <a:pPr marL="342900" indent="-342900">
              <a:spcBef>
                <a:spcPts val="1800"/>
              </a:spcBef>
              <a:buFont typeface="Arial" panose="020B0604020202020204" pitchFamily="34" charset="0"/>
              <a:buChar char="•"/>
            </a:pPr>
            <a:r>
              <a:rPr lang="cs-CZ" sz="2400" b="1" dirty="0" err="1">
                <a:solidFill>
                  <a:schemeClr val="bg1"/>
                </a:solidFill>
              </a:rPr>
              <a:t>Principle</a:t>
            </a:r>
            <a:r>
              <a:rPr lang="cs-CZ" sz="2400" b="1" dirty="0">
                <a:solidFill>
                  <a:schemeClr val="bg1"/>
                </a:solidFill>
              </a:rPr>
              <a:t> </a:t>
            </a:r>
            <a:r>
              <a:rPr lang="cs-CZ" sz="2400" b="1" dirty="0" err="1">
                <a:solidFill>
                  <a:schemeClr val="bg1"/>
                </a:solidFill>
              </a:rPr>
              <a:t>of</a:t>
            </a:r>
            <a:r>
              <a:rPr lang="cs-CZ" sz="2400" b="1" dirty="0">
                <a:solidFill>
                  <a:schemeClr val="bg1"/>
                </a:solidFill>
              </a:rPr>
              <a:t> </a:t>
            </a:r>
            <a:r>
              <a:rPr lang="cs-CZ" sz="2400" b="1" dirty="0" err="1">
                <a:solidFill>
                  <a:schemeClr val="bg1"/>
                </a:solidFill>
              </a:rPr>
              <a:t>optimization</a:t>
            </a:r>
            <a:r>
              <a:rPr lang="cs-CZ" sz="2400" b="1" dirty="0">
                <a:solidFill>
                  <a:schemeClr val="bg1"/>
                </a:solidFill>
              </a:rPr>
              <a:t> (</a:t>
            </a:r>
            <a:r>
              <a:rPr lang="cs-CZ" sz="2400" b="1" i="0" dirty="0">
                <a:solidFill>
                  <a:schemeClr val="bg1"/>
                </a:solidFill>
                <a:effectLst/>
              </a:rPr>
              <a:t>ALARA)</a:t>
            </a:r>
            <a:br>
              <a:rPr lang="cs-CZ" sz="2400" b="1" i="0" dirty="0">
                <a:solidFill>
                  <a:schemeClr val="bg1"/>
                </a:solidFill>
                <a:effectLst/>
              </a:rPr>
            </a:br>
            <a:r>
              <a:rPr lang="cs-CZ" sz="2400" kern="1200" dirty="0">
                <a:solidFill>
                  <a:srgbClr val="FFFFFF"/>
                </a:solidFill>
                <a:effectLst/>
                <a:ea typeface="+mn-ea"/>
                <a:cs typeface="+mn-cs"/>
              </a:rPr>
              <a:t>– </a:t>
            </a:r>
            <a:r>
              <a:rPr lang="en-US" sz="2400" dirty="0">
                <a:solidFill>
                  <a:schemeClr val="bg1"/>
                </a:solidFill>
              </a:rPr>
              <a:t>technical and </a:t>
            </a:r>
            <a:r>
              <a:rPr lang="en-US" sz="2400" dirty="0" err="1">
                <a:solidFill>
                  <a:schemeClr val="bg1"/>
                </a:solidFill>
              </a:rPr>
              <a:t>organisational</a:t>
            </a:r>
            <a:r>
              <a:rPr lang="en-US" sz="2400" dirty="0">
                <a:solidFill>
                  <a:schemeClr val="bg1"/>
                </a:solidFill>
              </a:rPr>
              <a:t> measures to achieve a level of radiation protection such that the risk to the health of humans and the environment was as low as can reasonably be achieved taking into account economic and social considerations</a:t>
            </a:r>
            <a:endParaRPr lang="cs-CZ" sz="2400" b="0" i="0" dirty="0">
              <a:solidFill>
                <a:schemeClr val="bg1"/>
              </a:solidFill>
              <a:effectLst/>
            </a:endParaRPr>
          </a:p>
          <a:p>
            <a:pPr marL="342900" indent="-342900">
              <a:spcBef>
                <a:spcPts val="1800"/>
              </a:spcBef>
              <a:buFont typeface="Arial" panose="020B0604020202020204" pitchFamily="34" charset="0"/>
              <a:buChar char="•"/>
            </a:pPr>
            <a:r>
              <a:rPr lang="cs-CZ" sz="2400" b="1" dirty="0" err="1">
                <a:solidFill>
                  <a:schemeClr val="bg1"/>
                </a:solidFill>
              </a:rPr>
              <a:t>Principle</a:t>
            </a:r>
            <a:r>
              <a:rPr lang="cs-CZ" sz="2400" b="1" dirty="0">
                <a:solidFill>
                  <a:schemeClr val="bg1"/>
                </a:solidFill>
              </a:rPr>
              <a:t> </a:t>
            </a:r>
            <a:r>
              <a:rPr lang="cs-CZ" sz="2400" b="1" dirty="0" err="1">
                <a:solidFill>
                  <a:schemeClr val="bg1"/>
                </a:solidFill>
              </a:rPr>
              <a:t>of</a:t>
            </a:r>
            <a:r>
              <a:rPr lang="cs-CZ" sz="2400" b="1" dirty="0">
                <a:solidFill>
                  <a:schemeClr val="bg1"/>
                </a:solidFill>
              </a:rPr>
              <a:t> </a:t>
            </a:r>
            <a:r>
              <a:rPr lang="cs-CZ" sz="2400" b="1" dirty="0" err="1">
                <a:solidFill>
                  <a:schemeClr val="bg1"/>
                </a:solidFill>
              </a:rPr>
              <a:t>limitation</a:t>
            </a:r>
            <a:br>
              <a:rPr lang="cs-CZ" sz="2400" dirty="0">
                <a:solidFill>
                  <a:schemeClr val="bg1"/>
                </a:solidFill>
              </a:rPr>
            </a:br>
            <a:r>
              <a:rPr lang="cs-CZ" sz="1800" kern="1200" dirty="0">
                <a:solidFill>
                  <a:srgbClr val="FFFFFF"/>
                </a:solidFill>
                <a:effectLst/>
                <a:latin typeface="Calibri" panose="020F0502020204030204" pitchFamily="34" charset="0"/>
                <a:ea typeface="+mn-ea"/>
                <a:cs typeface="+mn-cs"/>
              </a:rPr>
              <a:t>–</a:t>
            </a:r>
            <a:r>
              <a:rPr lang="cs-CZ" sz="2400" kern="1200" dirty="0">
                <a:solidFill>
                  <a:srgbClr val="FFFFFF"/>
                </a:solidFill>
                <a:effectLst/>
                <a:latin typeface="Calibri" panose="020F0502020204030204" pitchFamily="34" charset="0"/>
                <a:ea typeface="+mn-ea"/>
                <a:cs typeface="+mn-cs"/>
              </a:rPr>
              <a:t> </a:t>
            </a:r>
            <a:r>
              <a:rPr lang="en-US" sz="2400" dirty="0">
                <a:solidFill>
                  <a:srgbClr val="FFFFFF"/>
                </a:solidFill>
                <a:latin typeface="Calibri" panose="020F0502020204030204" pitchFamily="34" charset="0"/>
              </a:rPr>
              <a:t>that the doses received are at the lowest reasonably achievable level and below dose limits laid down in Decree No 422/2016</a:t>
            </a:r>
            <a:br>
              <a:rPr lang="cs-CZ" sz="2400" dirty="0">
                <a:solidFill>
                  <a:schemeClr val="bg1"/>
                </a:solidFill>
              </a:rPr>
            </a:br>
            <a:endParaRPr lang="cs-CZ" sz="2400" dirty="0">
              <a:solidFill>
                <a:schemeClr val="bg1"/>
              </a:solidFill>
            </a:endParaRPr>
          </a:p>
        </p:txBody>
      </p:sp>
      <p:sp>
        <p:nvSpPr>
          <p:cNvPr id="5" name="TextovéPole 4">
            <a:extLst>
              <a:ext uri="{FF2B5EF4-FFF2-40B4-BE49-F238E27FC236}">
                <a16:creationId xmlns:a16="http://schemas.microsoft.com/office/drawing/2014/main" id="{5AC6450B-973C-65D1-E050-11DB2EC9DD5E}"/>
              </a:ext>
            </a:extLst>
          </p:cNvPr>
          <p:cNvSpPr txBox="1"/>
          <p:nvPr/>
        </p:nvSpPr>
        <p:spPr>
          <a:xfrm>
            <a:off x="1002432" y="267496"/>
            <a:ext cx="7854044" cy="646331"/>
          </a:xfrm>
          <a:prstGeom prst="rect">
            <a:avLst/>
          </a:prstGeom>
          <a:noFill/>
        </p:spPr>
        <p:txBody>
          <a:bodyPr wrap="square">
            <a:spAutoFit/>
          </a:bodyPr>
          <a:lstStyle/>
          <a:p>
            <a:pPr algn="ctr"/>
            <a:r>
              <a:rPr lang="cs-CZ" altLang="cs-CZ" sz="3600" b="1" dirty="0" err="1">
                <a:solidFill>
                  <a:schemeClr val="bg1"/>
                </a:solidFill>
                <a:latin typeface="Arial-BoldMT"/>
              </a:rPr>
              <a:t>Principles</a:t>
            </a:r>
            <a:r>
              <a:rPr lang="cs-CZ" altLang="cs-CZ" sz="3600" b="1" dirty="0">
                <a:solidFill>
                  <a:schemeClr val="bg1"/>
                </a:solidFill>
                <a:latin typeface="Arial-BoldMT"/>
              </a:rPr>
              <a:t> </a:t>
            </a:r>
            <a:r>
              <a:rPr lang="cs-CZ" altLang="cs-CZ" sz="3600" b="1" dirty="0" err="1">
                <a:solidFill>
                  <a:schemeClr val="bg1"/>
                </a:solidFill>
                <a:latin typeface="Arial-BoldMT"/>
              </a:rPr>
              <a:t>of</a:t>
            </a:r>
            <a:r>
              <a:rPr lang="cs-CZ" altLang="cs-CZ" sz="3600" b="1" dirty="0">
                <a:solidFill>
                  <a:schemeClr val="bg1"/>
                </a:solidFill>
                <a:latin typeface="Arial-BoldMT"/>
              </a:rPr>
              <a:t> </a:t>
            </a:r>
            <a:r>
              <a:rPr lang="cs-CZ" altLang="cs-CZ" sz="3600" b="1" dirty="0" err="1">
                <a:solidFill>
                  <a:schemeClr val="bg1"/>
                </a:solidFill>
                <a:latin typeface="Arial-BoldMT"/>
              </a:rPr>
              <a:t>radiation</a:t>
            </a:r>
            <a:r>
              <a:rPr lang="cs-CZ" altLang="cs-CZ" sz="3600" b="1" dirty="0">
                <a:solidFill>
                  <a:schemeClr val="bg1"/>
                </a:solidFill>
                <a:latin typeface="Arial-BoldMT"/>
              </a:rPr>
              <a:t> </a:t>
            </a:r>
            <a:r>
              <a:rPr lang="cs-CZ" altLang="cs-CZ" sz="3600" b="1" dirty="0" err="1">
                <a:solidFill>
                  <a:schemeClr val="bg1"/>
                </a:solidFill>
                <a:latin typeface="Arial-BoldMT"/>
              </a:rPr>
              <a:t>protection</a:t>
            </a:r>
            <a:endParaRPr lang="cs-CZ" sz="3600" dirty="0"/>
          </a:p>
        </p:txBody>
      </p:sp>
    </p:spTree>
    <p:extLst>
      <p:ext uri="{BB962C8B-B14F-4D97-AF65-F5344CB8AC3E}">
        <p14:creationId xmlns:p14="http://schemas.microsoft.com/office/powerpoint/2010/main" val="181601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9052A52A-AA9A-4155-9841-A7D6D76C4435}"/>
              </a:ext>
            </a:extLst>
          </p:cNvPr>
          <p:cNvSpPr>
            <a:spLocks noGrp="1"/>
          </p:cNvSpPr>
          <p:nvPr>
            <p:ph type="sldNum" sz="quarter" idx="12"/>
          </p:nvPr>
        </p:nvSpPr>
        <p:spPr/>
        <p:txBody>
          <a:bodyPr/>
          <a:lstStyle/>
          <a:p>
            <a:fld id="{0792EF22-D4FA-476B-9F5B-2E21BD43FA85}" type="slidenum">
              <a:rPr lang="cs-CZ" smtClean="0"/>
              <a:t>15</a:t>
            </a:fld>
            <a:endParaRPr lang="cs-CZ"/>
          </a:p>
        </p:txBody>
      </p:sp>
      <p:sp>
        <p:nvSpPr>
          <p:cNvPr id="4" name="TextovéPole 3">
            <a:extLst>
              <a:ext uri="{FF2B5EF4-FFF2-40B4-BE49-F238E27FC236}">
                <a16:creationId xmlns:a16="http://schemas.microsoft.com/office/drawing/2014/main" id="{21BDF925-9BCC-4422-AE0F-EC518AC00DC0}"/>
              </a:ext>
            </a:extLst>
          </p:cNvPr>
          <p:cNvSpPr txBox="1"/>
          <p:nvPr/>
        </p:nvSpPr>
        <p:spPr>
          <a:xfrm>
            <a:off x="337102" y="260648"/>
            <a:ext cx="8363272" cy="6340197"/>
          </a:xfrm>
          <a:prstGeom prst="rect">
            <a:avLst/>
          </a:prstGeom>
          <a:noFill/>
        </p:spPr>
        <p:txBody>
          <a:bodyPr wrap="square">
            <a:spAutoFit/>
          </a:bodyPr>
          <a:lstStyle/>
          <a:p>
            <a:pPr>
              <a:spcBef>
                <a:spcPts val="1200"/>
              </a:spcBef>
            </a:pPr>
            <a:r>
              <a:rPr lang="en-US" sz="2800" b="1" dirty="0">
                <a:solidFill>
                  <a:schemeClr val="bg1"/>
                </a:solidFill>
              </a:rPr>
              <a:t>Obligations of the holder of the operating</a:t>
            </a:r>
            <a:r>
              <a:rPr lang="cs-CZ" sz="2800" b="1" dirty="0">
                <a:solidFill>
                  <a:schemeClr val="bg1"/>
                </a:solidFill>
              </a:rPr>
              <a:t> </a:t>
            </a:r>
            <a:r>
              <a:rPr lang="en-US" sz="2800" b="1" dirty="0" err="1">
                <a:solidFill>
                  <a:schemeClr val="bg1"/>
                </a:solidFill>
              </a:rPr>
              <a:t>authorisation</a:t>
            </a:r>
            <a:r>
              <a:rPr lang="en-US" sz="3200" b="1" dirty="0">
                <a:solidFill>
                  <a:schemeClr val="bg1"/>
                </a:solidFill>
              </a:rPr>
              <a:t>
</a:t>
            </a:r>
            <a:r>
              <a:rPr lang="en-US" sz="2200" dirty="0">
                <a:solidFill>
                  <a:schemeClr val="bg1"/>
                </a:solidFill>
              </a:rPr>
              <a:t>Regularly submit plans for decommissioning </a:t>
            </a:r>
            <a:r>
              <a:rPr lang="cs-CZ" sz="2200" dirty="0">
                <a:solidFill>
                  <a:schemeClr val="bg1"/>
                </a:solidFill>
              </a:rPr>
              <a:t>to</a:t>
            </a:r>
            <a:r>
              <a:rPr lang="en-US" sz="2200" dirty="0">
                <a:solidFill>
                  <a:schemeClr val="bg1"/>
                </a:solidFill>
              </a:rPr>
              <a:t> SÚJB</a:t>
            </a:r>
            <a:endParaRPr lang="cs-CZ" sz="2200" dirty="0">
              <a:solidFill>
                <a:schemeClr val="bg1"/>
              </a:solidFill>
            </a:endParaRPr>
          </a:p>
          <a:p>
            <a:pPr marL="342900" indent="-342900" fontAlgn="base">
              <a:spcBef>
                <a:spcPts val="600"/>
              </a:spcBef>
              <a:buFont typeface="Arial" panose="020B0604020202020204" pitchFamily="34" charset="0"/>
              <a:buChar char="•"/>
              <a:tabLst>
                <a:tab pos="2873375" algn="l"/>
              </a:tabLst>
            </a:pPr>
            <a:r>
              <a:rPr lang="en-US" sz="2200" dirty="0">
                <a:solidFill>
                  <a:schemeClr val="bg1"/>
                </a:solidFill>
              </a:rPr>
              <a:t>Inform SÚJB at least two years before the planned closure of the NPP
Start decommissioning immediately after closure</a:t>
            </a:r>
            <a:endParaRPr lang="cs-CZ" sz="2200" dirty="0">
              <a:solidFill>
                <a:schemeClr val="bg1"/>
              </a:solidFill>
            </a:endParaRPr>
          </a:p>
          <a:p>
            <a:pPr marL="342900" indent="-342900" fontAlgn="base">
              <a:spcBef>
                <a:spcPts val="1200"/>
              </a:spcBef>
              <a:buFont typeface="Arial" panose="020B0604020202020204" pitchFamily="34" charset="0"/>
              <a:buChar char="•"/>
              <a:tabLst>
                <a:tab pos="2873375" algn="l"/>
              </a:tabLst>
            </a:pPr>
            <a:r>
              <a:rPr lang="cs-CZ" sz="2200" dirty="0">
                <a:solidFill>
                  <a:schemeClr val="bg1"/>
                </a:solidFill>
              </a:rPr>
              <a:t>T</a:t>
            </a:r>
            <a:r>
              <a:rPr lang="en-US" sz="2200" dirty="0" err="1">
                <a:solidFill>
                  <a:schemeClr val="bg1"/>
                </a:solidFill>
              </a:rPr>
              <a:t>ake</a:t>
            </a:r>
            <a:r>
              <a:rPr lang="en-US" sz="2200" dirty="0">
                <a:solidFill>
                  <a:schemeClr val="bg1"/>
                </a:solidFill>
              </a:rPr>
              <a:t> </a:t>
            </a:r>
            <a:r>
              <a:rPr lang="cs-CZ" sz="2200" dirty="0">
                <a:solidFill>
                  <a:schemeClr val="bg1"/>
                </a:solidFill>
              </a:rPr>
              <a:t>SNF</a:t>
            </a:r>
            <a:r>
              <a:rPr lang="en-US" sz="2200" dirty="0">
                <a:solidFill>
                  <a:schemeClr val="bg1"/>
                </a:solidFill>
              </a:rPr>
              <a:t> to another nuclear facility before</a:t>
            </a:r>
            <a:r>
              <a:rPr lang="cs-CZ" sz="2200" dirty="0">
                <a:solidFill>
                  <a:schemeClr val="bg1"/>
                </a:solidFill>
              </a:rPr>
              <a:t> </a:t>
            </a:r>
            <a:r>
              <a:rPr lang="en-US" sz="2200" dirty="0">
                <a:solidFill>
                  <a:schemeClr val="bg1"/>
                </a:solidFill>
              </a:rPr>
              <a:t>transition to the first stage of decommissioning – </a:t>
            </a:r>
            <a:r>
              <a:rPr lang="cs-CZ" sz="2200" dirty="0">
                <a:solidFill>
                  <a:schemeClr val="bg1"/>
                </a:solidFill>
              </a:rPr>
              <a:t>SNF </a:t>
            </a:r>
            <a:r>
              <a:rPr lang="cs-CZ" sz="2200" dirty="0" err="1">
                <a:solidFill>
                  <a:schemeClr val="bg1"/>
                </a:solidFill>
              </a:rPr>
              <a:t>storage</a:t>
            </a:r>
            <a:r>
              <a:rPr lang="en-US" sz="2200" dirty="0">
                <a:solidFill>
                  <a:schemeClr val="bg1"/>
                </a:solidFill>
              </a:rPr>
              <a:t>
Create a financial reserve for future decommissioning (escrow account)
</a:t>
            </a:r>
            <a:r>
              <a:rPr lang="cs-CZ" sz="2200" dirty="0" err="1">
                <a:solidFill>
                  <a:schemeClr val="bg1"/>
                </a:solidFill>
              </a:rPr>
              <a:t>Choice</a:t>
            </a:r>
            <a:r>
              <a:rPr lang="cs-CZ" sz="2200" dirty="0">
                <a:solidFill>
                  <a:schemeClr val="bg1"/>
                </a:solidFill>
              </a:rPr>
              <a:t> </a:t>
            </a:r>
            <a:r>
              <a:rPr lang="cs-CZ" sz="2200" dirty="0" err="1">
                <a:solidFill>
                  <a:schemeClr val="bg1"/>
                </a:solidFill>
              </a:rPr>
              <a:t>of</a:t>
            </a:r>
            <a:r>
              <a:rPr lang="cs-CZ" sz="2200" dirty="0">
                <a:solidFill>
                  <a:schemeClr val="bg1"/>
                </a:solidFill>
              </a:rPr>
              <a:t> </a:t>
            </a:r>
            <a:r>
              <a:rPr lang="cs-CZ" sz="2200" dirty="0" err="1">
                <a:solidFill>
                  <a:schemeClr val="bg1"/>
                </a:solidFill>
              </a:rPr>
              <a:t>decommissioning</a:t>
            </a:r>
            <a:r>
              <a:rPr lang="cs-CZ" sz="2200" dirty="0">
                <a:solidFill>
                  <a:schemeClr val="bg1"/>
                </a:solidFill>
              </a:rPr>
              <a:t> </a:t>
            </a:r>
            <a:r>
              <a:rPr lang="cs-CZ" sz="2200" dirty="0" err="1">
                <a:solidFill>
                  <a:schemeClr val="bg1"/>
                </a:solidFill>
              </a:rPr>
              <a:t>option</a:t>
            </a:r>
            <a:r>
              <a:rPr lang="cs-CZ" sz="2200" i="0" dirty="0">
                <a:solidFill>
                  <a:schemeClr val="bg1"/>
                </a:solidFill>
                <a:effectLst/>
              </a:rPr>
              <a:t>:</a:t>
            </a:r>
          </a:p>
          <a:p>
            <a:pPr marL="755650" lvl="1" indent="-355600" fontAlgn="base">
              <a:spcBef>
                <a:spcPts val="600"/>
              </a:spcBef>
              <a:buFont typeface="Arial" panose="020B0604020202020204" pitchFamily="34" charset="0"/>
              <a:buChar char="–"/>
              <a:tabLst>
                <a:tab pos="2873375" algn="l"/>
              </a:tabLst>
            </a:pPr>
            <a:r>
              <a:rPr lang="cs-CZ" sz="2200" b="1" dirty="0" err="1">
                <a:solidFill>
                  <a:schemeClr val="bg1"/>
                </a:solidFill>
              </a:rPr>
              <a:t>Immediate</a:t>
            </a:r>
            <a:r>
              <a:rPr lang="en-US" sz="2200" b="1" dirty="0">
                <a:solidFill>
                  <a:schemeClr val="bg1"/>
                </a:solidFill>
              </a:rPr>
              <a:t> decommissioning </a:t>
            </a:r>
            <a:r>
              <a:rPr lang="en-US" sz="2200" dirty="0">
                <a:solidFill>
                  <a:schemeClr val="bg1"/>
                </a:solidFill>
              </a:rPr>
              <a:t>– decommissioning is </a:t>
            </a:r>
            <a:r>
              <a:rPr lang="cs-CZ" sz="2200" dirty="0" err="1">
                <a:solidFill>
                  <a:schemeClr val="bg1"/>
                </a:solidFill>
              </a:rPr>
              <a:t>performed</a:t>
            </a:r>
            <a:r>
              <a:rPr lang="cs-CZ" sz="2200" dirty="0">
                <a:solidFill>
                  <a:schemeClr val="bg1"/>
                </a:solidFill>
              </a:rPr>
              <a:t> </a:t>
            </a:r>
            <a:r>
              <a:rPr lang="en-US" sz="2200" dirty="0">
                <a:solidFill>
                  <a:schemeClr val="bg1"/>
                </a:solidFill>
              </a:rPr>
              <a:t>continuously</a:t>
            </a:r>
            <a:r>
              <a:rPr lang="cs-CZ" sz="2200" dirty="0">
                <a:solidFill>
                  <a:schemeClr val="bg1"/>
                </a:solidFill>
              </a:rPr>
              <a:t> </a:t>
            </a:r>
            <a:r>
              <a:rPr lang="en-US" sz="2200" dirty="0">
                <a:solidFill>
                  <a:schemeClr val="bg1"/>
                </a:solidFill>
              </a:rPr>
              <a:t>in continuous sequence – always must be considered, does not have to be chosen</a:t>
            </a:r>
            <a:r>
              <a:rPr lang="en-US" sz="2200" b="1" dirty="0">
                <a:solidFill>
                  <a:schemeClr val="bg1"/>
                </a:solidFill>
              </a:rPr>
              <a:t>
</a:t>
            </a:r>
            <a:r>
              <a:rPr lang="cs-CZ" sz="2200" b="1" dirty="0" err="1">
                <a:solidFill>
                  <a:schemeClr val="bg1"/>
                </a:solidFill>
              </a:rPr>
              <a:t>Deferred</a:t>
            </a:r>
            <a:r>
              <a:rPr lang="cs-CZ" sz="2200" b="1" dirty="0">
                <a:solidFill>
                  <a:schemeClr val="bg1"/>
                </a:solidFill>
              </a:rPr>
              <a:t> </a:t>
            </a:r>
            <a:r>
              <a:rPr lang="cs-CZ" sz="2200" b="1" dirty="0" err="1">
                <a:solidFill>
                  <a:schemeClr val="bg1"/>
                </a:solidFill>
              </a:rPr>
              <a:t>decommissioning</a:t>
            </a:r>
            <a:r>
              <a:rPr lang="cs-CZ" sz="2200" b="1" dirty="0">
                <a:solidFill>
                  <a:schemeClr val="bg1"/>
                </a:solidFill>
              </a:rPr>
              <a:t> </a:t>
            </a:r>
            <a:r>
              <a:rPr lang="cs-CZ" sz="2200" dirty="0">
                <a:solidFill>
                  <a:schemeClr val="bg1"/>
                </a:solidFill>
              </a:rPr>
              <a:t>– </a:t>
            </a:r>
            <a:r>
              <a:rPr lang="en-US" sz="2200" dirty="0">
                <a:solidFill>
                  <a:schemeClr val="bg1"/>
                </a:solidFill>
              </a:rPr>
              <a:t>activities divided into several stages, </a:t>
            </a:r>
            <a:r>
              <a:rPr lang="cs-CZ" sz="2200" dirty="0" err="1">
                <a:solidFill>
                  <a:schemeClr val="bg1"/>
                </a:solidFill>
              </a:rPr>
              <a:t>with</a:t>
            </a:r>
            <a:r>
              <a:rPr lang="cs-CZ" sz="2200" dirty="0">
                <a:solidFill>
                  <a:schemeClr val="bg1"/>
                </a:solidFill>
              </a:rPr>
              <a:t> </a:t>
            </a:r>
            <a:r>
              <a:rPr lang="cs-CZ" sz="2200" dirty="0" err="1">
                <a:solidFill>
                  <a:schemeClr val="bg1"/>
                </a:solidFill>
              </a:rPr>
              <a:t>possible</a:t>
            </a:r>
            <a:r>
              <a:rPr lang="cs-CZ" sz="2200" dirty="0">
                <a:solidFill>
                  <a:schemeClr val="bg1"/>
                </a:solidFill>
              </a:rPr>
              <a:t> </a:t>
            </a:r>
            <a:r>
              <a:rPr lang="en-US" sz="2200" dirty="0">
                <a:solidFill>
                  <a:schemeClr val="bg1"/>
                </a:solidFill>
              </a:rPr>
              <a:t>a time lag</a:t>
            </a:r>
            <a:endParaRPr lang="cs-CZ" sz="2200" dirty="0">
              <a:solidFill>
                <a:schemeClr val="bg1"/>
              </a:solidFill>
            </a:endParaRPr>
          </a:p>
        </p:txBody>
      </p:sp>
    </p:spTree>
    <p:extLst>
      <p:ext uri="{BB962C8B-B14F-4D97-AF65-F5344CB8AC3E}">
        <p14:creationId xmlns:p14="http://schemas.microsoft.com/office/powerpoint/2010/main" val="9102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5E28CA25-87BD-49DF-9108-325B24057E76}"/>
              </a:ext>
            </a:extLst>
          </p:cNvPr>
          <p:cNvSpPr>
            <a:spLocks noGrp="1"/>
          </p:cNvSpPr>
          <p:nvPr>
            <p:ph type="sldNum" sz="quarter" idx="12"/>
          </p:nvPr>
        </p:nvSpPr>
        <p:spPr/>
        <p:txBody>
          <a:bodyPr/>
          <a:lstStyle/>
          <a:p>
            <a:fld id="{0792EF22-D4FA-476B-9F5B-2E21BD43FA85}" type="slidenum">
              <a:rPr lang="cs-CZ" smtClean="0"/>
              <a:t>16</a:t>
            </a:fld>
            <a:endParaRPr lang="cs-CZ"/>
          </a:p>
        </p:txBody>
      </p:sp>
      <p:sp>
        <p:nvSpPr>
          <p:cNvPr id="4" name="TextovéPole 3">
            <a:extLst>
              <a:ext uri="{FF2B5EF4-FFF2-40B4-BE49-F238E27FC236}">
                <a16:creationId xmlns:a16="http://schemas.microsoft.com/office/drawing/2014/main" id="{91552470-8207-45E3-A3FC-B058CF8BC8A2}"/>
              </a:ext>
            </a:extLst>
          </p:cNvPr>
          <p:cNvSpPr txBox="1"/>
          <p:nvPr/>
        </p:nvSpPr>
        <p:spPr>
          <a:xfrm>
            <a:off x="3563888" y="1206044"/>
            <a:ext cx="3275856" cy="5955476"/>
          </a:xfrm>
          <a:prstGeom prst="rect">
            <a:avLst/>
          </a:prstGeom>
          <a:noFill/>
        </p:spPr>
        <p:txBody>
          <a:bodyPr wrap="square">
            <a:spAutoFit/>
          </a:bodyPr>
          <a:lstStyle/>
          <a:p>
            <a:r>
              <a:rPr lang="cs-CZ" sz="2400" b="1" i="0" dirty="0">
                <a:solidFill>
                  <a:schemeClr val="bg1"/>
                </a:solidFill>
                <a:effectLst/>
              </a:rPr>
              <a:t>NPP Dukovany</a:t>
            </a:r>
            <a:br>
              <a:rPr lang="cs-CZ" sz="2400" b="1" i="0" dirty="0">
                <a:solidFill>
                  <a:schemeClr val="bg1"/>
                </a:solidFill>
                <a:effectLst/>
              </a:rPr>
            </a:br>
            <a:r>
              <a:rPr lang="cs-CZ" sz="2400" b="0" i="0" dirty="0">
                <a:solidFill>
                  <a:schemeClr val="bg1"/>
                </a:solidFill>
                <a:effectLst/>
              </a:rPr>
              <a:t> 4 x VVER 440/510 MW</a:t>
            </a:r>
          </a:p>
          <a:p>
            <a:br>
              <a:rPr lang="cs-CZ" sz="2400" b="0" i="0" dirty="0">
                <a:solidFill>
                  <a:schemeClr val="bg1"/>
                </a:solidFill>
                <a:effectLst/>
              </a:rPr>
            </a:br>
            <a:r>
              <a:rPr lang="cs-CZ" sz="2400" b="0" i="0" dirty="0">
                <a:solidFill>
                  <a:schemeClr val="bg1"/>
                </a:solidFill>
                <a:effectLst/>
              </a:rPr>
              <a:t>1985 až 1987</a:t>
            </a:r>
          </a:p>
          <a:p>
            <a:br>
              <a:rPr lang="cs-CZ" sz="2400" b="0" i="0" dirty="0">
                <a:solidFill>
                  <a:schemeClr val="bg1"/>
                </a:solidFill>
                <a:effectLst/>
              </a:rPr>
            </a:br>
            <a:r>
              <a:rPr lang="cs-CZ" sz="2400" b="0" i="0" dirty="0">
                <a:solidFill>
                  <a:schemeClr val="bg1"/>
                </a:solidFill>
                <a:effectLst/>
              </a:rPr>
              <a:t>60 let</a:t>
            </a:r>
            <a:br>
              <a:rPr lang="cs-CZ" sz="2400" b="0" i="0" dirty="0">
                <a:solidFill>
                  <a:schemeClr val="bg1"/>
                </a:solidFill>
                <a:effectLst/>
              </a:rPr>
            </a:br>
            <a:r>
              <a:rPr lang="cs-CZ" sz="2400" b="0" i="0" dirty="0">
                <a:solidFill>
                  <a:schemeClr val="bg1"/>
                </a:solidFill>
                <a:effectLst/>
              </a:rPr>
              <a:t>(do r.  2046+-)</a:t>
            </a:r>
          </a:p>
          <a:p>
            <a:r>
              <a:rPr lang="cs-CZ" sz="1100" b="0" i="0" dirty="0">
                <a:solidFill>
                  <a:schemeClr val="bg1"/>
                </a:solidFill>
                <a:effectLst/>
              </a:rPr>
              <a:t> </a:t>
            </a:r>
            <a:br>
              <a:rPr lang="cs-CZ" sz="2400" b="0" i="0" dirty="0">
                <a:solidFill>
                  <a:schemeClr val="bg1"/>
                </a:solidFill>
                <a:effectLst/>
              </a:rPr>
            </a:br>
            <a:r>
              <a:rPr lang="cs-CZ" sz="2400" b="0" i="0" dirty="0">
                <a:solidFill>
                  <a:schemeClr val="bg1"/>
                </a:solidFill>
                <a:effectLst/>
              </a:rPr>
              <a:t>2056</a:t>
            </a:r>
          </a:p>
          <a:p>
            <a:br>
              <a:rPr lang="cs-CZ" sz="2400" b="0" i="0" dirty="0">
                <a:solidFill>
                  <a:schemeClr val="bg1"/>
                </a:solidFill>
                <a:effectLst/>
              </a:rPr>
            </a:br>
            <a:r>
              <a:rPr lang="cs-CZ" sz="2400" b="0" i="0" dirty="0">
                <a:solidFill>
                  <a:schemeClr val="bg1"/>
                </a:solidFill>
                <a:effectLst/>
              </a:rPr>
              <a:t>2057</a:t>
            </a:r>
          </a:p>
          <a:p>
            <a:endParaRPr lang="cs-CZ" sz="2400" dirty="0">
              <a:solidFill>
                <a:schemeClr val="bg1"/>
              </a:solidFill>
            </a:endParaRPr>
          </a:p>
          <a:p>
            <a:pPr>
              <a:spcBef>
                <a:spcPts val="1200"/>
              </a:spcBef>
            </a:pPr>
            <a:r>
              <a:rPr lang="cs-CZ" sz="2400" b="0" i="0" dirty="0">
                <a:solidFill>
                  <a:schemeClr val="bg1"/>
                </a:solidFill>
                <a:effectLst/>
              </a:rPr>
              <a:t>2078</a:t>
            </a:r>
          </a:p>
          <a:p>
            <a:endParaRPr lang="cs-CZ" sz="2400" dirty="0">
              <a:solidFill>
                <a:schemeClr val="bg1"/>
              </a:solidFill>
            </a:endParaRPr>
          </a:p>
          <a:p>
            <a:r>
              <a:rPr lang="cs-CZ" sz="2400" b="0" i="0" dirty="0">
                <a:solidFill>
                  <a:schemeClr val="bg1"/>
                </a:solidFill>
                <a:effectLst/>
              </a:rPr>
              <a:t>2090</a:t>
            </a:r>
            <a:br>
              <a:rPr lang="cs-CZ" sz="2400" b="0" i="0" dirty="0">
                <a:solidFill>
                  <a:schemeClr val="bg1"/>
                </a:solidFill>
                <a:effectLst/>
              </a:rPr>
            </a:br>
            <a:endParaRPr lang="cs-CZ" sz="2400" dirty="0">
              <a:solidFill>
                <a:schemeClr val="bg1"/>
              </a:solidFill>
            </a:endParaRPr>
          </a:p>
        </p:txBody>
      </p:sp>
      <p:sp>
        <p:nvSpPr>
          <p:cNvPr id="5" name="TextovéPole 4">
            <a:extLst>
              <a:ext uri="{FF2B5EF4-FFF2-40B4-BE49-F238E27FC236}">
                <a16:creationId xmlns:a16="http://schemas.microsoft.com/office/drawing/2014/main" id="{0B816D4C-1BFD-4F42-84EC-71FA9CBF94DE}"/>
              </a:ext>
            </a:extLst>
          </p:cNvPr>
          <p:cNvSpPr txBox="1"/>
          <p:nvPr/>
        </p:nvSpPr>
        <p:spPr>
          <a:xfrm>
            <a:off x="6623720" y="836712"/>
            <a:ext cx="2592288" cy="6324808"/>
          </a:xfrm>
          <a:prstGeom prst="rect">
            <a:avLst/>
          </a:prstGeom>
          <a:noFill/>
        </p:spPr>
        <p:txBody>
          <a:bodyPr wrap="square">
            <a:spAutoFit/>
          </a:bodyPr>
          <a:lstStyle/>
          <a:p>
            <a:br>
              <a:rPr lang="cs-CZ" sz="2400" b="0" i="0" dirty="0">
                <a:solidFill>
                  <a:schemeClr val="bg1"/>
                </a:solidFill>
                <a:effectLst/>
              </a:rPr>
            </a:br>
            <a:r>
              <a:rPr lang="cs-CZ" sz="2400" b="1" i="0" dirty="0">
                <a:solidFill>
                  <a:schemeClr val="bg1"/>
                </a:solidFill>
                <a:effectLst/>
              </a:rPr>
              <a:t>NPP Temelín</a:t>
            </a:r>
            <a:br>
              <a:rPr lang="cs-CZ" sz="2400" b="1" i="0" dirty="0">
                <a:solidFill>
                  <a:schemeClr val="bg1"/>
                </a:solidFill>
                <a:effectLst/>
              </a:rPr>
            </a:br>
            <a:r>
              <a:rPr lang="cs-CZ" sz="2400" b="0" i="0" dirty="0">
                <a:solidFill>
                  <a:schemeClr val="bg1"/>
                </a:solidFill>
                <a:effectLst/>
              </a:rPr>
              <a:t> 2 x VVER 1000</a:t>
            </a:r>
          </a:p>
          <a:p>
            <a:br>
              <a:rPr lang="cs-CZ" sz="2400" b="0" i="0" dirty="0">
                <a:solidFill>
                  <a:schemeClr val="bg1"/>
                </a:solidFill>
                <a:effectLst/>
              </a:rPr>
            </a:br>
            <a:r>
              <a:rPr lang="cs-CZ" sz="2400" b="0" i="0" dirty="0">
                <a:solidFill>
                  <a:schemeClr val="bg1"/>
                </a:solidFill>
                <a:effectLst/>
              </a:rPr>
              <a:t>2002, 2003</a:t>
            </a:r>
          </a:p>
          <a:p>
            <a:br>
              <a:rPr lang="cs-CZ" sz="2400" b="0" i="0" dirty="0">
                <a:solidFill>
                  <a:schemeClr val="bg1"/>
                </a:solidFill>
                <a:effectLst/>
              </a:rPr>
            </a:br>
            <a:r>
              <a:rPr lang="cs-CZ" sz="2400" b="0" i="0" dirty="0">
                <a:solidFill>
                  <a:schemeClr val="bg1"/>
                </a:solidFill>
                <a:effectLst/>
              </a:rPr>
              <a:t>60 let </a:t>
            </a:r>
            <a:br>
              <a:rPr lang="cs-CZ" sz="2400" b="0" i="0" dirty="0">
                <a:solidFill>
                  <a:schemeClr val="bg1"/>
                </a:solidFill>
                <a:effectLst/>
              </a:rPr>
            </a:br>
            <a:r>
              <a:rPr lang="cs-CZ" sz="2400" b="0" i="0" dirty="0">
                <a:solidFill>
                  <a:schemeClr val="bg1"/>
                </a:solidFill>
                <a:effectLst/>
              </a:rPr>
              <a:t>(do r. 2062)</a:t>
            </a:r>
          </a:p>
          <a:p>
            <a:r>
              <a:rPr lang="cs-CZ" sz="1100" b="0" i="0" dirty="0">
                <a:solidFill>
                  <a:schemeClr val="bg1"/>
                </a:solidFill>
                <a:effectLst/>
              </a:rPr>
              <a:t> </a:t>
            </a:r>
            <a:br>
              <a:rPr lang="cs-CZ" sz="2400" b="0" i="0" dirty="0">
                <a:solidFill>
                  <a:schemeClr val="bg1"/>
                </a:solidFill>
                <a:effectLst/>
              </a:rPr>
            </a:br>
            <a:r>
              <a:rPr lang="cs-CZ" sz="2400" b="0" i="0" dirty="0">
                <a:solidFill>
                  <a:schemeClr val="bg1"/>
                </a:solidFill>
                <a:effectLst/>
              </a:rPr>
              <a:t>2067</a:t>
            </a:r>
          </a:p>
          <a:p>
            <a:br>
              <a:rPr lang="cs-CZ" sz="2400" b="0" i="0" dirty="0">
                <a:solidFill>
                  <a:schemeClr val="bg1"/>
                </a:solidFill>
                <a:effectLst/>
              </a:rPr>
            </a:br>
            <a:r>
              <a:rPr lang="cs-CZ" sz="2400" b="0" i="0" dirty="0">
                <a:solidFill>
                  <a:schemeClr val="bg1"/>
                </a:solidFill>
                <a:effectLst/>
              </a:rPr>
              <a:t>2068</a:t>
            </a:r>
            <a:r>
              <a:rPr lang="cs-CZ" sz="2400" dirty="0">
                <a:solidFill>
                  <a:schemeClr val="bg1"/>
                </a:solidFill>
              </a:rPr>
              <a:t> </a:t>
            </a:r>
          </a:p>
          <a:p>
            <a:endParaRPr lang="cs-CZ" sz="2400" dirty="0">
              <a:solidFill>
                <a:schemeClr val="bg1"/>
              </a:solidFill>
            </a:endParaRPr>
          </a:p>
          <a:p>
            <a:pPr>
              <a:spcBef>
                <a:spcPts val="1200"/>
              </a:spcBef>
            </a:pPr>
            <a:r>
              <a:rPr lang="cs-CZ" sz="2400" dirty="0">
                <a:solidFill>
                  <a:schemeClr val="bg1"/>
                </a:solidFill>
              </a:rPr>
              <a:t>2088</a:t>
            </a:r>
          </a:p>
          <a:p>
            <a:endParaRPr lang="cs-CZ" sz="2400" dirty="0">
              <a:solidFill>
                <a:schemeClr val="bg1"/>
              </a:solidFill>
            </a:endParaRPr>
          </a:p>
          <a:p>
            <a:r>
              <a:rPr lang="cs-CZ" sz="2400" dirty="0">
                <a:solidFill>
                  <a:schemeClr val="bg1"/>
                </a:solidFill>
              </a:rPr>
              <a:t>2098</a:t>
            </a:r>
            <a:br>
              <a:rPr lang="cs-CZ" sz="2400" dirty="0">
                <a:solidFill>
                  <a:schemeClr val="bg1"/>
                </a:solidFill>
              </a:rPr>
            </a:br>
            <a:endParaRPr lang="cs-CZ" sz="2400" dirty="0">
              <a:solidFill>
                <a:schemeClr val="bg1"/>
              </a:solidFill>
            </a:endParaRPr>
          </a:p>
        </p:txBody>
      </p:sp>
      <p:sp>
        <p:nvSpPr>
          <p:cNvPr id="6" name="TextovéPole 5">
            <a:extLst>
              <a:ext uri="{FF2B5EF4-FFF2-40B4-BE49-F238E27FC236}">
                <a16:creationId xmlns:a16="http://schemas.microsoft.com/office/drawing/2014/main" id="{8E19015A-5709-4A6C-A4FC-F90D27F1D9F9}"/>
              </a:ext>
            </a:extLst>
          </p:cNvPr>
          <p:cNvSpPr txBox="1"/>
          <p:nvPr/>
        </p:nvSpPr>
        <p:spPr>
          <a:xfrm>
            <a:off x="107504" y="1909711"/>
            <a:ext cx="5040560" cy="5201424"/>
          </a:xfrm>
          <a:prstGeom prst="rect">
            <a:avLst/>
          </a:prstGeom>
          <a:noFill/>
        </p:spPr>
        <p:txBody>
          <a:bodyPr wrap="square">
            <a:spAutoFit/>
          </a:bodyPr>
          <a:lstStyle/>
          <a:p>
            <a:br>
              <a:rPr lang="cs-CZ" sz="2400" b="0" i="0" dirty="0">
                <a:solidFill>
                  <a:schemeClr val="bg1"/>
                </a:solidFill>
                <a:effectLst/>
              </a:rPr>
            </a:br>
            <a:r>
              <a:rPr lang="cs-CZ" sz="2400" dirty="0" err="1">
                <a:solidFill>
                  <a:schemeClr val="bg1"/>
                </a:solidFill>
              </a:rPr>
              <a:t>Commissioned</a:t>
            </a:r>
            <a:r>
              <a:rPr lang="cs-CZ" sz="2400" dirty="0">
                <a:solidFill>
                  <a:schemeClr val="bg1"/>
                </a:solidFill>
              </a:rPr>
              <a:t>:</a:t>
            </a:r>
            <a:br>
              <a:rPr lang="cs-CZ" sz="2400" b="0" i="0" dirty="0">
                <a:solidFill>
                  <a:schemeClr val="bg1"/>
                </a:solidFill>
                <a:effectLst/>
              </a:rPr>
            </a:br>
            <a:r>
              <a:rPr lang="en-US" sz="2400" dirty="0">
                <a:solidFill>
                  <a:schemeClr val="bg1"/>
                </a:solidFill>
              </a:rPr>
              <a:t>Estimated time</a:t>
            </a:r>
            <a:br>
              <a:rPr lang="en-US" sz="2400" dirty="0">
                <a:solidFill>
                  <a:schemeClr val="bg1"/>
                </a:solidFill>
              </a:rPr>
            </a:br>
            <a:r>
              <a:rPr lang="en-US" sz="2400" dirty="0">
                <a:solidFill>
                  <a:schemeClr val="bg1"/>
                </a:solidFill>
              </a:rPr>
              <a:t>production of el. </a:t>
            </a:r>
            <a:r>
              <a:rPr lang="cs-CZ" sz="2400" dirty="0">
                <a:solidFill>
                  <a:schemeClr val="bg1"/>
                </a:solidFill>
              </a:rPr>
              <a:t>E</a:t>
            </a:r>
            <a:r>
              <a:rPr lang="cs-CZ" sz="2400" b="0" i="0" dirty="0">
                <a:solidFill>
                  <a:schemeClr val="bg1"/>
                </a:solidFill>
                <a:effectLst/>
              </a:rPr>
              <a:t>:</a:t>
            </a:r>
            <a:br>
              <a:rPr lang="cs-CZ" sz="2400" b="0" i="0" dirty="0">
                <a:solidFill>
                  <a:schemeClr val="bg1"/>
                </a:solidFill>
                <a:effectLst/>
              </a:rPr>
            </a:br>
            <a:endParaRPr lang="cs-CZ" sz="2400" b="0" i="0" dirty="0">
              <a:solidFill>
                <a:schemeClr val="bg1"/>
              </a:solidFill>
              <a:effectLst/>
            </a:endParaRPr>
          </a:p>
          <a:p>
            <a:pPr>
              <a:spcBef>
                <a:spcPts val="1200"/>
              </a:spcBef>
            </a:pPr>
            <a:r>
              <a:rPr lang="cs-CZ" sz="2400" dirty="0" err="1">
                <a:solidFill>
                  <a:schemeClr val="bg1"/>
                </a:solidFill>
              </a:rPr>
              <a:t>Closure</a:t>
            </a:r>
            <a:r>
              <a:rPr lang="cs-CZ" sz="2400" dirty="0">
                <a:solidFill>
                  <a:schemeClr val="bg1"/>
                </a:solidFill>
              </a:rPr>
              <a:t>:</a:t>
            </a:r>
            <a:endParaRPr lang="cs-CZ" sz="2400" b="0" i="0" dirty="0">
              <a:solidFill>
                <a:schemeClr val="bg1"/>
              </a:solidFill>
              <a:effectLst/>
            </a:endParaRPr>
          </a:p>
          <a:p>
            <a:pPr>
              <a:spcBef>
                <a:spcPts val="1200"/>
              </a:spcBef>
            </a:pPr>
            <a:r>
              <a:rPr lang="cs-CZ" sz="2400" dirty="0" err="1">
                <a:solidFill>
                  <a:schemeClr val="bg1"/>
                </a:solidFill>
              </a:rPr>
              <a:t>Expected</a:t>
            </a:r>
            <a:r>
              <a:rPr lang="cs-CZ" sz="2400" dirty="0">
                <a:solidFill>
                  <a:schemeClr val="bg1"/>
                </a:solidFill>
              </a:rPr>
              <a:t> start </a:t>
            </a:r>
            <a:br>
              <a:rPr lang="cs-CZ" sz="2400" dirty="0">
                <a:solidFill>
                  <a:schemeClr val="bg1"/>
                </a:solidFill>
              </a:rPr>
            </a:br>
            <a:r>
              <a:rPr lang="cs-CZ" sz="2400" dirty="0" err="1">
                <a:solidFill>
                  <a:schemeClr val="bg1"/>
                </a:solidFill>
              </a:rPr>
              <a:t>of</a:t>
            </a:r>
            <a:r>
              <a:rPr lang="cs-CZ" sz="2400" dirty="0">
                <a:solidFill>
                  <a:schemeClr val="bg1"/>
                </a:solidFill>
              </a:rPr>
              <a:t> </a:t>
            </a:r>
            <a:r>
              <a:rPr lang="cs-CZ" sz="2400" dirty="0" err="1">
                <a:solidFill>
                  <a:schemeClr val="bg1"/>
                </a:solidFill>
              </a:rPr>
              <a:t>decommissioning</a:t>
            </a:r>
            <a:r>
              <a:rPr lang="cs-CZ" sz="2400" dirty="0">
                <a:solidFill>
                  <a:schemeClr val="bg1"/>
                </a:solidFill>
              </a:rPr>
              <a:t>:</a:t>
            </a:r>
            <a:br>
              <a:rPr lang="cs-CZ" sz="2400" dirty="0">
                <a:solidFill>
                  <a:schemeClr val="bg1"/>
                </a:solidFill>
              </a:rPr>
            </a:br>
            <a:r>
              <a:rPr lang="cs-CZ" sz="2000" dirty="0">
                <a:solidFill>
                  <a:schemeClr val="bg1"/>
                </a:solidFill>
              </a:rPr>
              <a:t>(</a:t>
            </a:r>
            <a:r>
              <a:rPr lang="en-US" sz="2000" dirty="0">
                <a:solidFill>
                  <a:schemeClr val="bg1"/>
                </a:solidFill>
              </a:rPr>
              <a:t>protective closure of active buildings</a:t>
            </a:r>
            <a:r>
              <a:rPr lang="cs-CZ" sz="2000" dirty="0">
                <a:solidFill>
                  <a:schemeClr val="bg1"/>
                </a:solidFill>
              </a:rPr>
              <a:t>)</a:t>
            </a:r>
          </a:p>
          <a:p>
            <a:r>
              <a:rPr lang="cs-CZ" sz="2400" dirty="0" err="1">
                <a:solidFill>
                  <a:schemeClr val="bg1"/>
                </a:solidFill>
              </a:rPr>
              <a:t>Decommissioning</a:t>
            </a:r>
            <a:r>
              <a:rPr lang="cs-CZ" sz="2400" dirty="0">
                <a:solidFill>
                  <a:schemeClr val="bg1"/>
                </a:solidFill>
              </a:rPr>
              <a:t>:</a:t>
            </a:r>
          </a:p>
          <a:p>
            <a:endParaRPr lang="cs-CZ" sz="2400" b="0" i="0" dirty="0">
              <a:solidFill>
                <a:schemeClr val="bg1"/>
              </a:solidFill>
              <a:effectLst/>
            </a:endParaRPr>
          </a:p>
          <a:p>
            <a:r>
              <a:rPr lang="cs-CZ" sz="2400" dirty="0">
                <a:solidFill>
                  <a:schemeClr val="bg1"/>
                </a:solidFill>
              </a:rPr>
              <a:t>End </a:t>
            </a:r>
            <a:r>
              <a:rPr lang="cs-CZ" sz="2400" dirty="0" err="1">
                <a:solidFill>
                  <a:schemeClr val="bg1"/>
                </a:solidFill>
              </a:rPr>
              <a:t>of</a:t>
            </a:r>
            <a:r>
              <a:rPr lang="cs-CZ" sz="2400" dirty="0">
                <a:solidFill>
                  <a:schemeClr val="bg1"/>
                </a:solidFill>
              </a:rPr>
              <a:t> </a:t>
            </a:r>
            <a:r>
              <a:rPr lang="cs-CZ" sz="2400" dirty="0" err="1">
                <a:solidFill>
                  <a:schemeClr val="bg1"/>
                </a:solidFill>
              </a:rPr>
              <a:t>Decommissioning</a:t>
            </a:r>
            <a:r>
              <a:rPr lang="cs-CZ" sz="2400" dirty="0">
                <a:solidFill>
                  <a:schemeClr val="bg1"/>
                </a:solidFill>
              </a:rPr>
              <a:t>:</a:t>
            </a:r>
            <a:br>
              <a:rPr lang="cs-CZ" sz="2400" b="0" i="0" dirty="0">
                <a:solidFill>
                  <a:schemeClr val="bg1"/>
                </a:solidFill>
                <a:effectLst/>
              </a:rPr>
            </a:br>
            <a:endParaRPr lang="cs-CZ" sz="2400" dirty="0">
              <a:solidFill>
                <a:schemeClr val="bg1"/>
              </a:solidFill>
            </a:endParaRPr>
          </a:p>
        </p:txBody>
      </p:sp>
      <p:sp>
        <p:nvSpPr>
          <p:cNvPr id="8" name="TextovéPole 7">
            <a:extLst>
              <a:ext uri="{FF2B5EF4-FFF2-40B4-BE49-F238E27FC236}">
                <a16:creationId xmlns:a16="http://schemas.microsoft.com/office/drawing/2014/main" id="{23369726-770B-41C9-89F0-77652CE11213}"/>
              </a:ext>
            </a:extLst>
          </p:cNvPr>
          <p:cNvSpPr txBox="1"/>
          <p:nvPr/>
        </p:nvSpPr>
        <p:spPr>
          <a:xfrm>
            <a:off x="179512" y="397543"/>
            <a:ext cx="8712968" cy="646331"/>
          </a:xfrm>
          <a:prstGeom prst="rect">
            <a:avLst/>
          </a:prstGeom>
          <a:noFill/>
        </p:spPr>
        <p:txBody>
          <a:bodyPr wrap="square">
            <a:spAutoFit/>
          </a:bodyPr>
          <a:lstStyle/>
          <a:p>
            <a:pPr algn="ctr">
              <a:spcBef>
                <a:spcPts val="3600"/>
              </a:spcBef>
            </a:pPr>
            <a:r>
              <a:rPr lang="pl-PL" altLang="en-US" sz="3600" b="1" dirty="0">
                <a:solidFill>
                  <a:schemeClr val="bg1"/>
                </a:solidFill>
              </a:rPr>
              <a:t>Decommissioning strategies and stages</a:t>
            </a:r>
          </a:p>
        </p:txBody>
      </p:sp>
    </p:spTree>
    <p:extLst>
      <p:ext uri="{BB962C8B-B14F-4D97-AF65-F5344CB8AC3E}">
        <p14:creationId xmlns:p14="http://schemas.microsoft.com/office/powerpoint/2010/main" val="13215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6723B35E-146F-43FE-9756-0E7BDFA6ABF5}"/>
              </a:ext>
            </a:extLst>
          </p:cNvPr>
          <p:cNvSpPr>
            <a:spLocks noGrp="1"/>
          </p:cNvSpPr>
          <p:nvPr>
            <p:ph type="sldNum" sz="quarter" idx="12"/>
          </p:nvPr>
        </p:nvSpPr>
        <p:spPr/>
        <p:txBody>
          <a:bodyPr/>
          <a:lstStyle/>
          <a:p>
            <a:fld id="{0792EF22-D4FA-476B-9F5B-2E21BD43FA85}" type="slidenum">
              <a:rPr lang="cs-CZ" smtClean="0"/>
              <a:t>17</a:t>
            </a:fld>
            <a:endParaRPr lang="cs-CZ"/>
          </a:p>
        </p:txBody>
      </p:sp>
      <p:sp>
        <p:nvSpPr>
          <p:cNvPr id="4" name="TextovéPole 3">
            <a:extLst>
              <a:ext uri="{FF2B5EF4-FFF2-40B4-BE49-F238E27FC236}">
                <a16:creationId xmlns:a16="http://schemas.microsoft.com/office/drawing/2014/main" id="{E89A9DFD-2B0F-43F8-9B41-114F67E9B1D6}"/>
              </a:ext>
            </a:extLst>
          </p:cNvPr>
          <p:cNvSpPr txBox="1"/>
          <p:nvPr/>
        </p:nvSpPr>
        <p:spPr>
          <a:xfrm>
            <a:off x="395536" y="476672"/>
            <a:ext cx="8352928" cy="6032421"/>
          </a:xfrm>
          <a:prstGeom prst="rect">
            <a:avLst/>
          </a:prstGeom>
          <a:noFill/>
        </p:spPr>
        <p:txBody>
          <a:bodyPr wrap="square">
            <a:spAutoFit/>
          </a:bodyPr>
          <a:lstStyle/>
          <a:p>
            <a:r>
              <a:rPr lang="cs-CZ" sz="3200" b="1" i="0" dirty="0">
                <a:solidFill>
                  <a:schemeClr val="bg1"/>
                </a:solidFill>
                <a:effectLst/>
              </a:rPr>
              <a:t>NPP Dukovany</a:t>
            </a:r>
          </a:p>
          <a:p>
            <a:pPr marL="342900" indent="-342900">
              <a:spcBef>
                <a:spcPts val="1800"/>
              </a:spcBef>
              <a:buFont typeface="Arial" panose="020B0604020202020204" pitchFamily="34" charset="0"/>
              <a:buChar char="•"/>
            </a:pPr>
            <a:r>
              <a:rPr lang="en-US" sz="2400" dirty="0">
                <a:solidFill>
                  <a:schemeClr val="bg1"/>
                </a:solidFill>
              </a:rPr>
              <a:t>The first decommissioning plan approved in </a:t>
            </a:r>
            <a:r>
              <a:rPr lang="cs-CZ" sz="2400" dirty="0" err="1">
                <a:solidFill>
                  <a:schemeClr val="bg1"/>
                </a:solidFill>
              </a:rPr>
              <a:t>year</a:t>
            </a:r>
            <a:r>
              <a:rPr lang="en-US" sz="2400" dirty="0">
                <a:solidFill>
                  <a:schemeClr val="bg1"/>
                </a:solidFill>
              </a:rPr>
              <a:t> </a:t>
            </a:r>
            <a:r>
              <a:rPr lang="cs-CZ" sz="2400" i="0" dirty="0">
                <a:solidFill>
                  <a:schemeClr val="bg1"/>
                </a:solidFill>
                <a:effectLst/>
              </a:rPr>
              <a:t>1998 </a:t>
            </a:r>
            <a:br>
              <a:rPr lang="cs-CZ" sz="2400" dirty="0">
                <a:solidFill>
                  <a:schemeClr val="bg1"/>
                </a:solidFill>
              </a:rPr>
            </a:br>
            <a:r>
              <a:rPr lang="cs-CZ" sz="2400" dirty="0">
                <a:solidFill>
                  <a:schemeClr val="bg1"/>
                </a:solidFill>
              </a:rPr>
              <a:t>(</a:t>
            </a:r>
            <a:r>
              <a:rPr lang="cs-CZ" sz="2400" dirty="0" err="1">
                <a:solidFill>
                  <a:schemeClr val="bg1"/>
                </a:solidFill>
              </a:rPr>
              <a:t>now</a:t>
            </a:r>
            <a:r>
              <a:rPr lang="cs-CZ" sz="2400" dirty="0">
                <a:solidFill>
                  <a:schemeClr val="bg1"/>
                </a:solidFill>
              </a:rPr>
              <a:t> </a:t>
            </a:r>
            <a:r>
              <a:rPr lang="cs-CZ" sz="2400" i="0" dirty="0">
                <a:solidFill>
                  <a:schemeClr val="bg1"/>
                </a:solidFill>
                <a:effectLst/>
              </a:rPr>
              <a:t>5. </a:t>
            </a:r>
            <a:r>
              <a:rPr lang="cs-CZ" sz="2400" i="0" dirty="0" err="1">
                <a:solidFill>
                  <a:schemeClr val="bg1"/>
                </a:solidFill>
                <a:effectLst/>
              </a:rPr>
              <a:t>version</a:t>
            </a:r>
            <a:r>
              <a:rPr lang="cs-CZ" sz="2400" i="0" dirty="0">
                <a:solidFill>
                  <a:schemeClr val="bg1"/>
                </a:solidFill>
                <a:effectLst/>
              </a:rPr>
              <a:t>)</a:t>
            </a:r>
          </a:p>
          <a:p>
            <a:pPr marL="342900" indent="-342900">
              <a:spcBef>
                <a:spcPts val="1800"/>
              </a:spcBef>
              <a:buFont typeface="Arial" panose="020B0604020202020204" pitchFamily="34" charset="0"/>
              <a:buChar char="•"/>
            </a:pPr>
            <a:r>
              <a:rPr lang="cs-CZ" sz="2400" i="0" dirty="0">
                <a:solidFill>
                  <a:schemeClr val="bg1"/>
                </a:solidFill>
                <a:effectLst/>
              </a:rPr>
              <a:t>Variant </a:t>
            </a:r>
            <a:r>
              <a:rPr lang="cs-CZ" sz="2400" i="0" dirty="0" err="1">
                <a:solidFill>
                  <a:schemeClr val="bg1"/>
                </a:solidFill>
                <a:effectLst/>
              </a:rPr>
              <a:t>of</a:t>
            </a:r>
            <a:r>
              <a:rPr lang="cs-CZ" sz="2400" i="0" dirty="0">
                <a:solidFill>
                  <a:schemeClr val="bg1"/>
                </a:solidFill>
                <a:effectLst/>
              </a:rPr>
              <a:t> </a:t>
            </a:r>
            <a:r>
              <a:rPr lang="cs-CZ" sz="2400" b="1" dirty="0" err="1">
                <a:solidFill>
                  <a:schemeClr val="bg1"/>
                </a:solidFill>
              </a:rPr>
              <a:t>Deferred</a:t>
            </a:r>
            <a:r>
              <a:rPr lang="cs-CZ" sz="2400" b="1" dirty="0">
                <a:solidFill>
                  <a:schemeClr val="bg1"/>
                </a:solidFill>
              </a:rPr>
              <a:t> </a:t>
            </a:r>
            <a:r>
              <a:rPr lang="cs-CZ" sz="2400" b="1" dirty="0" err="1">
                <a:solidFill>
                  <a:schemeClr val="bg1"/>
                </a:solidFill>
              </a:rPr>
              <a:t>decommissioning</a:t>
            </a:r>
            <a:r>
              <a:rPr lang="cs-CZ" sz="2400" b="1" dirty="0">
                <a:solidFill>
                  <a:schemeClr val="bg1"/>
                </a:solidFill>
              </a:rPr>
              <a:t> </a:t>
            </a:r>
            <a:endParaRPr lang="cs-CZ" sz="2400" b="1" i="0" dirty="0">
              <a:solidFill>
                <a:schemeClr val="bg1"/>
              </a:solidFill>
              <a:effectLst/>
            </a:endParaRPr>
          </a:p>
          <a:p>
            <a:pPr marL="342900" indent="-342900">
              <a:spcBef>
                <a:spcPts val="1800"/>
              </a:spcBef>
              <a:buFont typeface="Arial" panose="020B0604020202020204" pitchFamily="34" charset="0"/>
              <a:buChar char="•"/>
            </a:pPr>
            <a:r>
              <a:rPr lang="en-US" sz="2400" dirty="0">
                <a:solidFill>
                  <a:schemeClr val="bg1"/>
                </a:solidFill>
              </a:rPr>
              <a:t>protective closure of active buildings for 20 years </a:t>
            </a:r>
            <a:r>
              <a:rPr lang="en-US" sz="2400" dirty="0">
                <a:solidFill>
                  <a:schemeClr val="bg1"/>
                </a:solidFill>
                <a:sym typeface="Wingdings 3"/>
              </a:rPr>
              <a:t></a:t>
            </a:r>
            <a:r>
              <a:rPr lang="en-US" sz="2400" dirty="0">
                <a:solidFill>
                  <a:schemeClr val="bg1"/>
                </a:solidFill>
              </a:rPr>
              <a:t> followed by dismantling and demolition
</a:t>
            </a:r>
            <a:r>
              <a:rPr lang="cs-CZ" sz="2400" dirty="0" err="1">
                <a:solidFill>
                  <a:schemeClr val="bg1"/>
                </a:solidFill>
              </a:rPr>
              <a:t>Goal</a:t>
            </a:r>
            <a:r>
              <a:rPr lang="cs-CZ" sz="2400" dirty="0">
                <a:solidFill>
                  <a:schemeClr val="bg1"/>
                </a:solidFill>
              </a:rPr>
              <a:t>:</a:t>
            </a:r>
          </a:p>
          <a:p>
            <a:pPr marL="800100" lvl="1" indent="-342900">
              <a:spcBef>
                <a:spcPts val="1800"/>
              </a:spcBef>
              <a:buFont typeface="Courier New" panose="02070309020205020404" pitchFamily="49" charset="0"/>
              <a:buChar char="o"/>
            </a:pPr>
            <a:r>
              <a:rPr lang="cs-CZ" sz="2400" dirty="0" err="1">
                <a:solidFill>
                  <a:schemeClr val="bg1"/>
                </a:solidFill>
              </a:rPr>
              <a:t>Unlimited</a:t>
            </a:r>
            <a:r>
              <a:rPr lang="cs-CZ" sz="2400" dirty="0">
                <a:solidFill>
                  <a:schemeClr val="bg1"/>
                </a:solidFill>
              </a:rPr>
              <a:t> plant </a:t>
            </a:r>
            <a:r>
              <a:rPr lang="cs-CZ" sz="2400" dirty="0" err="1">
                <a:solidFill>
                  <a:schemeClr val="bg1"/>
                </a:solidFill>
              </a:rPr>
              <a:t>release</a:t>
            </a:r>
            <a:br>
              <a:rPr lang="cs-CZ" sz="2400" i="0" dirty="0">
                <a:solidFill>
                  <a:schemeClr val="bg1"/>
                </a:solidFill>
                <a:effectLst/>
              </a:rPr>
            </a:br>
            <a:r>
              <a:rPr lang="cs-CZ" sz="2400" i="0" dirty="0">
                <a:solidFill>
                  <a:schemeClr val="bg1"/>
                </a:solidFill>
                <a:effectLst/>
              </a:rPr>
              <a:t>(</a:t>
            </a:r>
            <a:r>
              <a:rPr lang="en-US" sz="2400" dirty="0">
                <a:solidFill>
                  <a:schemeClr val="bg1"/>
                </a:solidFill>
              </a:rPr>
              <a:t>i.e. without the need for regulatory </a:t>
            </a:r>
            <a:r>
              <a:rPr lang="cs-CZ" sz="2400" dirty="0" err="1">
                <a:solidFill>
                  <a:schemeClr val="bg1"/>
                </a:solidFill>
              </a:rPr>
              <a:t>supervision</a:t>
            </a:r>
            <a:r>
              <a:rPr lang="en-US" sz="2400" dirty="0">
                <a:solidFill>
                  <a:schemeClr val="bg1"/>
                </a:solidFill>
              </a:rPr>
              <a:t> and monitoring</a:t>
            </a:r>
            <a:r>
              <a:rPr lang="cs-CZ" sz="2400" i="0" dirty="0">
                <a:solidFill>
                  <a:schemeClr val="bg1"/>
                </a:solidFill>
                <a:effectLst/>
              </a:rPr>
              <a:t>)</a:t>
            </a:r>
          </a:p>
          <a:p>
            <a:pPr marL="800100" lvl="1" indent="-342900">
              <a:spcBef>
                <a:spcPts val="1800"/>
              </a:spcBef>
              <a:buFont typeface="Courier New" panose="02070309020205020404" pitchFamily="49" charset="0"/>
              <a:buChar char="o"/>
            </a:pPr>
            <a:r>
              <a:rPr lang="en-US" sz="2400" dirty="0">
                <a:solidFill>
                  <a:schemeClr val="bg1"/>
                </a:solidFill>
              </a:rPr>
              <a:t>Commercial use of the </a:t>
            </a:r>
            <a:r>
              <a:rPr lang="cs-CZ" sz="2400" dirty="0">
                <a:solidFill>
                  <a:schemeClr val="bg1"/>
                </a:solidFill>
              </a:rPr>
              <a:t>plant</a:t>
            </a:r>
            <a:r>
              <a:rPr lang="en-US" sz="2400" dirty="0">
                <a:solidFill>
                  <a:schemeClr val="bg1"/>
                </a:solidFill>
              </a:rPr>
              <a:t> after decommissioning </a:t>
            </a:r>
            <a:br>
              <a:rPr lang="cs-CZ" sz="2400" i="0" dirty="0">
                <a:solidFill>
                  <a:schemeClr val="bg1"/>
                </a:solidFill>
                <a:effectLst/>
              </a:rPr>
            </a:br>
            <a:r>
              <a:rPr lang="cs-CZ" sz="2400" dirty="0">
                <a:solidFill>
                  <a:schemeClr val="bg1"/>
                </a:solidFill>
              </a:rPr>
              <a:t>(</a:t>
            </a:r>
            <a:r>
              <a:rPr lang="cs-CZ" sz="2400" dirty="0" err="1">
                <a:solidFill>
                  <a:schemeClr val="bg1"/>
                </a:solidFill>
              </a:rPr>
              <a:t>continue</a:t>
            </a:r>
            <a:r>
              <a:rPr lang="cs-CZ" sz="2400" dirty="0">
                <a:solidFill>
                  <a:schemeClr val="bg1"/>
                </a:solidFill>
              </a:rPr>
              <a:t> to </a:t>
            </a:r>
            <a:r>
              <a:rPr lang="cs-CZ" sz="2400" dirty="0" err="1">
                <a:solidFill>
                  <a:schemeClr val="bg1"/>
                </a:solidFill>
              </a:rPr>
              <a:t>be</a:t>
            </a:r>
            <a:r>
              <a:rPr lang="cs-CZ" sz="2400" dirty="0">
                <a:solidFill>
                  <a:schemeClr val="bg1"/>
                </a:solidFill>
              </a:rPr>
              <a:t> </a:t>
            </a:r>
            <a:r>
              <a:rPr lang="cs-CZ" sz="2400" dirty="0" err="1">
                <a:solidFill>
                  <a:schemeClr val="bg1"/>
                </a:solidFill>
              </a:rPr>
              <a:t>property</a:t>
            </a:r>
            <a:r>
              <a:rPr lang="cs-CZ" sz="2400" dirty="0">
                <a:solidFill>
                  <a:schemeClr val="bg1"/>
                </a:solidFill>
              </a:rPr>
              <a:t> </a:t>
            </a:r>
            <a:r>
              <a:rPr lang="cs-CZ" sz="2400" dirty="0" err="1">
                <a:solidFill>
                  <a:schemeClr val="bg1"/>
                </a:solidFill>
              </a:rPr>
              <a:t>of</a:t>
            </a:r>
            <a:r>
              <a:rPr lang="cs-CZ" sz="2400" dirty="0">
                <a:solidFill>
                  <a:schemeClr val="bg1"/>
                </a:solidFill>
              </a:rPr>
              <a:t> ČEZ</a:t>
            </a:r>
            <a:r>
              <a:rPr lang="cs-CZ" sz="2400" i="0" dirty="0">
                <a:solidFill>
                  <a:schemeClr val="bg1"/>
                </a:solidFill>
                <a:effectLst/>
              </a:rPr>
              <a:t>)</a:t>
            </a:r>
            <a:endParaRPr lang="cs-CZ" sz="2400" dirty="0">
              <a:solidFill>
                <a:schemeClr val="bg1"/>
              </a:solidFill>
            </a:endParaRPr>
          </a:p>
        </p:txBody>
      </p:sp>
    </p:spTree>
    <p:extLst>
      <p:ext uri="{BB962C8B-B14F-4D97-AF65-F5344CB8AC3E}">
        <p14:creationId xmlns:p14="http://schemas.microsoft.com/office/powerpoint/2010/main" val="316638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05BDA049-63AC-44A1-AD7E-79CEAA351D87}"/>
              </a:ext>
            </a:extLst>
          </p:cNvPr>
          <p:cNvSpPr>
            <a:spLocks noGrp="1"/>
          </p:cNvSpPr>
          <p:nvPr>
            <p:ph type="sldNum" sz="quarter" idx="12"/>
          </p:nvPr>
        </p:nvSpPr>
        <p:spPr/>
        <p:txBody>
          <a:bodyPr/>
          <a:lstStyle/>
          <a:p>
            <a:fld id="{0792EF22-D4FA-476B-9F5B-2E21BD43FA85}" type="slidenum">
              <a:rPr lang="cs-CZ" smtClean="0"/>
              <a:t>18</a:t>
            </a:fld>
            <a:endParaRPr lang="cs-CZ"/>
          </a:p>
        </p:txBody>
      </p:sp>
      <p:graphicFrame>
        <p:nvGraphicFramePr>
          <p:cNvPr id="3" name="Tabulka 2">
            <a:extLst>
              <a:ext uri="{FF2B5EF4-FFF2-40B4-BE49-F238E27FC236}">
                <a16:creationId xmlns:a16="http://schemas.microsoft.com/office/drawing/2014/main" id="{377C7010-D581-41EE-BB68-58D1BD252073}"/>
              </a:ext>
            </a:extLst>
          </p:cNvPr>
          <p:cNvGraphicFramePr>
            <a:graphicFrameLocks noGrp="1"/>
          </p:cNvGraphicFramePr>
          <p:nvPr>
            <p:extLst>
              <p:ext uri="{D42A27DB-BD31-4B8C-83A1-F6EECF244321}">
                <p14:modId xmlns:p14="http://schemas.microsoft.com/office/powerpoint/2010/main" val="65173945"/>
              </p:ext>
            </p:extLst>
          </p:nvPr>
        </p:nvGraphicFramePr>
        <p:xfrm>
          <a:off x="378423" y="1337517"/>
          <a:ext cx="8229600" cy="4468200"/>
        </p:xfrm>
        <a:graphic>
          <a:graphicData uri="http://schemas.openxmlformats.org/drawingml/2006/table">
            <a:tbl>
              <a:tblPr/>
              <a:tblGrid>
                <a:gridCol w="4077730">
                  <a:extLst>
                    <a:ext uri="{9D8B030D-6E8A-4147-A177-3AD203B41FA5}">
                      <a16:colId xmlns:a16="http://schemas.microsoft.com/office/drawing/2014/main" val="195514662"/>
                    </a:ext>
                  </a:extLst>
                </a:gridCol>
                <a:gridCol w="2075935">
                  <a:extLst>
                    <a:ext uri="{9D8B030D-6E8A-4147-A177-3AD203B41FA5}">
                      <a16:colId xmlns:a16="http://schemas.microsoft.com/office/drawing/2014/main" val="2266241946"/>
                    </a:ext>
                  </a:extLst>
                </a:gridCol>
                <a:gridCol w="2075935">
                  <a:extLst>
                    <a:ext uri="{9D8B030D-6E8A-4147-A177-3AD203B41FA5}">
                      <a16:colId xmlns:a16="http://schemas.microsoft.com/office/drawing/2014/main" val="3213765357"/>
                    </a:ext>
                  </a:extLst>
                </a:gridCol>
              </a:tblGrid>
              <a:tr h="355875">
                <a:tc>
                  <a:txBody>
                    <a:bodyPr/>
                    <a:lstStyle/>
                    <a:p>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2400" b="1" i="0" dirty="0">
                          <a:solidFill>
                            <a:schemeClr val="bg1"/>
                          </a:solidFill>
                          <a:effectLst/>
                          <a:latin typeface="+mn-lt"/>
                        </a:rPr>
                        <a:t>JE Dukovany </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2400" b="1" i="0" dirty="0">
                          <a:solidFill>
                            <a:schemeClr val="bg1"/>
                          </a:solidFill>
                          <a:effectLst/>
                          <a:latin typeface="+mn-lt"/>
                        </a:rPr>
                        <a:t>JE Temelín</a:t>
                      </a:r>
                      <a:endParaRPr lang="cs-CZ" sz="2400" dirty="0">
                        <a:solidFill>
                          <a:schemeClr val="bg1"/>
                        </a:solidFill>
                        <a:effectLst/>
                        <a:latin typeface="+mn-lt"/>
                      </a:endParaRPr>
                    </a:p>
                  </a:txBody>
                  <a:tcPr marL="88969" marR="88969" marT="44484" marB="44484">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118624"/>
                  </a:ext>
                </a:extLst>
              </a:tr>
              <a:tr h="266906">
                <a:tc>
                  <a:txBody>
                    <a:bodyPr/>
                    <a:lstStyle/>
                    <a:p>
                      <a:r>
                        <a:rPr lang="cs-CZ" sz="2400" b="1" i="0" dirty="0">
                          <a:solidFill>
                            <a:schemeClr val="bg1"/>
                          </a:solidFill>
                          <a:effectLst/>
                          <a:latin typeface="+mn-lt"/>
                        </a:rPr>
                        <a:t>Period </a:t>
                      </a:r>
                      <a:r>
                        <a:rPr lang="cs-CZ" sz="2400" b="1" i="0" dirty="0" err="1">
                          <a:solidFill>
                            <a:schemeClr val="bg1"/>
                          </a:solidFill>
                          <a:effectLst/>
                          <a:latin typeface="+mn-lt"/>
                        </a:rPr>
                        <a:t>of</a:t>
                      </a:r>
                      <a:r>
                        <a:rPr lang="cs-CZ" sz="2400" b="1" i="0" dirty="0">
                          <a:solidFill>
                            <a:schemeClr val="bg1"/>
                          </a:solidFill>
                          <a:effectLst/>
                          <a:latin typeface="+mn-lt"/>
                        </a:rPr>
                        <a:t> non-</a:t>
                      </a:r>
                      <a:r>
                        <a:rPr lang="cs-CZ" sz="2400" b="1" i="0" dirty="0" err="1">
                          <a:solidFill>
                            <a:schemeClr val="bg1"/>
                          </a:solidFill>
                          <a:effectLst/>
                          <a:latin typeface="+mn-lt"/>
                        </a:rPr>
                        <a:t>energy</a:t>
                      </a:r>
                      <a:r>
                        <a:rPr lang="cs-CZ" sz="2400" b="1" i="0" dirty="0">
                          <a:solidFill>
                            <a:schemeClr val="bg1"/>
                          </a:solidFill>
                          <a:effectLst/>
                          <a:latin typeface="+mn-lt"/>
                        </a:rPr>
                        <a:t> </a:t>
                      </a:r>
                      <a:r>
                        <a:rPr lang="cs-CZ" sz="2400" b="1" i="0" dirty="0" err="1">
                          <a:solidFill>
                            <a:schemeClr val="bg1"/>
                          </a:solidFill>
                          <a:effectLst/>
                          <a:latin typeface="+mn-lt"/>
                        </a:rPr>
                        <a:t>operation</a:t>
                      </a:r>
                      <a:r>
                        <a:rPr lang="cs-CZ" sz="2400" b="1" i="0" dirty="0">
                          <a:solidFill>
                            <a:schemeClr val="bg1"/>
                          </a:solidFill>
                          <a:effectLst/>
                          <a:latin typeface="+mn-lt"/>
                        </a:rPr>
                        <a:t> </a:t>
                      </a:r>
                      <a:br>
                        <a:rPr lang="cs-CZ" sz="2400" b="1" i="0" dirty="0">
                          <a:solidFill>
                            <a:schemeClr val="bg1"/>
                          </a:solidFill>
                          <a:effectLst/>
                          <a:latin typeface="+mn-lt"/>
                        </a:rPr>
                      </a:br>
                      <a:r>
                        <a:rPr lang="cs-CZ" sz="2400" b="0" i="0" dirty="0">
                          <a:solidFill>
                            <a:schemeClr val="bg1"/>
                          </a:solidFill>
                          <a:effectLst/>
                          <a:latin typeface="+mn-lt"/>
                        </a:rPr>
                        <a:t>(</a:t>
                      </a:r>
                      <a:r>
                        <a:rPr lang="cs-CZ" sz="2400" b="0" i="0" dirty="0" err="1">
                          <a:solidFill>
                            <a:schemeClr val="bg1"/>
                          </a:solidFill>
                          <a:effectLst/>
                          <a:latin typeface="+mn-lt"/>
                        </a:rPr>
                        <a:t>fuel</a:t>
                      </a:r>
                      <a:r>
                        <a:rPr lang="cs-CZ" sz="2400" b="0" i="0" dirty="0">
                          <a:solidFill>
                            <a:schemeClr val="bg1"/>
                          </a:solidFill>
                          <a:effectLst/>
                          <a:latin typeface="+mn-lt"/>
                        </a:rPr>
                        <a:t> </a:t>
                      </a:r>
                      <a:r>
                        <a:rPr lang="cs-CZ" sz="2400" b="0" i="0" dirty="0" err="1">
                          <a:solidFill>
                            <a:schemeClr val="bg1"/>
                          </a:solidFill>
                          <a:effectLst/>
                          <a:latin typeface="+mn-lt"/>
                        </a:rPr>
                        <a:t>cooling</a:t>
                      </a:r>
                      <a:r>
                        <a:rPr lang="cs-CZ" sz="2400" b="0" i="0" dirty="0">
                          <a:solidFill>
                            <a:schemeClr val="bg1"/>
                          </a:solidFill>
                          <a:effectLst/>
                          <a:latin typeface="+mn-lt"/>
                        </a:rPr>
                        <a:t>, RAO </a:t>
                      </a:r>
                      <a:r>
                        <a:rPr lang="cs-CZ" sz="2400" b="0" i="0" dirty="0" err="1">
                          <a:solidFill>
                            <a:schemeClr val="bg1"/>
                          </a:solidFill>
                          <a:effectLst/>
                          <a:latin typeface="+mn-lt"/>
                        </a:rPr>
                        <a:t>disposal</a:t>
                      </a:r>
                      <a:r>
                        <a:rPr lang="cs-CZ" sz="2400" b="0" i="0" dirty="0">
                          <a:solidFill>
                            <a:schemeClr val="bg1"/>
                          </a:solidFill>
                          <a:effectLst/>
                          <a:latin typeface="+mn-lt"/>
                        </a:rPr>
                        <a:t>)</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8 y </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5 y</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1601736"/>
                  </a:ext>
                </a:extLst>
              </a:tr>
              <a:tr h="266906">
                <a:tc>
                  <a:txBody>
                    <a:bodyPr/>
                    <a:lstStyle/>
                    <a:p>
                      <a:r>
                        <a:rPr lang="cs-CZ" sz="2400" b="1" i="0" dirty="0" err="1">
                          <a:solidFill>
                            <a:schemeClr val="bg1"/>
                          </a:solidFill>
                          <a:effectLst/>
                          <a:latin typeface="+mn-lt"/>
                        </a:rPr>
                        <a:t>Preparation</a:t>
                      </a:r>
                      <a:r>
                        <a:rPr lang="cs-CZ" sz="2400" b="1" i="0" dirty="0">
                          <a:solidFill>
                            <a:schemeClr val="bg1"/>
                          </a:solidFill>
                          <a:effectLst/>
                          <a:latin typeface="+mn-lt"/>
                        </a:rPr>
                        <a:t> </a:t>
                      </a:r>
                      <a:r>
                        <a:rPr lang="cs-CZ" sz="2400" b="1" i="0" dirty="0" err="1">
                          <a:solidFill>
                            <a:schemeClr val="bg1"/>
                          </a:solidFill>
                          <a:effectLst/>
                          <a:latin typeface="+mn-lt"/>
                        </a:rPr>
                        <a:t>for</a:t>
                      </a:r>
                      <a:r>
                        <a:rPr lang="cs-CZ" sz="2400" b="1" i="0" dirty="0">
                          <a:solidFill>
                            <a:schemeClr val="bg1"/>
                          </a:solidFill>
                          <a:effectLst/>
                          <a:latin typeface="+mn-lt"/>
                        </a:rPr>
                        <a:t> </a:t>
                      </a:r>
                      <a:r>
                        <a:rPr lang="cs-CZ" sz="2400" b="1" i="0" dirty="0" err="1">
                          <a:solidFill>
                            <a:schemeClr val="bg1"/>
                          </a:solidFill>
                          <a:effectLst/>
                          <a:latin typeface="+mn-lt"/>
                        </a:rPr>
                        <a:t>protective</a:t>
                      </a:r>
                      <a:r>
                        <a:rPr lang="cs-CZ" sz="2400" b="1" i="0" dirty="0">
                          <a:solidFill>
                            <a:schemeClr val="bg1"/>
                          </a:solidFill>
                          <a:effectLst/>
                          <a:latin typeface="+mn-lt"/>
                        </a:rPr>
                        <a:t> </a:t>
                      </a:r>
                      <a:r>
                        <a:rPr lang="cs-CZ" sz="2400" b="1" i="0" dirty="0" err="1">
                          <a:solidFill>
                            <a:schemeClr val="bg1"/>
                          </a:solidFill>
                          <a:effectLst/>
                          <a:latin typeface="+mn-lt"/>
                        </a:rPr>
                        <a:t>closure</a:t>
                      </a:r>
                      <a:r>
                        <a:rPr lang="cs-CZ" sz="2400" b="1" i="0" dirty="0">
                          <a:solidFill>
                            <a:schemeClr val="bg1"/>
                          </a:solidFill>
                          <a:effectLst/>
                          <a:latin typeface="+mn-lt"/>
                        </a:rPr>
                        <a:t> </a:t>
                      </a:r>
                      <a:r>
                        <a:rPr lang="cs-CZ" sz="2400" b="0" i="0" dirty="0">
                          <a:solidFill>
                            <a:schemeClr val="bg1"/>
                          </a:solidFill>
                          <a:effectLst/>
                          <a:latin typeface="+mn-lt"/>
                        </a:rPr>
                        <a:t>(</a:t>
                      </a:r>
                      <a:r>
                        <a:rPr lang="cs-CZ" sz="2400" b="0" i="0" dirty="0" err="1">
                          <a:solidFill>
                            <a:schemeClr val="bg1"/>
                          </a:solidFill>
                          <a:effectLst/>
                          <a:latin typeface="+mn-lt"/>
                        </a:rPr>
                        <a:t>decontamination</a:t>
                      </a:r>
                      <a:r>
                        <a:rPr lang="cs-CZ" sz="2400" b="0" i="0" dirty="0">
                          <a:solidFill>
                            <a:schemeClr val="bg1"/>
                          </a:solidFill>
                          <a:effectLst/>
                          <a:latin typeface="+mn-lt"/>
                        </a:rPr>
                        <a:t>)</a:t>
                      </a:r>
                      <a:endParaRPr lang="cs-CZ" sz="2400" b="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3 y </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2 y</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951355"/>
                  </a:ext>
                </a:extLst>
              </a:tr>
              <a:tr h="266906">
                <a:tc>
                  <a:txBody>
                    <a:bodyPr/>
                    <a:lstStyle/>
                    <a:p>
                      <a:r>
                        <a:rPr lang="cs-CZ" sz="2400" b="1" i="0" dirty="0" err="1">
                          <a:solidFill>
                            <a:schemeClr val="bg1"/>
                          </a:solidFill>
                          <a:effectLst/>
                          <a:latin typeface="+mn-lt"/>
                        </a:rPr>
                        <a:t>Protective</a:t>
                      </a:r>
                      <a:r>
                        <a:rPr lang="cs-CZ" sz="2400" b="1" i="0" dirty="0">
                          <a:solidFill>
                            <a:schemeClr val="bg1"/>
                          </a:solidFill>
                          <a:effectLst/>
                          <a:latin typeface="+mn-lt"/>
                        </a:rPr>
                        <a:t> </a:t>
                      </a:r>
                      <a:r>
                        <a:rPr lang="cs-CZ" sz="2400" b="1" i="0" dirty="0" err="1">
                          <a:solidFill>
                            <a:schemeClr val="bg1"/>
                          </a:solidFill>
                          <a:effectLst/>
                          <a:latin typeface="+mn-lt"/>
                        </a:rPr>
                        <a:t>closure</a:t>
                      </a:r>
                      <a:r>
                        <a:rPr lang="cs-CZ" sz="2400" b="1" i="0" dirty="0">
                          <a:solidFill>
                            <a:schemeClr val="bg1"/>
                          </a:solidFill>
                          <a:effectLst/>
                          <a:latin typeface="+mn-lt"/>
                        </a:rPr>
                        <a:t> </a:t>
                      </a:r>
                      <a:br>
                        <a:rPr lang="cs-CZ" sz="2400" b="1" i="0" dirty="0">
                          <a:solidFill>
                            <a:schemeClr val="bg1"/>
                          </a:solidFill>
                          <a:effectLst/>
                          <a:latin typeface="+mn-lt"/>
                        </a:rPr>
                      </a:br>
                      <a:r>
                        <a:rPr lang="cs-CZ" sz="2400" b="0" i="0" dirty="0">
                          <a:solidFill>
                            <a:schemeClr val="bg1"/>
                          </a:solidFill>
                          <a:effectLst/>
                          <a:latin typeface="+mn-lt"/>
                        </a:rPr>
                        <a:t>(monitoring, </a:t>
                      </a:r>
                      <a:r>
                        <a:rPr lang="cs-CZ" sz="2400" b="0" i="0" dirty="0" err="1">
                          <a:solidFill>
                            <a:schemeClr val="bg1"/>
                          </a:solidFill>
                          <a:effectLst/>
                          <a:latin typeface="+mn-lt"/>
                        </a:rPr>
                        <a:t>maintenance</a:t>
                      </a:r>
                      <a:r>
                        <a:rPr lang="cs-CZ" sz="2400" b="0" i="0" dirty="0">
                          <a:solidFill>
                            <a:schemeClr val="bg1"/>
                          </a:solidFill>
                          <a:effectLst/>
                          <a:latin typeface="+mn-lt"/>
                        </a:rPr>
                        <a:t>)</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20 y </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19 y</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3152932"/>
                  </a:ext>
                </a:extLst>
              </a:tr>
              <a:tr h="266906">
                <a:tc>
                  <a:txBody>
                    <a:bodyPr/>
                    <a:lstStyle/>
                    <a:p>
                      <a:r>
                        <a:rPr lang="cs-CZ" sz="2400" b="1" dirty="0" err="1">
                          <a:solidFill>
                            <a:schemeClr val="bg1"/>
                          </a:solidFill>
                        </a:rPr>
                        <a:t>Decommissioning</a:t>
                      </a:r>
                      <a:r>
                        <a:rPr lang="cs-CZ" sz="2400" b="1" i="0" dirty="0">
                          <a:solidFill>
                            <a:schemeClr val="bg1"/>
                          </a:solidFill>
                          <a:effectLst/>
                          <a:latin typeface="+mn-lt"/>
                        </a:rPr>
                        <a:t> </a:t>
                      </a:r>
                      <a:r>
                        <a:rPr lang="cs-CZ" sz="2400" b="0" i="0" dirty="0">
                          <a:solidFill>
                            <a:schemeClr val="bg1"/>
                          </a:solidFill>
                          <a:effectLst/>
                          <a:latin typeface="+mn-lt"/>
                        </a:rPr>
                        <a:t>(</a:t>
                      </a:r>
                      <a:r>
                        <a:rPr lang="cs-CZ" sz="2400" b="0" i="0" dirty="0" err="1">
                          <a:solidFill>
                            <a:schemeClr val="bg1"/>
                          </a:solidFill>
                          <a:effectLst/>
                          <a:latin typeface="+mn-lt"/>
                        </a:rPr>
                        <a:t>decontamination</a:t>
                      </a:r>
                      <a:r>
                        <a:rPr lang="cs-CZ" sz="2400" b="0" i="0" dirty="0">
                          <a:solidFill>
                            <a:schemeClr val="bg1"/>
                          </a:solidFill>
                          <a:effectLst/>
                          <a:latin typeface="+mn-lt"/>
                        </a:rPr>
                        <a:t>, </a:t>
                      </a:r>
                      <a:r>
                        <a:rPr lang="cs-CZ" sz="2400" b="0" i="0" dirty="0" err="1">
                          <a:solidFill>
                            <a:schemeClr val="bg1"/>
                          </a:solidFill>
                          <a:effectLst/>
                          <a:latin typeface="+mn-lt"/>
                        </a:rPr>
                        <a:t>dismantling</a:t>
                      </a:r>
                      <a:r>
                        <a:rPr lang="cs-CZ" sz="2400" b="0" i="0" dirty="0">
                          <a:solidFill>
                            <a:schemeClr val="bg1"/>
                          </a:solidFill>
                          <a:effectLst/>
                          <a:latin typeface="+mn-lt"/>
                        </a:rPr>
                        <a:t>, </a:t>
                      </a:r>
                      <a:r>
                        <a:rPr lang="cs-CZ" sz="2400" b="0" i="0" dirty="0" err="1">
                          <a:solidFill>
                            <a:schemeClr val="bg1"/>
                          </a:solidFill>
                          <a:effectLst/>
                          <a:latin typeface="+mn-lt"/>
                        </a:rPr>
                        <a:t>demolition</a:t>
                      </a:r>
                      <a:r>
                        <a:rPr lang="cs-CZ" sz="2400" b="0" i="0" dirty="0">
                          <a:solidFill>
                            <a:schemeClr val="bg1"/>
                          </a:solidFill>
                          <a:effectLst/>
                          <a:latin typeface="+mn-lt"/>
                        </a:rPr>
                        <a:t>)</a:t>
                      </a:r>
                      <a:endParaRPr lang="cs-CZ" sz="2400" b="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12 y </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10 y</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62423"/>
                  </a:ext>
                </a:extLst>
              </a:tr>
            </a:tbl>
          </a:graphicData>
        </a:graphic>
      </p:graphicFrame>
      <p:sp>
        <p:nvSpPr>
          <p:cNvPr id="9" name="TextovéPole 8">
            <a:extLst>
              <a:ext uri="{FF2B5EF4-FFF2-40B4-BE49-F238E27FC236}">
                <a16:creationId xmlns:a16="http://schemas.microsoft.com/office/drawing/2014/main" id="{1FCAEB3D-AB3C-48CF-9FE7-F26B7CD53C0D}"/>
              </a:ext>
            </a:extLst>
          </p:cNvPr>
          <p:cNvSpPr txBox="1"/>
          <p:nvPr/>
        </p:nvSpPr>
        <p:spPr>
          <a:xfrm>
            <a:off x="423339" y="404664"/>
            <a:ext cx="6840760" cy="646331"/>
          </a:xfrm>
          <a:prstGeom prst="rect">
            <a:avLst/>
          </a:prstGeom>
          <a:noFill/>
        </p:spPr>
        <p:txBody>
          <a:bodyPr wrap="square">
            <a:spAutoFit/>
          </a:bodyPr>
          <a:lstStyle/>
          <a:p>
            <a:r>
              <a:rPr lang="cs-CZ" sz="3600" b="1" dirty="0" err="1">
                <a:solidFill>
                  <a:schemeClr val="bg1"/>
                </a:solidFill>
              </a:rPr>
              <a:t>Decommissioning</a:t>
            </a:r>
            <a:r>
              <a:rPr lang="cs-CZ" sz="3600" b="1" dirty="0">
                <a:solidFill>
                  <a:schemeClr val="bg1"/>
                </a:solidFill>
              </a:rPr>
              <a:t> </a:t>
            </a:r>
            <a:r>
              <a:rPr lang="cs-CZ" sz="3600" b="1" dirty="0" err="1">
                <a:solidFill>
                  <a:schemeClr val="bg1"/>
                </a:solidFill>
              </a:rPr>
              <a:t>stages</a:t>
            </a:r>
            <a:endParaRPr lang="cs-CZ" sz="3600" b="1" dirty="0">
              <a:solidFill>
                <a:schemeClr val="bg1"/>
              </a:solidFill>
            </a:endParaRPr>
          </a:p>
        </p:txBody>
      </p:sp>
      <p:sp>
        <p:nvSpPr>
          <p:cNvPr id="11" name="TextovéPole 10">
            <a:extLst>
              <a:ext uri="{FF2B5EF4-FFF2-40B4-BE49-F238E27FC236}">
                <a16:creationId xmlns:a16="http://schemas.microsoft.com/office/drawing/2014/main" id="{20E44FDB-0D23-469A-B507-3CC5DC138E6E}"/>
              </a:ext>
            </a:extLst>
          </p:cNvPr>
          <p:cNvSpPr txBox="1"/>
          <p:nvPr/>
        </p:nvSpPr>
        <p:spPr>
          <a:xfrm>
            <a:off x="378422" y="5894685"/>
            <a:ext cx="8442049" cy="461665"/>
          </a:xfrm>
          <a:prstGeom prst="rect">
            <a:avLst/>
          </a:prstGeom>
          <a:noFill/>
        </p:spPr>
        <p:txBody>
          <a:bodyPr wrap="square">
            <a:spAutoFit/>
          </a:bodyPr>
          <a:lstStyle/>
          <a:p>
            <a:r>
              <a:rPr lang="en-US" sz="2400" b="1" dirty="0">
                <a:solidFill>
                  <a:schemeClr val="bg1"/>
                </a:solidFill>
              </a:rPr>
              <a:t>Each stage requires SÚJB permission (monitoring, financing</a:t>
            </a:r>
            <a:r>
              <a:rPr lang="cs-CZ" sz="2400" b="1" i="0" dirty="0">
                <a:solidFill>
                  <a:schemeClr val="bg1"/>
                </a:solidFill>
                <a:effectLst/>
                <a:latin typeface="+mn-lt"/>
              </a:rPr>
              <a:t>).</a:t>
            </a:r>
            <a:endParaRPr lang="cs-CZ" sz="2400" dirty="0">
              <a:solidFill>
                <a:schemeClr val="bg1"/>
              </a:solidFill>
              <a:effectLst/>
              <a:latin typeface="+mn-lt"/>
            </a:endParaRPr>
          </a:p>
        </p:txBody>
      </p:sp>
    </p:spTree>
    <p:extLst>
      <p:ext uri="{BB962C8B-B14F-4D97-AF65-F5344CB8AC3E}">
        <p14:creationId xmlns:p14="http://schemas.microsoft.com/office/powerpoint/2010/main" val="140531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7E4E3761-DEEF-4B30-8EEB-290EB1BCFB8F}"/>
              </a:ext>
            </a:extLst>
          </p:cNvPr>
          <p:cNvSpPr>
            <a:spLocks noGrp="1"/>
          </p:cNvSpPr>
          <p:nvPr>
            <p:ph type="sldNum" sz="quarter" idx="12"/>
          </p:nvPr>
        </p:nvSpPr>
        <p:spPr/>
        <p:txBody>
          <a:bodyPr/>
          <a:lstStyle/>
          <a:p>
            <a:fld id="{0792EF22-D4FA-476B-9F5B-2E21BD43FA85}" type="slidenum">
              <a:rPr lang="cs-CZ" smtClean="0"/>
              <a:t>19</a:t>
            </a:fld>
            <a:endParaRPr lang="cs-CZ"/>
          </a:p>
        </p:txBody>
      </p:sp>
      <p:sp>
        <p:nvSpPr>
          <p:cNvPr id="4" name="TextovéPole 3">
            <a:extLst>
              <a:ext uri="{FF2B5EF4-FFF2-40B4-BE49-F238E27FC236}">
                <a16:creationId xmlns:a16="http://schemas.microsoft.com/office/drawing/2014/main" id="{1A147A8D-27CC-406C-98AF-3864B158DB9F}"/>
              </a:ext>
            </a:extLst>
          </p:cNvPr>
          <p:cNvSpPr txBox="1"/>
          <p:nvPr/>
        </p:nvSpPr>
        <p:spPr>
          <a:xfrm>
            <a:off x="287524" y="189787"/>
            <a:ext cx="8568952" cy="707886"/>
          </a:xfrm>
          <a:prstGeom prst="rect">
            <a:avLst/>
          </a:prstGeom>
          <a:noFill/>
        </p:spPr>
        <p:txBody>
          <a:bodyPr wrap="square">
            <a:spAutoFit/>
          </a:bodyPr>
          <a:lstStyle/>
          <a:p>
            <a:r>
              <a:rPr lang="cs-CZ" sz="4000" b="1" dirty="0" err="1">
                <a:solidFill>
                  <a:schemeClr val="bg1"/>
                </a:solidFill>
              </a:rPr>
              <a:t>Measures</a:t>
            </a:r>
            <a:r>
              <a:rPr lang="cs-CZ" sz="4000" b="1" dirty="0">
                <a:solidFill>
                  <a:schemeClr val="bg1"/>
                </a:solidFill>
              </a:rPr>
              <a:t> to </a:t>
            </a:r>
            <a:r>
              <a:rPr lang="cs-CZ" sz="4000" b="1" dirty="0" err="1">
                <a:solidFill>
                  <a:schemeClr val="bg1"/>
                </a:solidFill>
              </a:rPr>
              <a:t>facilitate</a:t>
            </a:r>
            <a:r>
              <a:rPr lang="cs-CZ" sz="4000" b="1" dirty="0">
                <a:solidFill>
                  <a:schemeClr val="bg1"/>
                </a:solidFill>
              </a:rPr>
              <a:t> </a:t>
            </a:r>
            <a:r>
              <a:rPr lang="cs-CZ" sz="4000" b="1" dirty="0" err="1">
                <a:solidFill>
                  <a:schemeClr val="bg1"/>
                </a:solidFill>
              </a:rPr>
              <a:t>decommissioning</a:t>
            </a:r>
            <a:endParaRPr lang="cs-CZ" sz="4000" dirty="0">
              <a:solidFill>
                <a:schemeClr val="bg1"/>
              </a:solidFill>
            </a:endParaRPr>
          </a:p>
        </p:txBody>
      </p:sp>
      <p:sp>
        <p:nvSpPr>
          <p:cNvPr id="7" name="TextovéPole 6">
            <a:extLst>
              <a:ext uri="{FF2B5EF4-FFF2-40B4-BE49-F238E27FC236}">
                <a16:creationId xmlns:a16="http://schemas.microsoft.com/office/drawing/2014/main" id="{A1983C05-211E-432E-BCBE-2D9D4BBE6FDA}"/>
              </a:ext>
            </a:extLst>
          </p:cNvPr>
          <p:cNvSpPr txBox="1"/>
          <p:nvPr/>
        </p:nvSpPr>
        <p:spPr>
          <a:xfrm>
            <a:off x="251520" y="1328566"/>
            <a:ext cx="8280920" cy="5509200"/>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rPr>
              <a:t>Reduction of the amount of stored RAW</a:t>
            </a:r>
            <a:endParaRPr lang="cs-CZ" sz="2400" dirty="0">
              <a:solidFill>
                <a:schemeClr val="bg1"/>
              </a:solidFill>
            </a:endParaRPr>
          </a:p>
          <a:p>
            <a:pPr marL="755650" lvl="1" indent="-355600" fontAlgn="base">
              <a:spcBef>
                <a:spcPts val="600"/>
              </a:spcBef>
              <a:buFont typeface="Arial" panose="020B0604020202020204" pitchFamily="34" charset="0"/>
              <a:buChar char="–"/>
              <a:tabLst>
                <a:tab pos="2873375" algn="l"/>
              </a:tabLst>
            </a:pPr>
            <a:r>
              <a:rPr lang="en-US" sz="2400" dirty="0">
                <a:solidFill>
                  <a:schemeClr val="bg1"/>
                </a:solidFill>
              </a:rPr>
              <a:t>maximum permitted amount of RAW stored
operational RA</a:t>
            </a:r>
            <a:r>
              <a:rPr lang="cs-CZ" sz="2400" dirty="0">
                <a:solidFill>
                  <a:schemeClr val="bg1"/>
                </a:solidFill>
              </a:rPr>
              <a:t>Ws</a:t>
            </a:r>
            <a:r>
              <a:rPr lang="en-US" sz="2400" dirty="0">
                <a:solidFill>
                  <a:schemeClr val="bg1"/>
                </a:solidFill>
              </a:rPr>
              <a:t> are continuously modified into a form suitable for storage</a:t>
            </a:r>
            <a:endParaRPr lang="cs-CZ" sz="2400" dirty="0">
              <a:solidFill>
                <a:schemeClr val="bg1"/>
              </a:solidFill>
            </a:endParaRPr>
          </a:p>
          <a:p>
            <a:pPr marL="755650" lvl="1" indent="-355600" fontAlgn="base">
              <a:spcBef>
                <a:spcPts val="600"/>
              </a:spcBef>
              <a:buFont typeface="Arial" panose="020B0604020202020204" pitchFamily="34" charset="0"/>
              <a:buChar char="–"/>
              <a:tabLst>
                <a:tab pos="2873375" algn="l"/>
              </a:tabLst>
            </a:pPr>
            <a:r>
              <a:rPr lang="en-US" sz="2400" dirty="0">
                <a:solidFill>
                  <a:schemeClr val="bg1"/>
                </a:solidFill>
              </a:rPr>
              <a:t>paved RAW ready for storage must be immediately (within 2 years at the latest) handed over to SÚRAO for storage</a:t>
            </a:r>
            <a:endParaRPr lang="cs-CZ" sz="2400" b="0" i="0" kern="1200" dirty="0">
              <a:solidFill>
                <a:schemeClr val="bg1"/>
              </a:solidFill>
              <a:effectLst/>
              <a:latin typeface="Calibri" panose="020F0502020204030204" pitchFamily="34" charset="0"/>
              <a:ea typeface="+mn-ea"/>
              <a:cs typeface="+mn-cs"/>
            </a:endParaRPr>
          </a:p>
          <a:p>
            <a:pPr marL="342900" indent="-342900">
              <a:spcBef>
                <a:spcPts val="3000"/>
              </a:spcBef>
              <a:buFont typeface="Arial" panose="020B0604020202020204" pitchFamily="34" charset="0"/>
              <a:buChar char="•"/>
            </a:pPr>
            <a:r>
              <a:rPr lang="en-US" sz="2400" b="0" i="0" kern="1200" dirty="0">
                <a:solidFill>
                  <a:schemeClr val="bg1"/>
                </a:solidFill>
                <a:effectLst/>
                <a:latin typeface="Calibri" panose="020F0502020204030204" pitchFamily="34" charset="0"/>
                <a:ea typeface="+mn-ea"/>
                <a:cs typeface="+mn-cs"/>
              </a:rPr>
              <a:t>data on the amount and radionuclide composition of RAW arising from the operation and future decommissioning of NPPs are </a:t>
            </a:r>
            <a:r>
              <a:rPr lang="cs-CZ" sz="2400" b="0" i="0" kern="1200" dirty="0" err="1">
                <a:solidFill>
                  <a:schemeClr val="bg1"/>
                </a:solidFill>
                <a:effectLst/>
                <a:latin typeface="Calibri" panose="020F0502020204030204" pitchFamily="34" charset="0"/>
                <a:ea typeface="+mn-ea"/>
                <a:cs typeface="+mn-cs"/>
              </a:rPr>
              <a:t>delivered</a:t>
            </a:r>
            <a:r>
              <a:rPr lang="en-US" sz="2400" b="0" i="0" kern="1200" dirty="0">
                <a:solidFill>
                  <a:schemeClr val="bg1"/>
                </a:solidFill>
                <a:effectLst/>
                <a:latin typeface="Calibri" panose="020F0502020204030204" pitchFamily="34" charset="0"/>
                <a:ea typeface="+mn-ea"/>
                <a:cs typeface="+mn-cs"/>
              </a:rPr>
              <a:t> to RAWRA</a:t>
            </a:r>
            <a:br>
              <a:rPr lang="cs-CZ" sz="2400" dirty="0">
                <a:solidFill>
                  <a:schemeClr val="bg1"/>
                </a:solidFill>
              </a:rPr>
            </a:br>
            <a:r>
              <a:rPr lang="en-US" sz="2400" kern="1200" dirty="0">
                <a:solidFill>
                  <a:srgbClr val="FFFFFF"/>
                </a:solidFill>
                <a:effectLst/>
                <a:latin typeface="Calibri" panose="020F0502020204030204" pitchFamily="34" charset="0"/>
                <a:ea typeface="+mn-ea"/>
                <a:cs typeface="+mn-cs"/>
                <a:sym typeface="Wingdings 3" panose="05040102010807070707" pitchFamily="18" charset="2"/>
              </a:rPr>
              <a:t></a:t>
            </a:r>
            <a:r>
              <a:rPr lang="cs-CZ" sz="2400" kern="1200" dirty="0">
                <a:solidFill>
                  <a:srgbClr val="FFFFFF"/>
                </a:solidFill>
                <a:effectLst/>
                <a:latin typeface="Calibri" panose="020F0502020204030204" pitchFamily="34" charset="0"/>
                <a:ea typeface="+mn-ea"/>
                <a:cs typeface="+mn-cs"/>
                <a:sym typeface="Wingdings 3" panose="05040102010807070707" pitchFamily="18" charset="2"/>
              </a:rPr>
              <a:t> </a:t>
            </a:r>
            <a:r>
              <a:rPr lang="cs-CZ" sz="2400" dirty="0">
                <a:solidFill>
                  <a:schemeClr val="bg1"/>
                </a:solidFill>
              </a:rPr>
              <a:t>RAWRA</a:t>
            </a:r>
            <a:r>
              <a:rPr lang="en-US" sz="2400" dirty="0">
                <a:solidFill>
                  <a:schemeClr val="bg1"/>
                </a:solidFill>
              </a:rPr>
              <a:t> plans and ensures the capacity for storage </a:t>
            </a:r>
            <a:br>
              <a:rPr lang="cs-CZ" sz="2400" dirty="0">
                <a:solidFill>
                  <a:schemeClr val="bg1"/>
                </a:solidFill>
              </a:rPr>
            </a:br>
            <a:endParaRPr lang="cs-CZ" sz="2400" dirty="0">
              <a:solidFill>
                <a:schemeClr val="bg1"/>
              </a:solidFill>
            </a:endParaRPr>
          </a:p>
          <a:p>
            <a:pPr marL="342900" indent="-342900">
              <a:buFont typeface="Arial" panose="020B0604020202020204" pitchFamily="34" charset="0"/>
              <a:buChar char="•"/>
            </a:pPr>
            <a:r>
              <a:rPr lang="cs-CZ" sz="2400" dirty="0">
                <a:solidFill>
                  <a:schemeClr val="bg1"/>
                </a:solidFill>
              </a:rPr>
              <a:t> </a:t>
            </a:r>
            <a:br>
              <a:rPr lang="cs-CZ" sz="2400" dirty="0">
                <a:solidFill>
                  <a:schemeClr val="bg1"/>
                </a:solidFill>
              </a:rPr>
            </a:br>
            <a:endParaRPr lang="cs-CZ" sz="2400" dirty="0">
              <a:solidFill>
                <a:schemeClr val="bg1"/>
              </a:solidFill>
            </a:endParaRPr>
          </a:p>
        </p:txBody>
      </p:sp>
    </p:spTree>
    <p:extLst>
      <p:ext uri="{BB962C8B-B14F-4D97-AF65-F5344CB8AC3E}">
        <p14:creationId xmlns:p14="http://schemas.microsoft.com/office/powerpoint/2010/main" val="149899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690758BE-3875-425C-AF44-85EA66F74D2E}"/>
              </a:ext>
            </a:extLst>
          </p:cNvPr>
          <p:cNvSpPr>
            <a:spLocks noGrp="1"/>
          </p:cNvSpPr>
          <p:nvPr>
            <p:ph type="sldNum" sz="quarter" idx="12"/>
          </p:nvPr>
        </p:nvSpPr>
        <p:spPr/>
        <p:txBody>
          <a:bodyPr/>
          <a:lstStyle/>
          <a:p>
            <a:fld id="{0792EF22-D4FA-476B-9F5B-2E21BD43FA85}" type="slidenum">
              <a:rPr lang="cs-CZ" smtClean="0"/>
              <a:t>2</a:t>
            </a:fld>
            <a:endParaRPr lang="cs-CZ"/>
          </a:p>
        </p:txBody>
      </p:sp>
      <p:sp>
        <p:nvSpPr>
          <p:cNvPr id="8" name="TextovéPole 7">
            <a:extLst>
              <a:ext uri="{FF2B5EF4-FFF2-40B4-BE49-F238E27FC236}">
                <a16:creationId xmlns:a16="http://schemas.microsoft.com/office/drawing/2014/main" id="{72F499C0-B2D4-4E51-B11D-F4F7A559A2B5}"/>
              </a:ext>
            </a:extLst>
          </p:cNvPr>
          <p:cNvSpPr txBox="1"/>
          <p:nvPr/>
        </p:nvSpPr>
        <p:spPr>
          <a:xfrm>
            <a:off x="611560" y="620688"/>
            <a:ext cx="7560840" cy="5201424"/>
          </a:xfrm>
          <a:prstGeom prst="rect">
            <a:avLst/>
          </a:prstGeom>
          <a:noFill/>
        </p:spPr>
        <p:txBody>
          <a:bodyPr wrap="square">
            <a:spAutoFit/>
          </a:bodyPr>
          <a:lstStyle/>
          <a:p>
            <a:pPr algn="ctr">
              <a:spcBef>
                <a:spcPts val="1200"/>
              </a:spcBef>
            </a:pPr>
            <a:r>
              <a:rPr lang="cs-CZ" sz="2800" dirty="0">
                <a:solidFill>
                  <a:schemeClr val="bg1"/>
                </a:solidFill>
              </a:rPr>
              <a:t>(</a:t>
            </a:r>
            <a:r>
              <a:rPr lang="en-US" sz="2800" dirty="0">
                <a:solidFill>
                  <a:schemeClr val="bg1"/>
                </a:solidFill>
              </a:rPr>
              <a:t>NUCLEAR</a:t>
            </a:r>
            <a:r>
              <a:rPr lang="cs-CZ" sz="2800" dirty="0">
                <a:solidFill>
                  <a:schemeClr val="bg1"/>
                </a:solidFill>
              </a:rPr>
              <a:t>)</a:t>
            </a:r>
            <a:r>
              <a:rPr lang="en-US" sz="2800" dirty="0">
                <a:solidFill>
                  <a:schemeClr val="bg1"/>
                </a:solidFill>
              </a:rPr>
              <a:t> </a:t>
            </a:r>
            <a:r>
              <a:rPr lang="en-US" sz="2800" b="1" dirty="0">
                <a:solidFill>
                  <a:schemeClr val="bg1"/>
                </a:solidFill>
              </a:rPr>
              <a:t>DECOMMISSIONING</a:t>
            </a:r>
            <a:endParaRPr lang="cs-CZ" sz="2800" b="1" dirty="0">
              <a:solidFill>
                <a:schemeClr val="bg1"/>
              </a:solidFill>
            </a:endParaRPr>
          </a:p>
          <a:p>
            <a:pPr algn="ctr">
              <a:spcBef>
                <a:spcPts val="1200"/>
              </a:spcBef>
            </a:pPr>
            <a:r>
              <a:rPr lang="cs-CZ" sz="2800" dirty="0">
                <a:solidFill>
                  <a:schemeClr val="bg1"/>
                </a:solidFill>
              </a:rPr>
              <a:t>(+ NPP </a:t>
            </a:r>
            <a:r>
              <a:rPr lang="cs-CZ" sz="2800" dirty="0" err="1">
                <a:solidFill>
                  <a:schemeClr val="bg1"/>
                </a:solidFill>
              </a:rPr>
              <a:t>disposal</a:t>
            </a:r>
            <a:r>
              <a:rPr lang="cs-CZ" sz="2800" dirty="0">
                <a:solidFill>
                  <a:schemeClr val="bg1"/>
                </a:solidFill>
              </a:rPr>
              <a:t>)</a:t>
            </a:r>
          </a:p>
          <a:p>
            <a:pPr algn="ctr">
              <a:spcBef>
                <a:spcPts val="1200"/>
              </a:spcBef>
            </a:pPr>
            <a:r>
              <a:rPr lang="cs-CZ" sz="2400" dirty="0">
                <a:solidFill>
                  <a:schemeClr val="bg1"/>
                </a:solidFill>
              </a:rPr>
              <a:t>=</a:t>
            </a:r>
          </a:p>
          <a:p>
            <a:pPr algn="ctr">
              <a:spcBef>
                <a:spcPts val="1200"/>
              </a:spcBef>
            </a:pPr>
            <a:r>
              <a:rPr lang="en-US" sz="2400" dirty="0">
                <a:solidFill>
                  <a:schemeClr val="bg1"/>
                </a:solidFill>
              </a:rPr>
              <a:t>the process whereby a nuclear facility </a:t>
            </a:r>
            <a:br>
              <a:rPr lang="cs-CZ" sz="2400" dirty="0">
                <a:solidFill>
                  <a:schemeClr val="bg1"/>
                </a:solidFill>
              </a:rPr>
            </a:br>
            <a:r>
              <a:rPr lang="en-US" sz="2400" dirty="0">
                <a:solidFill>
                  <a:schemeClr val="bg1"/>
                </a:solidFill>
              </a:rPr>
              <a:t>is dismantled to the point that</a:t>
            </a:r>
            <a:r>
              <a:rPr lang="cs-CZ" sz="2400" dirty="0">
                <a:solidFill>
                  <a:schemeClr val="bg1"/>
                </a:solidFill>
              </a:rPr>
              <a:t>:</a:t>
            </a:r>
          </a:p>
          <a:p>
            <a:pPr algn="ctr">
              <a:spcBef>
                <a:spcPts val="1200"/>
              </a:spcBef>
            </a:pPr>
            <a:br>
              <a:rPr lang="cs-CZ" sz="2400" dirty="0">
                <a:solidFill>
                  <a:schemeClr val="bg1"/>
                </a:solidFill>
              </a:rPr>
            </a:br>
            <a:r>
              <a:rPr lang="en-US" sz="2400" b="1" dirty="0">
                <a:solidFill>
                  <a:schemeClr val="bg1"/>
                </a:solidFill>
              </a:rPr>
              <a:t>measures for radiation protection no longer require</a:t>
            </a:r>
            <a:r>
              <a:rPr lang="cs-CZ" sz="2400" b="1" dirty="0">
                <a:solidFill>
                  <a:schemeClr val="bg1"/>
                </a:solidFill>
              </a:rPr>
              <a:t>d</a:t>
            </a:r>
          </a:p>
          <a:p>
            <a:pPr algn="ctr">
              <a:spcBef>
                <a:spcPts val="1200"/>
              </a:spcBef>
            </a:pPr>
            <a:r>
              <a:rPr lang="cs-CZ" sz="2400" dirty="0" err="1">
                <a:solidFill>
                  <a:schemeClr val="bg1"/>
                </a:solidFill>
              </a:rPr>
              <a:t>i.e</a:t>
            </a:r>
            <a:endParaRPr lang="cs-CZ" sz="2400" dirty="0">
              <a:solidFill>
                <a:schemeClr val="bg1"/>
              </a:solidFill>
            </a:endParaRPr>
          </a:p>
          <a:p>
            <a:pPr algn="ctr">
              <a:spcBef>
                <a:spcPts val="1200"/>
              </a:spcBef>
            </a:pPr>
            <a:r>
              <a:rPr lang="cs-CZ" sz="2400" b="1" dirty="0">
                <a:solidFill>
                  <a:schemeClr val="bg1"/>
                </a:solidFill>
              </a:rPr>
              <a:t>NPP </a:t>
            </a:r>
            <a:r>
              <a:rPr lang="cs-CZ" sz="2400" b="1" dirty="0" err="1">
                <a:solidFill>
                  <a:schemeClr val="bg1"/>
                </a:solidFill>
              </a:rPr>
              <a:t>released</a:t>
            </a:r>
            <a:r>
              <a:rPr lang="cs-CZ" sz="2400" b="1" dirty="0">
                <a:solidFill>
                  <a:schemeClr val="bg1"/>
                </a:solidFill>
              </a:rPr>
              <a:t> </a:t>
            </a:r>
            <a:r>
              <a:rPr lang="cs-CZ" sz="2400" b="1" dirty="0" err="1">
                <a:solidFill>
                  <a:schemeClr val="bg1"/>
                </a:solidFill>
              </a:rPr>
              <a:t>from</a:t>
            </a:r>
            <a:r>
              <a:rPr lang="cs-CZ" sz="2400" b="1" dirty="0">
                <a:solidFill>
                  <a:schemeClr val="bg1"/>
                </a:solidFill>
              </a:rPr>
              <a:t> </a:t>
            </a:r>
            <a:r>
              <a:rPr lang="cs-CZ" sz="2400" b="1" dirty="0" err="1">
                <a:solidFill>
                  <a:schemeClr val="bg1"/>
                </a:solidFill>
              </a:rPr>
              <a:t>regulatory</a:t>
            </a:r>
            <a:r>
              <a:rPr lang="cs-CZ" sz="2400" b="1" dirty="0">
                <a:solidFill>
                  <a:schemeClr val="bg1"/>
                </a:solidFill>
              </a:rPr>
              <a:t> </a:t>
            </a:r>
            <a:r>
              <a:rPr lang="cs-CZ" sz="2400" b="1" dirty="0" err="1">
                <a:solidFill>
                  <a:schemeClr val="bg1"/>
                </a:solidFill>
              </a:rPr>
              <a:t>control</a:t>
            </a:r>
            <a:endParaRPr lang="cs-CZ" b="1" dirty="0">
              <a:solidFill>
                <a:schemeClr val="bg1"/>
              </a:solidFill>
            </a:endParaRPr>
          </a:p>
          <a:p>
            <a:pPr algn="ctr"/>
            <a:endParaRPr lang="cs-CZ" sz="2400" b="1" cap="all" dirty="0"/>
          </a:p>
          <a:p>
            <a:pPr algn="ctr"/>
            <a:endParaRPr lang="en-US" sz="2400" dirty="0">
              <a:solidFill>
                <a:schemeClr val="bg1"/>
              </a:solidFill>
            </a:endParaRPr>
          </a:p>
        </p:txBody>
      </p:sp>
    </p:spTree>
    <p:extLst>
      <p:ext uri="{BB962C8B-B14F-4D97-AF65-F5344CB8AC3E}">
        <p14:creationId xmlns:p14="http://schemas.microsoft.com/office/powerpoint/2010/main" val="3105526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E0BC5DD8-0A20-49D1-982B-24A59136A808}"/>
              </a:ext>
            </a:extLst>
          </p:cNvPr>
          <p:cNvSpPr>
            <a:spLocks noGrp="1"/>
          </p:cNvSpPr>
          <p:nvPr>
            <p:ph type="sldNum" sz="quarter" idx="12"/>
          </p:nvPr>
        </p:nvSpPr>
        <p:spPr/>
        <p:txBody>
          <a:bodyPr/>
          <a:lstStyle/>
          <a:p>
            <a:fld id="{0792EF22-D4FA-476B-9F5B-2E21BD43FA85}" type="slidenum">
              <a:rPr lang="cs-CZ" smtClean="0"/>
              <a:t>20</a:t>
            </a:fld>
            <a:endParaRPr lang="cs-CZ"/>
          </a:p>
        </p:txBody>
      </p:sp>
      <p:sp>
        <p:nvSpPr>
          <p:cNvPr id="4" name="TextovéPole 3">
            <a:extLst>
              <a:ext uri="{FF2B5EF4-FFF2-40B4-BE49-F238E27FC236}">
                <a16:creationId xmlns:a16="http://schemas.microsoft.com/office/drawing/2014/main" id="{8DF3D860-5624-477E-BEA4-486DB3047535}"/>
              </a:ext>
            </a:extLst>
          </p:cNvPr>
          <p:cNvSpPr txBox="1"/>
          <p:nvPr/>
        </p:nvSpPr>
        <p:spPr>
          <a:xfrm>
            <a:off x="395536" y="1556792"/>
            <a:ext cx="8219256" cy="4401205"/>
          </a:xfrm>
          <a:prstGeom prst="rect">
            <a:avLst/>
          </a:prstGeom>
          <a:noFill/>
        </p:spPr>
        <p:txBody>
          <a:bodyPr wrap="square">
            <a:spAutoFit/>
          </a:bodyPr>
          <a:lstStyle/>
          <a:p>
            <a:pPr marL="342900" indent="-342900">
              <a:spcBef>
                <a:spcPts val="2400"/>
              </a:spcBef>
              <a:buFont typeface="Arial" panose="020B0604020202020204" pitchFamily="34" charset="0"/>
              <a:buChar char="•"/>
            </a:pPr>
            <a:r>
              <a:rPr lang="en-US" sz="2400" dirty="0">
                <a:solidFill>
                  <a:schemeClr val="bg1"/>
                </a:solidFill>
              </a:rPr>
              <a:t>RA</a:t>
            </a:r>
            <a:r>
              <a:rPr lang="cs-CZ" sz="2400" dirty="0">
                <a:solidFill>
                  <a:schemeClr val="bg1"/>
                </a:solidFill>
              </a:rPr>
              <a:t>W</a:t>
            </a:r>
            <a:r>
              <a:rPr lang="en-US" sz="2400" dirty="0">
                <a:solidFill>
                  <a:schemeClr val="bg1"/>
                </a:solidFill>
              </a:rPr>
              <a:t> from </a:t>
            </a:r>
            <a:r>
              <a:rPr lang="cs-CZ" sz="2400" kern="1200" dirty="0" err="1">
                <a:solidFill>
                  <a:srgbClr val="FFFFFF"/>
                </a:solidFill>
                <a:effectLst/>
                <a:latin typeface="Calibri" panose="020F0502020204030204" pitchFamily="34" charset="0"/>
                <a:ea typeface="+mn-ea"/>
                <a:cs typeface="+mn-cs"/>
              </a:rPr>
              <a:t>decommissioning</a:t>
            </a:r>
            <a:r>
              <a:rPr lang="en-US" sz="2400" dirty="0">
                <a:solidFill>
                  <a:schemeClr val="bg1"/>
                </a:solidFill>
              </a:rPr>
              <a:t> will be processed by standard and proven technologies (centrifugation, evaporation, </a:t>
            </a:r>
            <a:r>
              <a:rPr lang="en-US" sz="2400" dirty="0" err="1">
                <a:solidFill>
                  <a:schemeClr val="bg1"/>
                </a:solidFill>
              </a:rPr>
              <a:t>bitumenation</a:t>
            </a:r>
            <a:r>
              <a:rPr lang="en-US" sz="2400" dirty="0">
                <a:solidFill>
                  <a:schemeClr val="bg1"/>
                </a:solidFill>
              </a:rPr>
              <a:t>, fragmentation, crushing, pressing, combustion</a:t>
            </a:r>
            <a:r>
              <a:rPr lang="cs-CZ" sz="2400" b="0" i="0" dirty="0">
                <a:solidFill>
                  <a:schemeClr val="bg1"/>
                </a:solidFill>
                <a:effectLst/>
              </a:rPr>
              <a:t>)</a:t>
            </a:r>
          </a:p>
          <a:p>
            <a:pPr marL="342900" indent="-342900">
              <a:spcBef>
                <a:spcPts val="2400"/>
              </a:spcBef>
              <a:buFont typeface="Arial" panose="020B0604020202020204" pitchFamily="34" charset="0"/>
              <a:buChar char="•"/>
            </a:pPr>
            <a:r>
              <a:rPr lang="en-US" sz="2400" dirty="0">
                <a:solidFill>
                  <a:schemeClr val="bg1"/>
                </a:solidFill>
              </a:rPr>
              <a:t>Fragmentation of large components of the primary circuit (reactor pressure vessel, steam generator, volume compensator) is considered
The composition of the RAO is monitored in terms of their acceptability to the </a:t>
            </a:r>
            <a:r>
              <a:rPr lang="en-US" sz="2400" dirty="0" err="1">
                <a:solidFill>
                  <a:schemeClr val="bg1"/>
                </a:solidFill>
              </a:rPr>
              <a:t>Dukovany</a:t>
            </a:r>
            <a:r>
              <a:rPr lang="en-US" sz="2400" dirty="0">
                <a:solidFill>
                  <a:schemeClr val="bg1"/>
                </a:solidFill>
              </a:rPr>
              <a:t> ÚRAO (unacceptable RAW will be stored in the </a:t>
            </a:r>
            <a:r>
              <a:rPr lang="cs-CZ" sz="2400" dirty="0" err="1">
                <a:solidFill>
                  <a:schemeClr val="bg1"/>
                </a:solidFill>
              </a:rPr>
              <a:t>deep</a:t>
            </a:r>
            <a:r>
              <a:rPr lang="cs-CZ" sz="2400" dirty="0">
                <a:solidFill>
                  <a:schemeClr val="bg1"/>
                </a:solidFill>
              </a:rPr>
              <a:t> </a:t>
            </a:r>
            <a:r>
              <a:rPr lang="cs-CZ" sz="2400" dirty="0" err="1">
                <a:solidFill>
                  <a:schemeClr val="bg1"/>
                </a:solidFill>
              </a:rPr>
              <a:t>repository</a:t>
            </a:r>
            <a:r>
              <a:rPr lang="cs-CZ" sz="2400" b="0" i="0" dirty="0">
                <a:solidFill>
                  <a:schemeClr val="bg1"/>
                </a:solidFill>
                <a:effectLst/>
              </a:rPr>
              <a:t>)</a:t>
            </a:r>
            <a:r>
              <a:rPr lang="cs-CZ" sz="2400" dirty="0">
                <a:solidFill>
                  <a:schemeClr val="bg1"/>
                </a:solidFill>
              </a:rPr>
              <a:t> </a:t>
            </a:r>
            <a:br>
              <a:rPr lang="cs-CZ" sz="2400" dirty="0">
                <a:solidFill>
                  <a:schemeClr val="bg1"/>
                </a:solidFill>
              </a:rPr>
            </a:br>
            <a:endParaRPr lang="cs-CZ" sz="2400" dirty="0">
              <a:solidFill>
                <a:schemeClr val="bg1"/>
              </a:solidFill>
            </a:endParaRPr>
          </a:p>
        </p:txBody>
      </p:sp>
      <p:sp>
        <p:nvSpPr>
          <p:cNvPr id="6" name="TextovéPole 5">
            <a:extLst>
              <a:ext uri="{FF2B5EF4-FFF2-40B4-BE49-F238E27FC236}">
                <a16:creationId xmlns:a16="http://schemas.microsoft.com/office/drawing/2014/main" id="{FF414AC3-D09A-4456-AAA6-AD602A810120}"/>
              </a:ext>
            </a:extLst>
          </p:cNvPr>
          <p:cNvSpPr txBox="1"/>
          <p:nvPr/>
        </p:nvSpPr>
        <p:spPr>
          <a:xfrm>
            <a:off x="395536" y="358914"/>
            <a:ext cx="4572000" cy="646331"/>
          </a:xfrm>
          <a:prstGeom prst="rect">
            <a:avLst/>
          </a:prstGeom>
          <a:noFill/>
        </p:spPr>
        <p:txBody>
          <a:bodyPr wrap="square">
            <a:spAutoFit/>
          </a:bodyPr>
          <a:lstStyle/>
          <a:p>
            <a:r>
              <a:rPr lang="cs-CZ" sz="3600" b="1" dirty="0" err="1">
                <a:solidFill>
                  <a:schemeClr val="bg1"/>
                </a:solidFill>
              </a:rPr>
              <a:t>Handling</a:t>
            </a:r>
            <a:r>
              <a:rPr lang="cs-CZ" sz="3600" b="1" dirty="0">
                <a:solidFill>
                  <a:schemeClr val="bg1"/>
                </a:solidFill>
              </a:rPr>
              <a:t> </a:t>
            </a:r>
            <a:r>
              <a:rPr lang="cs-CZ" sz="3600" b="1" dirty="0" err="1">
                <a:solidFill>
                  <a:schemeClr val="bg1"/>
                </a:solidFill>
              </a:rPr>
              <a:t>with</a:t>
            </a:r>
            <a:r>
              <a:rPr lang="cs-CZ" sz="3600" b="1" dirty="0">
                <a:solidFill>
                  <a:schemeClr val="bg1"/>
                </a:solidFill>
              </a:rPr>
              <a:t> RAW </a:t>
            </a:r>
            <a:endParaRPr lang="cs-CZ" sz="3600" dirty="0"/>
          </a:p>
        </p:txBody>
      </p:sp>
    </p:spTree>
    <p:extLst>
      <p:ext uri="{BB962C8B-B14F-4D97-AF65-F5344CB8AC3E}">
        <p14:creationId xmlns:p14="http://schemas.microsoft.com/office/powerpoint/2010/main" val="306896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8CC9FF10-7495-4B71-B156-3C5EE0CCD0AE}"/>
              </a:ext>
            </a:extLst>
          </p:cNvPr>
          <p:cNvSpPr>
            <a:spLocks noGrp="1"/>
          </p:cNvSpPr>
          <p:nvPr>
            <p:ph type="sldNum" sz="quarter" idx="12"/>
          </p:nvPr>
        </p:nvSpPr>
        <p:spPr>
          <a:xfrm>
            <a:off x="6553200" y="6418233"/>
            <a:ext cx="2133600" cy="365125"/>
          </a:xfrm>
        </p:spPr>
        <p:txBody>
          <a:bodyPr/>
          <a:lstStyle/>
          <a:p>
            <a:fld id="{0792EF22-D4FA-476B-9F5B-2E21BD43FA85}" type="slidenum">
              <a:rPr lang="cs-CZ" smtClean="0"/>
              <a:t>21</a:t>
            </a:fld>
            <a:endParaRPr lang="cs-CZ"/>
          </a:p>
        </p:txBody>
      </p:sp>
      <p:graphicFrame>
        <p:nvGraphicFramePr>
          <p:cNvPr id="3" name="Tabulka 2">
            <a:extLst>
              <a:ext uri="{FF2B5EF4-FFF2-40B4-BE49-F238E27FC236}">
                <a16:creationId xmlns:a16="http://schemas.microsoft.com/office/drawing/2014/main" id="{BB80252C-391B-4640-A012-50D28FEE702F}"/>
              </a:ext>
            </a:extLst>
          </p:cNvPr>
          <p:cNvGraphicFramePr>
            <a:graphicFrameLocks noGrp="1"/>
          </p:cNvGraphicFramePr>
          <p:nvPr>
            <p:extLst>
              <p:ext uri="{D42A27DB-BD31-4B8C-83A1-F6EECF244321}">
                <p14:modId xmlns:p14="http://schemas.microsoft.com/office/powerpoint/2010/main" val="942296196"/>
              </p:ext>
            </p:extLst>
          </p:nvPr>
        </p:nvGraphicFramePr>
        <p:xfrm>
          <a:off x="539552" y="2377440"/>
          <a:ext cx="8280920" cy="2103120"/>
        </p:xfrm>
        <a:graphic>
          <a:graphicData uri="http://schemas.openxmlformats.org/drawingml/2006/table">
            <a:tbl>
              <a:tblPr/>
              <a:tblGrid>
                <a:gridCol w="2448272">
                  <a:extLst>
                    <a:ext uri="{9D8B030D-6E8A-4147-A177-3AD203B41FA5}">
                      <a16:colId xmlns:a16="http://schemas.microsoft.com/office/drawing/2014/main" val="3641650844"/>
                    </a:ext>
                  </a:extLst>
                </a:gridCol>
                <a:gridCol w="3024336">
                  <a:extLst>
                    <a:ext uri="{9D8B030D-6E8A-4147-A177-3AD203B41FA5}">
                      <a16:colId xmlns:a16="http://schemas.microsoft.com/office/drawing/2014/main" val="1369315893"/>
                    </a:ext>
                  </a:extLst>
                </a:gridCol>
                <a:gridCol w="2808312">
                  <a:extLst>
                    <a:ext uri="{9D8B030D-6E8A-4147-A177-3AD203B41FA5}">
                      <a16:colId xmlns:a16="http://schemas.microsoft.com/office/drawing/2014/main" val="694735008"/>
                    </a:ext>
                  </a:extLst>
                </a:gridCol>
              </a:tblGrid>
              <a:tr h="0">
                <a:tc>
                  <a:txBody>
                    <a:bodyPr/>
                    <a:lstStyle/>
                    <a:p>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2400" b="1" i="0" dirty="0">
                          <a:solidFill>
                            <a:schemeClr val="bg1"/>
                          </a:solidFill>
                          <a:effectLst/>
                          <a:latin typeface="+mn-lt"/>
                        </a:rPr>
                        <a:t>NPP Dukovany </a:t>
                      </a:r>
                      <a:endParaRPr lang="cs-CZ" sz="2400" dirty="0">
                        <a:solidFill>
                          <a:schemeClr val="bg1"/>
                        </a:solidFill>
                        <a:effectLst/>
                        <a:latin typeface="+mn-lt"/>
                      </a:endParaRPr>
                    </a:p>
                  </a:txBody>
                  <a:tcPr marL="88969" marR="88969" marT="44484" marB="444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2400" b="1" i="0" dirty="0">
                          <a:solidFill>
                            <a:schemeClr val="bg1"/>
                          </a:solidFill>
                          <a:effectLst/>
                          <a:latin typeface="+mn-lt"/>
                        </a:rPr>
                        <a:t>NPP Temelín</a:t>
                      </a:r>
                      <a:endParaRPr lang="cs-CZ" sz="2400" dirty="0">
                        <a:solidFill>
                          <a:schemeClr val="bg1"/>
                        </a:solidFill>
                        <a:effectLst/>
                        <a:latin typeface="+mn-lt"/>
                      </a:endParaRPr>
                    </a:p>
                  </a:txBody>
                  <a:tcPr marL="88969" marR="88969" marT="44484" marB="44484">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143332"/>
                  </a:ext>
                </a:extLst>
              </a:tr>
              <a:tr h="0">
                <a:tc>
                  <a:txBody>
                    <a:bodyPr/>
                    <a:lstStyle/>
                    <a:p>
                      <a:r>
                        <a:rPr lang="cs-CZ" sz="2400" b="0" i="0" dirty="0" err="1">
                          <a:solidFill>
                            <a:schemeClr val="bg1"/>
                          </a:solidFill>
                          <a:effectLst/>
                          <a:latin typeface="+mn-lt"/>
                        </a:rPr>
                        <a:t>Storage</a:t>
                      </a:r>
                      <a:r>
                        <a:rPr lang="cs-CZ" sz="2400" b="0" i="0" dirty="0">
                          <a:solidFill>
                            <a:schemeClr val="bg1"/>
                          </a:solidFill>
                          <a:effectLst/>
                          <a:latin typeface="+mn-lt"/>
                        </a:rPr>
                        <a:t> Dukovany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4 371 m</a:t>
                      </a:r>
                      <a:r>
                        <a:rPr lang="cs-CZ" sz="2400" b="0" i="0" baseline="30000" dirty="0">
                          <a:solidFill>
                            <a:schemeClr val="bg1"/>
                          </a:solidFill>
                          <a:effectLst/>
                          <a:latin typeface="+mn-lt"/>
                        </a:rPr>
                        <a:t>3</a:t>
                      </a:r>
                      <a:br>
                        <a:rPr lang="cs-CZ" sz="2400" b="0" i="0" dirty="0">
                          <a:solidFill>
                            <a:schemeClr val="bg1"/>
                          </a:solidFill>
                          <a:effectLst/>
                          <a:latin typeface="+mn-lt"/>
                        </a:rPr>
                      </a:br>
                      <a:r>
                        <a:rPr lang="cs-CZ" sz="2400" b="0" i="0" dirty="0">
                          <a:solidFill>
                            <a:schemeClr val="bg1"/>
                          </a:solidFill>
                          <a:effectLst/>
                          <a:latin typeface="+mn-lt"/>
                        </a:rPr>
                        <a:t>21 705 </a:t>
                      </a:r>
                      <a:r>
                        <a:rPr lang="cs-CZ" sz="2400" b="0" i="0" dirty="0" err="1">
                          <a:solidFill>
                            <a:schemeClr val="bg1"/>
                          </a:solidFill>
                          <a:effectLst/>
                          <a:latin typeface="+mn-lt"/>
                        </a:rPr>
                        <a:t>barrels</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4 196 m</a:t>
                      </a:r>
                      <a:r>
                        <a:rPr lang="cs-CZ" sz="2400" b="0" i="0" baseline="30000" dirty="0">
                          <a:solidFill>
                            <a:schemeClr val="bg1"/>
                          </a:solidFill>
                          <a:effectLst/>
                          <a:latin typeface="+mn-lt"/>
                        </a:rPr>
                        <a:t>3</a:t>
                      </a:r>
                      <a:br>
                        <a:rPr lang="cs-CZ" sz="2400" b="0" i="0" dirty="0">
                          <a:solidFill>
                            <a:schemeClr val="bg1"/>
                          </a:solidFill>
                          <a:effectLst/>
                          <a:latin typeface="+mn-lt"/>
                        </a:rPr>
                      </a:br>
                      <a:r>
                        <a:rPr lang="cs-CZ" sz="2400" b="0" i="0" dirty="0">
                          <a:solidFill>
                            <a:schemeClr val="bg1"/>
                          </a:solidFill>
                          <a:effectLst/>
                          <a:latin typeface="+mn-lt"/>
                        </a:rPr>
                        <a:t>20 978 </a:t>
                      </a:r>
                      <a:r>
                        <a:rPr lang="cs-CZ" sz="2400" b="0" i="0" dirty="0" err="1">
                          <a:solidFill>
                            <a:schemeClr val="bg1"/>
                          </a:solidFill>
                          <a:effectLst/>
                          <a:latin typeface="+mn-lt"/>
                        </a:rPr>
                        <a:t>barrels</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817954"/>
                  </a:ext>
                </a:extLst>
              </a:tr>
              <a:tr h="0">
                <a:tc>
                  <a:txBody>
                    <a:bodyPr/>
                    <a:lstStyle/>
                    <a:p>
                      <a:r>
                        <a:rPr lang="cs-CZ" sz="2400" b="0" i="0" dirty="0" err="1">
                          <a:solidFill>
                            <a:schemeClr val="bg1"/>
                          </a:solidFill>
                          <a:effectLst/>
                          <a:latin typeface="+mn-lt"/>
                        </a:rPr>
                        <a:t>Deep</a:t>
                      </a:r>
                      <a:r>
                        <a:rPr lang="cs-CZ" sz="2400" b="0" i="0" dirty="0">
                          <a:solidFill>
                            <a:schemeClr val="bg1"/>
                          </a:solidFill>
                          <a:effectLst/>
                          <a:latin typeface="+mn-lt"/>
                        </a:rPr>
                        <a:t> </a:t>
                      </a:r>
                      <a:r>
                        <a:rPr lang="cs-CZ" sz="2400" b="0" i="0" dirty="0" err="1">
                          <a:solidFill>
                            <a:schemeClr val="bg1"/>
                          </a:solidFill>
                          <a:effectLst/>
                          <a:latin typeface="+mn-lt"/>
                        </a:rPr>
                        <a:t>repository</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2 050 t</a:t>
                      </a:r>
                      <a:br>
                        <a:rPr lang="cs-CZ" sz="2400" b="0" i="0" dirty="0">
                          <a:solidFill>
                            <a:schemeClr val="bg1"/>
                          </a:solidFill>
                          <a:effectLst/>
                          <a:latin typeface="+mn-lt"/>
                        </a:rPr>
                      </a:br>
                      <a:r>
                        <a:rPr lang="cs-CZ" sz="2400" b="0" i="0" dirty="0">
                          <a:solidFill>
                            <a:schemeClr val="bg1"/>
                          </a:solidFill>
                          <a:effectLst/>
                          <a:latin typeface="+mn-lt"/>
                        </a:rPr>
                        <a:t>2 050 </a:t>
                      </a:r>
                      <a:r>
                        <a:rPr lang="cs-CZ" sz="2400" b="0" i="0" dirty="0" err="1">
                          <a:solidFill>
                            <a:schemeClr val="bg1"/>
                          </a:solidFill>
                          <a:effectLst/>
                          <a:latin typeface="+mn-lt"/>
                        </a:rPr>
                        <a:t>containers</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847 t</a:t>
                      </a:r>
                      <a:br>
                        <a:rPr lang="cs-CZ" sz="2400" b="0" i="0" dirty="0">
                          <a:solidFill>
                            <a:schemeClr val="bg1"/>
                          </a:solidFill>
                          <a:effectLst/>
                          <a:latin typeface="+mn-lt"/>
                        </a:rPr>
                      </a:br>
                      <a:r>
                        <a:rPr lang="cs-CZ" sz="2400" b="0" i="0" dirty="0">
                          <a:solidFill>
                            <a:schemeClr val="bg1"/>
                          </a:solidFill>
                          <a:effectLst/>
                          <a:latin typeface="+mn-lt"/>
                        </a:rPr>
                        <a:t>288 </a:t>
                      </a:r>
                      <a:r>
                        <a:rPr lang="cs-CZ" sz="2400" b="0" i="0" dirty="0" err="1">
                          <a:solidFill>
                            <a:schemeClr val="bg1"/>
                          </a:solidFill>
                          <a:effectLst/>
                          <a:latin typeface="+mn-lt"/>
                        </a:rPr>
                        <a:t>containers</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890845"/>
                  </a:ext>
                </a:extLst>
              </a:tr>
            </a:tbl>
          </a:graphicData>
        </a:graphic>
      </p:graphicFrame>
      <p:sp>
        <p:nvSpPr>
          <p:cNvPr id="6" name="TextovéPole 5">
            <a:extLst>
              <a:ext uri="{FF2B5EF4-FFF2-40B4-BE49-F238E27FC236}">
                <a16:creationId xmlns:a16="http://schemas.microsoft.com/office/drawing/2014/main" id="{AECABB81-66E5-4AE6-A9C8-25729510F640}"/>
              </a:ext>
            </a:extLst>
          </p:cNvPr>
          <p:cNvSpPr txBox="1"/>
          <p:nvPr/>
        </p:nvSpPr>
        <p:spPr>
          <a:xfrm>
            <a:off x="467544" y="1208286"/>
            <a:ext cx="7884368" cy="954107"/>
          </a:xfrm>
          <a:prstGeom prst="rect">
            <a:avLst/>
          </a:prstGeom>
          <a:noFill/>
        </p:spPr>
        <p:txBody>
          <a:bodyPr wrap="square">
            <a:spAutoFit/>
          </a:bodyPr>
          <a:lstStyle/>
          <a:p>
            <a:r>
              <a:rPr lang="en-US" sz="2800" b="1" dirty="0">
                <a:solidFill>
                  <a:schemeClr val="bg1"/>
                </a:solidFill>
              </a:rPr>
              <a:t>RAO volumes from nuclear decommissioning
</a:t>
            </a:r>
            <a:endParaRPr lang="cs-CZ" sz="2800" b="1" dirty="0">
              <a:solidFill>
                <a:schemeClr val="bg1"/>
              </a:solidFill>
            </a:endParaRPr>
          </a:p>
        </p:txBody>
      </p:sp>
    </p:spTree>
    <p:extLst>
      <p:ext uri="{BB962C8B-B14F-4D97-AF65-F5344CB8AC3E}">
        <p14:creationId xmlns:p14="http://schemas.microsoft.com/office/powerpoint/2010/main" val="2543348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ECA3B75C-EFCF-47B1-AEF1-23DDFDE3EF9F}"/>
              </a:ext>
            </a:extLst>
          </p:cNvPr>
          <p:cNvSpPr>
            <a:spLocks noGrp="1"/>
          </p:cNvSpPr>
          <p:nvPr>
            <p:ph type="sldNum" sz="quarter" idx="12"/>
          </p:nvPr>
        </p:nvSpPr>
        <p:spPr/>
        <p:txBody>
          <a:bodyPr/>
          <a:lstStyle/>
          <a:p>
            <a:fld id="{0792EF22-D4FA-476B-9F5B-2E21BD43FA85}" type="slidenum">
              <a:rPr lang="cs-CZ" smtClean="0"/>
              <a:t>22</a:t>
            </a:fld>
            <a:endParaRPr lang="cs-CZ"/>
          </a:p>
        </p:txBody>
      </p:sp>
      <p:sp>
        <p:nvSpPr>
          <p:cNvPr id="4" name="TextovéPole 3">
            <a:extLst>
              <a:ext uri="{FF2B5EF4-FFF2-40B4-BE49-F238E27FC236}">
                <a16:creationId xmlns:a16="http://schemas.microsoft.com/office/drawing/2014/main" id="{FACFBD48-9D97-4320-8AE3-A89BCFEF5B8A}"/>
              </a:ext>
            </a:extLst>
          </p:cNvPr>
          <p:cNvSpPr txBox="1"/>
          <p:nvPr/>
        </p:nvSpPr>
        <p:spPr>
          <a:xfrm>
            <a:off x="409048" y="2060848"/>
            <a:ext cx="8195400" cy="3662541"/>
          </a:xfrm>
          <a:prstGeom prst="rect">
            <a:avLst/>
          </a:prstGeom>
          <a:noFill/>
        </p:spPr>
        <p:txBody>
          <a:bodyPr wrap="square">
            <a:spAutoFit/>
          </a:bodyPr>
          <a:lstStyle/>
          <a:p>
            <a:pPr marL="342900" indent="-342900">
              <a:spcBef>
                <a:spcPts val="1200"/>
              </a:spcBef>
              <a:buFont typeface="Arial" panose="020B0604020202020204" pitchFamily="34" charset="0"/>
              <a:buChar char="•"/>
            </a:pPr>
            <a:r>
              <a:rPr lang="en-US" sz="2400" dirty="0">
                <a:solidFill>
                  <a:schemeClr val="bg1"/>
                </a:solidFill>
              </a:rPr>
              <a:t>Passport – characterization of all building objects (</a:t>
            </a:r>
            <a:r>
              <a:rPr lang="cs-CZ" sz="2400" dirty="0">
                <a:solidFill>
                  <a:schemeClr val="bg1"/>
                </a:solidFill>
              </a:rPr>
              <a:t>B</a:t>
            </a:r>
            <a:r>
              <a:rPr lang="en-US" sz="2400" dirty="0">
                <a:solidFill>
                  <a:schemeClr val="bg1"/>
                </a:solidFill>
              </a:rPr>
              <a:t>O) in the NPP area in terms of their demolition and waste management</a:t>
            </a:r>
            <a:endParaRPr lang="cs-CZ" sz="2400" b="0" i="0" dirty="0">
              <a:solidFill>
                <a:schemeClr val="bg1"/>
              </a:solidFill>
              <a:effectLst/>
            </a:endParaRPr>
          </a:p>
          <a:p>
            <a:pPr marL="342900" indent="-342900">
              <a:spcBef>
                <a:spcPts val="1200"/>
              </a:spcBef>
              <a:buFont typeface="Arial" panose="020B0604020202020204" pitchFamily="34" charset="0"/>
              <a:buChar char="•"/>
            </a:pPr>
            <a:endParaRPr lang="cs-CZ" sz="2400" b="0" i="0" dirty="0">
              <a:solidFill>
                <a:schemeClr val="bg1"/>
              </a:solidFill>
              <a:effectLst/>
            </a:endParaRPr>
          </a:p>
          <a:p>
            <a:pPr marL="342900" indent="-342900">
              <a:spcBef>
                <a:spcPts val="1200"/>
              </a:spcBef>
              <a:buFont typeface="Arial" panose="020B0604020202020204" pitchFamily="34" charset="0"/>
              <a:buChar char="•"/>
            </a:pPr>
            <a:r>
              <a:rPr lang="cs-CZ" sz="2400" dirty="0">
                <a:solidFill>
                  <a:schemeClr val="bg1"/>
                </a:solidFill>
              </a:rPr>
              <a:t>NPP Dukovany</a:t>
            </a:r>
            <a:r>
              <a:rPr lang="cs-CZ" sz="2400" b="0" i="0" dirty="0">
                <a:solidFill>
                  <a:schemeClr val="bg1"/>
                </a:solidFill>
                <a:effectLst/>
              </a:rPr>
              <a:t> – 118 BO: </a:t>
            </a:r>
            <a:br>
              <a:rPr lang="cs-CZ" sz="2400" b="0" i="0" dirty="0">
                <a:solidFill>
                  <a:schemeClr val="bg1"/>
                </a:solidFill>
                <a:effectLst/>
              </a:rPr>
            </a:br>
            <a:r>
              <a:rPr lang="cs-CZ" sz="2400" dirty="0" err="1">
                <a:solidFill>
                  <a:schemeClr val="bg1"/>
                </a:solidFill>
              </a:rPr>
              <a:t>nuclear</a:t>
            </a:r>
            <a:r>
              <a:rPr lang="cs-CZ" sz="2400" dirty="0">
                <a:solidFill>
                  <a:schemeClr val="bg1"/>
                </a:solidFill>
              </a:rPr>
              <a:t> </a:t>
            </a:r>
            <a:r>
              <a:rPr lang="cs-CZ" sz="2400" dirty="0" err="1">
                <a:solidFill>
                  <a:schemeClr val="bg1"/>
                </a:solidFill>
              </a:rPr>
              <a:t>island</a:t>
            </a:r>
            <a:r>
              <a:rPr lang="cs-CZ" sz="2400" dirty="0">
                <a:solidFill>
                  <a:schemeClr val="bg1"/>
                </a:solidFill>
              </a:rPr>
              <a:t> – </a:t>
            </a:r>
            <a:r>
              <a:rPr lang="cs-CZ" sz="2400" b="0" i="0" dirty="0">
                <a:solidFill>
                  <a:schemeClr val="bg1"/>
                </a:solidFill>
                <a:effectLst/>
              </a:rPr>
              <a:t>10, </a:t>
            </a:r>
            <a:r>
              <a:rPr lang="cs-CZ" sz="2400" dirty="0" err="1">
                <a:solidFill>
                  <a:schemeClr val="bg1"/>
                </a:solidFill>
              </a:rPr>
              <a:t>conventional</a:t>
            </a:r>
            <a:r>
              <a:rPr lang="cs-CZ" sz="2400" dirty="0">
                <a:solidFill>
                  <a:schemeClr val="bg1"/>
                </a:solidFill>
              </a:rPr>
              <a:t> part – </a:t>
            </a:r>
            <a:r>
              <a:rPr lang="cs-CZ" sz="2400" b="0" i="0" dirty="0">
                <a:solidFill>
                  <a:schemeClr val="bg1"/>
                </a:solidFill>
                <a:effectLst/>
              </a:rPr>
              <a:t>108</a:t>
            </a:r>
          </a:p>
          <a:p>
            <a:pPr marL="342900" indent="-342900">
              <a:spcBef>
                <a:spcPts val="1200"/>
              </a:spcBef>
              <a:buFont typeface="Arial" panose="020B0604020202020204" pitchFamily="34" charset="0"/>
              <a:buChar char="•"/>
            </a:pPr>
            <a:endParaRPr lang="cs-CZ" sz="2400" b="0" i="0" dirty="0">
              <a:solidFill>
                <a:schemeClr val="bg1"/>
              </a:solidFill>
              <a:effectLst/>
            </a:endParaRPr>
          </a:p>
          <a:p>
            <a:pPr marL="342900" indent="-342900">
              <a:spcBef>
                <a:spcPts val="1200"/>
              </a:spcBef>
              <a:buFont typeface="Arial" panose="020B0604020202020204" pitchFamily="34" charset="0"/>
              <a:buChar char="•"/>
            </a:pPr>
            <a:r>
              <a:rPr lang="cs-CZ" sz="2400" b="0" i="0" dirty="0">
                <a:solidFill>
                  <a:schemeClr val="bg1"/>
                </a:solidFill>
                <a:effectLst/>
              </a:rPr>
              <a:t>NPP </a:t>
            </a:r>
            <a:r>
              <a:rPr lang="cs-CZ" sz="2400" b="0" i="0" dirty="0" err="1">
                <a:solidFill>
                  <a:schemeClr val="bg1"/>
                </a:solidFill>
                <a:effectLst/>
              </a:rPr>
              <a:t>Temelím</a:t>
            </a:r>
            <a:r>
              <a:rPr lang="cs-CZ" sz="2400" b="0" i="0" dirty="0">
                <a:solidFill>
                  <a:schemeClr val="bg1"/>
                </a:solidFill>
                <a:effectLst/>
              </a:rPr>
              <a:t>  – 146 BO: </a:t>
            </a:r>
            <a:br>
              <a:rPr lang="cs-CZ" sz="2400" b="0" i="0" dirty="0">
                <a:solidFill>
                  <a:schemeClr val="bg1"/>
                </a:solidFill>
                <a:effectLst/>
              </a:rPr>
            </a:br>
            <a:r>
              <a:rPr lang="cs-CZ" sz="2400" dirty="0" err="1">
                <a:solidFill>
                  <a:schemeClr val="bg1"/>
                </a:solidFill>
              </a:rPr>
              <a:t>nuclear</a:t>
            </a:r>
            <a:r>
              <a:rPr lang="cs-CZ" sz="2400" dirty="0">
                <a:solidFill>
                  <a:schemeClr val="bg1"/>
                </a:solidFill>
              </a:rPr>
              <a:t> </a:t>
            </a:r>
            <a:r>
              <a:rPr lang="cs-CZ" sz="2400" dirty="0" err="1">
                <a:solidFill>
                  <a:schemeClr val="bg1"/>
                </a:solidFill>
              </a:rPr>
              <a:t>island</a:t>
            </a:r>
            <a:r>
              <a:rPr lang="cs-CZ" sz="2400" dirty="0">
                <a:solidFill>
                  <a:schemeClr val="bg1"/>
                </a:solidFill>
              </a:rPr>
              <a:t> </a:t>
            </a:r>
            <a:r>
              <a:rPr lang="cs-CZ" sz="2400" b="0" i="0" dirty="0">
                <a:solidFill>
                  <a:schemeClr val="bg1"/>
                </a:solidFill>
                <a:effectLst/>
              </a:rPr>
              <a:t>– 15, </a:t>
            </a:r>
            <a:r>
              <a:rPr lang="cs-CZ" sz="2400" dirty="0" err="1">
                <a:solidFill>
                  <a:schemeClr val="bg1"/>
                </a:solidFill>
              </a:rPr>
              <a:t>conventional</a:t>
            </a:r>
            <a:r>
              <a:rPr lang="cs-CZ" sz="2400" dirty="0">
                <a:solidFill>
                  <a:schemeClr val="bg1"/>
                </a:solidFill>
              </a:rPr>
              <a:t> part – </a:t>
            </a:r>
            <a:r>
              <a:rPr lang="cs-CZ" sz="2400" b="0" i="0" dirty="0">
                <a:solidFill>
                  <a:schemeClr val="bg1"/>
                </a:solidFill>
                <a:effectLst/>
              </a:rPr>
              <a:t>131</a:t>
            </a:r>
          </a:p>
        </p:txBody>
      </p:sp>
      <p:sp>
        <p:nvSpPr>
          <p:cNvPr id="6" name="TextovéPole 5">
            <a:extLst>
              <a:ext uri="{FF2B5EF4-FFF2-40B4-BE49-F238E27FC236}">
                <a16:creationId xmlns:a16="http://schemas.microsoft.com/office/drawing/2014/main" id="{50452B8D-42D2-4FE1-BE91-9648720676B0}"/>
              </a:ext>
            </a:extLst>
          </p:cNvPr>
          <p:cNvSpPr txBox="1"/>
          <p:nvPr/>
        </p:nvSpPr>
        <p:spPr>
          <a:xfrm>
            <a:off x="395536" y="260648"/>
            <a:ext cx="8208912" cy="1569660"/>
          </a:xfrm>
          <a:prstGeom prst="rect">
            <a:avLst/>
          </a:prstGeom>
          <a:noFill/>
        </p:spPr>
        <p:txBody>
          <a:bodyPr wrap="square">
            <a:spAutoFit/>
          </a:bodyPr>
          <a:lstStyle/>
          <a:p>
            <a:r>
              <a:rPr lang="en-US" sz="3200" b="1" dirty="0">
                <a:solidFill>
                  <a:schemeClr val="bg1"/>
                </a:solidFill>
              </a:rPr>
              <a:t>Characterization of a nuclear power plant </a:t>
            </a:r>
            <a:br>
              <a:rPr lang="cs-CZ" sz="3200" b="1" dirty="0">
                <a:solidFill>
                  <a:schemeClr val="bg1"/>
                </a:solidFill>
              </a:rPr>
            </a:br>
            <a:r>
              <a:rPr lang="en-US" sz="3200" b="1" dirty="0">
                <a:solidFill>
                  <a:schemeClr val="bg1"/>
                </a:solidFill>
              </a:rPr>
              <a:t>for decommissioning purposes
</a:t>
            </a:r>
            <a:endParaRPr lang="cs-CZ" sz="3200" dirty="0"/>
          </a:p>
        </p:txBody>
      </p:sp>
    </p:spTree>
    <p:extLst>
      <p:ext uri="{BB962C8B-B14F-4D97-AF65-F5344CB8AC3E}">
        <p14:creationId xmlns:p14="http://schemas.microsoft.com/office/powerpoint/2010/main" val="1142178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B58959D4-8C87-4D8F-8AEC-64D32933B50D}"/>
              </a:ext>
            </a:extLst>
          </p:cNvPr>
          <p:cNvSpPr>
            <a:spLocks noGrp="1"/>
          </p:cNvSpPr>
          <p:nvPr>
            <p:ph type="sldNum" sz="quarter" idx="12"/>
          </p:nvPr>
        </p:nvSpPr>
        <p:spPr/>
        <p:txBody>
          <a:bodyPr/>
          <a:lstStyle/>
          <a:p>
            <a:fld id="{0792EF22-D4FA-476B-9F5B-2E21BD43FA85}" type="slidenum">
              <a:rPr lang="cs-CZ" smtClean="0"/>
              <a:t>23</a:t>
            </a:fld>
            <a:endParaRPr lang="cs-CZ"/>
          </a:p>
        </p:txBody>
      </p:sp>
      <p:sp>
        <p:nvSpPr>
          <p:cNvPr id="5" name="TextovéPole 4">
            <a:extLst>
              <a:ext uri="{FF2B5EF4-FFF2-40B4-BE49-F238E27FC236}">
                <a16:creationId xmlns:a16="http://schemas.microsoft.com/office/drawing/2014/main" id="{68D8E327-CDC2-44DC-89D6-E5A32329713F}"/>
              </a:ext>
            </a:extLst>
          </p:cNvPr>
          <p:cNvSpPr txBox="1"/>
          <p:nvPr/>
        </p:nvSpPr>
        <p:spPr>
          <a:xfrm>
            <a:off x="107504" y="423395"/>
            <a:ext cx="7992888" cy="5816977"/>
          </a:xfrm>
          <a:prstGeom prst="rect">
            <a:avLst/>
          </a:prstGeom>
          <a:noFill/>
        </p:spPr>
        <p:txBody>
          <a:bodyPr wrap="square">
            <a:spAutoFit/>
          </a:bodyPr>
          <a:lstStyle/>
          <a:p>
            <a:pPr marL="342900" indent="-342900">
              <a:spcBef>
                <a:spcPts val="1200"/>
              </a:spcBef>
              <a:buFont typeface="Arial" panose="020B0604020202020204" pitchFamily="34" charset="0"/>
              <a:buChar char="•"/>
            </a:pPr>
            <a:r>
              <a:rPr lang="cs-CZ" sz="2400" b="1" dirty="0" err="1">
                <a:solidFill>
                  <a:schemeClr val="bg1"/>
                </a:solidFill>
              </a:rPr>
              <a:t>Passport</a:t>
            </a:r>
            <a:r>
              <a:rPr lang="cs-CZ" sz="2400" b="1" dirty="0">
                <a:solidFill>
                  <a:schemeClr val="bg1"/>
                </a:solidFill>
              </a:rPr>
              <a:t> </a:t>
            </a:r>
            <a:r>
              <a:rPr lang="cs-CZ" sz="2400" b="1" dirty="0" err="1">
                <a:solidFill>
                  <a:schemeClr val="bg1"/>
                </a:solidFill>
              </a:rPr>
              <a:t>contains</a:t>
            </a:r>
            <a:r>
              <a:rPr lang="cs-CZ" sz="2400" b="1" dirty="0">
                <a:solidFill>
                  <a:schemeClr val="bg1"/>
                </a:solidFill>
              </a:rPr>
              <a:t>: </a:t>
            </a:r>
            <a:endParaRPr lang="cs-CZ" sz="2400" b="1" i="0" dirty="0">
              <a:solidFill>
                <a:schemeClr val="bg1"/>
              </a:solidFill>
              <a:effectLst/>
            </a:endParaRPr>
          </a:p>
          <a:p>
            <a:pPr marL="800100" lvl="1" indent="-342900">
              <a:spcBef>
                <a:spcPts val="1200"/>
              </a:spcBef>
              <a:buFont typeface="Courier New" panose="02070309020205020404" pitchFamily="49" charset="0"/>
              <a:buChar char="o"/>
            </a:pPr>
            <a:r>
              <a:rPr lang="en-US" sz="2400" dirty="0">
                <a:solidFill>
                  <a:schemeClr val="bg1"/>
                </a:solidFill>
              </a:rPr>
              <a:t>general description of the building including material (i.e. concrete, reinforced concrete, panels)
connection to NPP systems – water supply, sewerage, special sewerage, air conditioning, etc.
Foundation depth / Object height / Building length / Object width / Base slab thickness / Maximum wall thickness / Built-up area / Object volume
Possibility of use during decommissioning, for other nuclear facilities in the NPP area 
Schedule and method of dismantling and demolition
Determination of the amount of materials/waste</a:t>
            </a:r>
            <a:r>
              <a:rPr lang="cs-CZ" sz="2400" dirty="0">
                <a:solidFill>
                  <a:schemeClr val="bg1"/>
                </a:solidFill>
              </a:rPr>
              <a:t>s</a:t>
            </a:r>
            <a:r>
              <a:rPr lang="en-US" sz="2400" dirty="0">
                <a:solidFill>
                  <a:schemeClr val="bg1"/>
                </a:solidFill>
              </a:rPr>
              <a:t> produced and cost valuation</a:t>
            </a:r>
            <a:endParaRPr lang="cs-CZ" sz="2400" dirty="0">
              <a:solidFill>
                <a:schemeClr val="bg1"/>
              </a:solidFill>
            </a:endParaRPr>
          </a:p>
        </p:txBody>
      </p:sp>
    </p:spTree>
    <p:extLst>
      <p:ext uri="{BB962C8B-B14F-4D97-AF65-F5344CB8AC3E}">
        <p14:creationId xmlns:p14="http://schemas.microsoft.com/office/powerpoint/2010/main" val="3904877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BC6D1A9B-331E-41C1-A20E-98714BFDA13F}"/>
              </a:ext>
            </a:extLst>
          </p:cNvPr>
          <p:cNvSpPr>
            <a:spLocks noGrp="1"/>
          </p:cNvSpPr>
          <p:nvPr>
            <p:ph type="sldNum" sz="quarter" idx="12"/>
          </p:nvPr>
        </p:nvSpPr>
        <p:spPr/>
        <p:txBody>
          <a:bodyPr/>
          <a:lstStyle/>
          <a:p>
            <a:fld id="{0792EF22-D4FA-476B-9F5B-2E21BD43FA85}" type="slidenum">
              <a:rPr lang="cs-CZ" smtClean="0"/>
              <a:t>24</a:t>
            </a:fld>
            <a:endParaRPr lang="cs-CZ"/>
          </a:p>
        </p:txBody>
      </p:sp>
      <p:pic>
        <p:nvPicPr>
          <p:cNvPr id="4" name="Obrázek 3">
            <a:extLst>
              <a:ext uri="{FF2B5EF4-FFF2-40B4-BE49-F238E27FC236}">
                <a16:creationId xmlns:a16="http://schemas.microsoft.com/office/drawing/2014/main" id="{61F3E5F9-A0F7-4C33-9A5C-C7DC511FF06A}"/>
              </a:ext>
            </a:extLst>
          </p:cNvPr>
          <p:cNvPicPr>
            <a:picLocks noChangeAspect="1"/>
          </p:cNvPicPr>
          <p:nvPr/>
        </p:nvPicPr>
        <p:blipFill>
          <a:blip r:embed="rId2"/>
          <a:stretch>
            <a:fillRect/>
          </a:stretch>
        </p:blipFill>
        <p:spPr>
          <a:xfrm>
            <a:off x="0" y="809426"/>
            <a:ext cx="9144000" cy="5690356"/>
          </a:xfrm>
          <a:prstGeom prst="rect">
            <a:avLst/>
          </a:prstGeom>
        </p:spPr>
      </p:pic>
      <p:sp>
        <p:nvSpPr>
          <p:cNvPr id="6" name="TextovéPole 5">
            <a:extLst>
              <a:ext uri="{FF2B5EF4-FFF2-40B4-BE49-F238E27FC236}">
                <a16:creationId xmlns:a16="http://schemas.microsoft.com/office/drawing/2014/main" id="{D896C713-9C65-4FB7-BD43-CA88D25694C7}"/>
              </a:ext>
            </a:extLst>
          </p:cNvPr>
          <p:cNvSpPr txBox="1"/>
          <p:nvPr/>
        </p:nvSpPr>
        <p:spPr>
          <a:xfrm>
            <a:off x="395536" y="96608"/>
            <a:ext cx="8568952" cy="830997"/>
          </a:xfrm>
          <a:prstGeom prst="rect">
            <a:avLst/>
          </a:prstGeom>
          <a:noFill/>
        </p:spPr>
        <p:txBody>
          <a:bodyPr wrap="square">
            <a:spAutoFit/>
          </a:bodyPr>
          <a:lstStyle/>
          <a:p>
            <a:r>
              <a:rPr lang="en-US" sz="2400" b="1" dirty="0">
                <a:solidFill>
                  <a:schemeClr val="bg1"/>
                </a:solidFill>
              </a:rPr>
              <a:t>Example of a passport – ventilation chimney and cooling tower
</a:t>
            </a:r>
            <a:endParaRPr lang="cs-CZ" sz="2800" dirty="0">
              <a:solidFill>
                <a:schemeClr val="bg1"/>
              </a:solidFill>
            </a:endParaRPr>
          </a:p>
        </p:txBody>
      </p:sp>
    </p:spTree>
    <p:extLst>
      <p:ext uri="{BB962C8B-B14F-4D97-AF65-F5344CB8AC3E}">
        <p14:creationId xmlns:p14="http://schemas.microsoft.com/office/powerpoint/2010/main" val="7303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3C6A9748-B245-427D-BE36-B916BAC65666}"/>
              </a:ext>
            </a:extLst>
          </p:cNvPr>
          <p:cNvSpPr>
            <a:spLocks noGrp="1"/>
          </p:cNvSpPr>
          <p:nvPr>
            <p:ph type="sldNum" sz="quarter" idx="12"/>
          </p:nvPr>
        </p:nvSpPr>
        <p:spPr/>
        <p:txBody>
          <a:bodyPr/>
          <a:lstStyle/>
          <a:p>
            <a:fld id="{0792EF22-D4FA-476B-9F5B-2E21BD43FA85}" type="slidenum">
              <a:rPr lang="cs-CZ" smtClean="0"/>
              <a:t>25</a:t>
            </a:fld>
            <a:endParaRPr lang="cs-CZ"/>
          </a:p>
        </p:txBody>
      </p:sp>
      <p:graphicFrame>
        <p:nvGraphicFramePr>
          <p:cNvPr id="3" name="Tabulka 2">
            <a:extLst>
              <a:ext uri="{FF2B5EF4-FFF2-40B4-BE49-F238E27FC236}">
                <a16:creationId xmlns:a16="http://schemas.microsoft.com/office/drawing/2014/main" id="{5E9B0CA6-6807-47C6-9D76-B54F8F15ECC6}"/>
              </a:ext>
            </a:extLst>
          </p:cNvPr>
          <p:cNvGraphicFramePr>
            <a:graphicFrameLocks noGrp="1"/>
          </p:cNvGraphicFramePr>
          <p:nvPr>
            <p:extLst>
              <p:ext uri="{D42A27DB-BD31-4B8C-83A1-F6EECF244321}">
                <p14:modId xmlns:p14="http://schemas.microsoft.com/office/powerpoint/2010/main" val="789784744"/>
              </p:ext>
            </p:extLst>
          </p:nvPr>
        </p:nvGraphicFramePr>
        <p:xfrm>
          <a:off x="431539" y="1516924"/>
          <a:ext cx="8138988" cy="1480029"/>
        </p:xfrm>
        <a:graphic>
          <a:graphicData uri="http://schemas.openxmlformats.org/drawingml/2006/table">
            <a:tbl>
              <a:tblPr/>
              <a:tblGrid>
                <a:gridCol w="2916325">
                  <a:extLst>
                    <a:ext uri="{9D8B030D-6E8A-4147-A177-3AD203B41FA5}">
                      <a16:colId xmlns:a16="http://schemas.microsoft.com/office/drawing/2014/main" val="1467639148"/>
                    </a:ext>
                  </a:extLst>
                </a:gridCol>
                <a:gridCol w="2376264">
                  <a:extLst>
                    <a:ext uri="{9D8B030D-6E8A-4147-A177-3AD203B41FA5}">
                      <a16:colId xmlns:a16="http://schemas.microsoft.com/office/drawing/2014/main" val="3427694612"/>
                    </a:ext>
                  </a:extLst>
                </a:gridCol>
                <a:gridCol w="1656184">
                  <a:extLst>
                    <a:ext uri="{9D8B030D-6E8A-4147-A177-3AD203B41FA5}">
                      <a16:colId xmlns:a16="http://schemas.microsoft.com/office/drawing/2014/main" val="397658148"/>
                    </a:ext>
                  </a:extLst>
                </a:gridCol>
                <a:gridCol w="1190215">
                  <a:extLst>
                    <a:ext uri="{9D8B030D-6E8A-4147-A177-3AD203B41FA5}">
                      <a16:colId xmlns:a16="http://schemas.microsoft.com/office/drawing/2014/main" val="3554403930"/>
                    </a:ext>
                  </a:extLst>
                </a:gridCol>
              </a:tblGrid>
              <a:tr h="493343">
                <a:tc>
                  <a:txBody>
                    <a:bodyPr/>
                    <a:lstStyle/>
                    <a:p>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1" i="0" dirty="0" err="1">
                          <a:solidFill>
                            <a:schemeClr val="bg1"/>
                          </a:solidFill>
                          <a:effectLst/>
                          <a:latin typeface="+mn-lt"/>
                        </a:rPr>
                        <a:t>Concrete</a:t>
                      </a:r>
                      <a:r>
                        <a:rPr lang="cs-CZ" sz="2400" b="1" i="0" dirty="0">
                          <a:solidFill>
                            <a:schemeClr val="bg1"/>
                          </a:solidFill>
                          <a:effectLst/>
                          <a:latin typeface="+mn-lt"/>
                        </a:rPr>
                        <a:t> </a:t>
                      </a:r>
                      <a:r>
                        <a:rPr lang="cs-CZ" sz="2400" b="1" i="0" dirty="0" err="1">
                          <a:solidFill>
                            <a:schemeClr val="bg1"/>
                          </a:solidFill>
                          <a:effectLst/>
                          <a:latin typeface="+mn-lt"/>
                        </a:rPr>
                        <a:t>rubble</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1" i="0" dirty="0">
                          <a:solidFill>
                            <a:schemeClr val="bg1"/>
                          </a:solidFill>
                          <a:effectLst/>
                          <a:latin typeface="+mn-lt"/>
                        </a:rPr>
                        <a:t>Metal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1" i="0" dirty="0" err="1">
                          <a:solidFill>
                            <a:schemeClr val="bg1"/>
                          </a:solidFill>
                          <a:effectLst/>
                          <a:latin typeface="+mn-lt"/>
                        </a:rPr>
                        <a:t>Total</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9778109"/>
                  </a:ext>
                </a:extLst>
              </a:tr>
              <a:tr h="493343">
                <a:tc>
                  <a:txBody>
                    <a:bodyPr/>
                    <a:lstStyle/>
                    <a:p>
                      <a:r>
                        <a:rPr lang="cs-CZ" sz="2400" b="0" i="0" dirty="0" err="1">
                          <a:solidFill>
                            <a:schemeClr val="bg1"/>
                          </a:solidFill>
                          <a:effectLst/>
                          <a:latin typeface="+mn-lt"/>
                        </a:rPr>
                        <a:t>Above</a:t>
                      </a:r>
                      <a:r>
                        <a:rPr lang="cs-CZ" sz="2400" b="0" i="0" dirty="0">
                          <a:solidFill>
                            <a:schemeClr val="bg1"/>
                          </a:solidFill>
                          <a:effectLst/>
                          <a:latin typeface="+mn-lt"/>
                        </a:rPr>
                        <a:t> +1 m</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4 305 t</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90 t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a:solidFill>
                            <a:schemeClr val="bg1"/>
                          </a:solidFill>
                          <a:effectLst/>
                          <a:latin typeface="+mn-lt"/>
                        </a:rPr>
                        <a:t>4 395 t</a:t>
                      </a:r>
                      <a:endParaRPr lang="cs-CZ" sz="240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110150"/>
                  </a:ext>
                </a:extLst>
              </a:tr>
              <a:tr h="493343">
                <a:tc>
                  <a:txBody>
                    <a:bodyPr/>
                    <a:lstStyle/>
                    <a:p>
                      <a:r>
                        <a:rPr lang="cs-CZ" sz="2400" b="0" i="0" dirty="0" err="1">
                          <a:solidFill>
                            <a:schemeClr val="bg1"/>
                          </a:solidFill>
                          <a:effectLst/>
                          <a:latin typeface="+mn-lt"/>
                        </a:rPr>
                        <a:t>Under</a:t>
                      </a:r>
                      <a:r>
                        <a:rPr lang="cs-CZ" sz="2400" b="0" i="0" dirty="0">
                          <a:solidFill>
                            <a:schemeClr val="bg1"/>
                          </a:solidFill>
                          <a:effectLst/>
                          <a:latin typeface="+mn-lt"/>
                        </a:rPr>
                        <a:t> -1 m </a:t>
                      </a:r>
                      <a:r>
                        <a:rPr lang="cs-CZ" sz="2000" b="0" i="0" dirty="0">
                          <a:solidFill>
                            <a:schemeClr val="bg1"/>
                          </a:solidFill>
                          <a:effectLst/>
                          <a:latin typeface="+mn-lt"/>
                        </a:rPr>
                        <a:t>(to </a:t>
                      </a:r>
                      <a:r>
                        <a:rPr lang="cs-CZ" sz="2000" b="0" i="0" dirty="0" err="1">
                          <a:solidFill>
                            <a:schemeClr val="bg1"/>
                          </a:solidFill>
                          <a:effectLst/>
                          <a:latin typeface="+mn-lt"/>
                        </a:rPr>
                        <a:t>leave</a:t>
                      </a:r>
                      <a:r>
                        <a:rPr lang="cs-CZ" sz="2000" b="0" i="0" dirty="0">
                          <a:solidFill>
                            <a:schemeClr val="bg1"/>
                          </a:solidFill>
                          <a:effectLst/>
                          <a:latin typeface="+mn-lt"/>
                        </a:rPr>
                        <a:t>)</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4 067 t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120 t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4 187 t</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350157"/>
                  </a:ext>
                </a:extLst>
              </a:tr>
            </a:tbl>
          </a:graphicData>
        </a:graphic>
      </p:graphicFrame>
      <p:sp>
        <p:nvSpPr>
          <p:cNvPr id="4" name="Rectangle 1">
            <a:extLst>
              <a:ext uri="{FF2B5EF4-FFF2-40B4-BE49-F238E27FC236}">
                <a16:creationId xmlns:a16="http://schemas.microsoft.com/office/drawing/2014/main" id="{2EAFBD7C-1491-4ED5-B1E9-0739AA2BC76A}"/>
              </a:ext>
            </a:extLst>
          </p:cNvPr>
          <p:cNvSpPr>
            <a:spLocks noChangeArrowheads="1"/>
          </p:cNvSpPr>
          <p:nvPr/>
        </p:nvSpPr>
        <p:spPr bwMode="auto">
          <a:xfrm>
            <a:off x="251520" y="333237"/>
            <a:ext cx="85689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cs-CZ" sz="2800" b="1" dirty="0">
                <a:solidFill>
                  <a:schemeClr val="bg1"/>
                </a:solidFill>
              </a:rPr>
              <a:t>Material balance from the demolition of the ventilation chimney of the </a:t>
            </a:r>
            <a:r>
              <a:rPr lang="en-US" altLang="cs-CZ" sz="2800" b="1" dirty="0" err="1">
                <a:solidFill>
                  <a:schemeClr val="bg1"/>
                </a:solidFill>
              </a:rPr>
              <a:t>Dukovany</a:t>
            </a:r>
            <a:r>
              <a:rPr lang="en-US" altLang="cs-CZ" sz="2800" b="1" dirty="0">
                <a:solidFill>
                  <a:schemeClr val="bg1"/>
                </a:solidFill>
              </a:rPr>
              <a:t> NPP</a:t>
            </a:r>
            <a:endParaRPr kumimoji="0" lang="cs-CZ" altLang="cs-CZ" sz="2800" b="0" i="0" u="none" strike="noStrike" cap="none" normalizeH="0" baseline="0" dirty="0">
              <a:ln>
                <a:noFill/>
              </a:ln>
              <a:solidFill>
                <a:schemeClr val="bg1"/>
              </a:solidFill>
              <a:effectLst/>
            </a:endParaRPr>
          </a:p>
        </p:txBody>
      </p:sp>
      <p:sp>
        <p:nvSpPr>
          <p:cNvPr id="5" name="Rectangle 1">
            <a:extLst>
              <a:ext uri="{FF2B5EF4-FFF2-40B4-BE49-F238E27FC236}">
                <a16:creationId xmlns:a16="http://schemas.microsoft.com/office/drawing/2014/main" id="{78B7C2DA-F067-4393-B98E-2DC86416E88C}"/>
              </a:ext>
            </a:extLst>
          </p:cNvPr>
          <p:cNvSpPr>
            <a:spLocks noChangeArrowheads="1"/>
          </p:cNvSpPr>
          <p:nvPr/>
        </p:nvSpPr>
        <p:spPr bwMode="auto">
          <a:xfrm>
            <a:off x="287524" y="3429000"/>
            <a:ext cx="8568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cs-CZ" sz="2800" b="1" dirty="0">
                <a:solidFill>
                  <a:schemeClr val="bg1"/>
                </a:solidFill>
              </a:rPr>
              <a:t>Material balance from the demolition of cooling tower</a:t>
            </a:r>
            <a:endParaRPr kumimoji="0" lang="cs-CZ" altLang="cs-CZ" sz="2800" b="0" i="0" u="none" strike="noStrike" cap="none" normalizeH="0" baseline="0" dirty="0">
              <a:ln>
                <a:noFill/>
              </a:ln>
              <a:solidFill>
                <a:schemeClr val="bg1"/>
              </a:solidFill>
              <a:effectLst/>
            </a:endParaRPr>
          </a:p>
        </p:txBody>
      </p:sp>
      <p:graphicFrame>
        <p:nvGraphicFramePr>
          <p:cNvPr id="6" name="Tabulka 5">
            <a:extLst>
              <a:ext uri="{FF2B5EF4-FFF2-40B4-BE49-F238E27FC236}">
                <a16:creationId xmlns:a16="http://schemas.microsoft.com/office/drawing/2014/main" id="{E3201BAE-4205-446A-BD60-AD247C5EE619}"/>
              </a:ext>
            </a:extLst>
          </p:cNvPr>
          <p:cNvGraphicFramePr>
            <a:graphicFrameLocks noGrp="1"/>
          </p:cNvGraphicFramePr>
          <p:nvPr>
            <p:extLst>
              <p:ext uri="{D42A27DB-BD31-4B8C-83A1-F6EECF244321}">
                <p14:modId xmlns:p14="http://schemas.microsoft.com/office/powerpoint/2010/main" val="2783225954"/>
              </p:ext>
            </p:extLst>
          </p:nvPr>
        </p:nvGraphicFramePr>
        <p:xfrm>
          <a:off x="431540" y="4145782"/>
          <a:ext cx="8138987" cy="2194560"/>
        </p:xfrm>
        <a:graphic>
          <a:graphicData uri="http://schemas.openxmlformats.org/drawingml/2006/table">
            <a:tbl>
              <a:tblPr/>
              <a:tblGrid>
                <a:gridCol w="3060340">
                  <a:extLst>
                    <a:ext uri="{9D8B030D-6E8A-4147-A177-3AD203B41FA5}">
                      <a16:colId xmlns:a16="http://schemas.microsoft.com/office/drawing/2014/main" val="1181712188"/>
                    </a:ext>
                  </a:extLst>
                </a:gridCol>
                <a:gridCol w="2350604">
                  <a:extLst>
                    <a:ext uri="{9D8B030D-6E8A-4147-A177-3AD203B41FA5}">
                      <a16:colId xmlns:a16="http://schemas.microsoft.com/office/drawing/2014/main" val="1240920498"/>
                    </a:ext>
                  </a:extLst>
                </a:gridCol>
                <a:gridCol w="1471689">
                  <a:extLst>
                    <a:ext uri="{9D8B030D-6E8A-4147-A177-3AD203B41FA5}">
                      <a16:colId xmlns:a16="http://schemas.microsoft.com/office/drawing/2014/main" val="1187527213"/>
                    </a:ext>
                  </a:extLst>
                </a:gridCol>
                <a:gridCol w="1256354">
                  <a:extLst>
                    <a:ext uri="{9D8B030D-6E8A-4147-A177-3AD203B41FA5}">
                      <a16:colId xmlns:a16="http://schemas.microsoft.com/office/drawing/2014/main" val="3589541482"/>
                    </a:ext>
                  </a:extLst>
                </a:gridCol>
              </a:tblGrid>
              <a:tr h="0">
                <a:tc>
                  <a:txBody>
                    <a:bodyPr/>
                    <a:lstStyle/>
                    <a:p>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1" i="0" dirty="0" err="1">
                          <a:solidFill>
                            <a:schemeClr val="bg1"/>
                          </a:solidFill>
                          <a:effectLst/>
                          <a:latin typeface="+mn-lt"/>
                        </a:rPr>
                        <a:t>Concrete</a:t>
                      </a:r>
                      <a:r>
                        <a:rPr lang="cs-CZ" sz="2400" b="1" i="0" dirty="0">
                          <a:solidFill>
                            <a:schemeClr val="bg1"/>
                          </a:solidFill>
                          <a:effectLst/>
                          <a:latin typeface="+mn-lt"/>
                        </a:rPr>
                        <a:t> </a:t>
                      </a:r>
                      <a:r>
                        <a:rPr lang="cs-CZ" sz="2400" b="1" i="0" dirty="0" err="1">
                          <a:solidFill>
                            <a:schemeClr val="bg1"/>
                          </a:solidFill>
                          <a:effectLst/>
                          <a:latin typeface="+mn-lt"/>
                        </a:rPr>
                        <a:t>rubble</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1" i="0" dirty="0">
                          <a:solidFill>
                            <a:schemeClr val="bg1"/>
                          </a:solidFill>
                          <a:effectLst/>
                          <a:latin typeface="+mn-lt"/>
                        </a:rPr>
                        <a:t>Metal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1" i="0" dirty="0" err="1">
                          <a:solidFill>
                            <a:schemeClr val="bg1"/>
                          </a:solidFill>
                          <a:effectLst/>
                          <a:latin typeface="+mn-lt"/>
                        </a:rPr>
                        <a:t>Total</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886506"/>
                  </a:ext>
                </a:extLst>
              </a:tr>
              <a:tr h="0">
                <a:tc>
                  <a:txBody>
                    <a:bodyPr/>
                    <a:lstStyle/>
                    <a:p>
                      <a:r>
                        <a:rPr lang="cs-CZ" sz="2400" b="0" i="0" dirty="0" err="1">
                          <a:solidFill>
                            <a:schemeClr val="bg1"/>
                          </a:solidFill>
                          <a:effectLst/>
                          <a:latin typeface="+mn-lt"/>
                        </a:rPr>
                        <a:t>Above</a:t>
                      </a:r>
                      <a:r>
                        <a:rPr lang="cs-CZ" sz="2400" b="0" i="0" dirty="0">
                          <a:solidFill>
                            <a:schemeClr val="bg1"/>
                          </a:solidFill>
                          <a:effectLst/>
                          <a:latin typeface="+mn-lt"/>
                        </a:rPr>
                        <a:t> +1 m</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a:solidFill>
                            <a:schemeClr val="bg1"/>
                          </a:solidFill>
                          <a:effectLst/>
                          <a:latin typeface="+mn-lt"/>
                        </a:rPr>
                        <a:t>9 200 t* </a:t>
                      </a:r>
                      <a:endParaRPr lang="cs-CZ" sz="240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a:solidFill>
                            <a:schemeClr val="bg1"/>
                          </a:solidFill>
                          <a:effectLst/>
                          <a:latin typeface="+mn-lt"/>
                        </a:rPr>
                        <a:t>228 t </a:t>
                      </a:r>
                      <a:endParaRPr lang="cs-CZ" sz="240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a:solidFill>
                            <a:schemeClr val="bg1"/>
                          </a:solidFill>
                          <a:effectLst/>
                          <a:latin typeface="+mn-lt"/>
                        </a:rPr>
                        <a:t>9 428 t</a:t>
                      </a:r>
                      <a:endParaRPr lang="cs-CZ" sz="240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685347"/>
                  </a:ext>
                </a:extLst>
              </a:tr>
              <a:tr h="0">
                <a:tc>
                  <a:txBody>
                    <a:bodyPr/>
                    <a:lstStyle/>
                    <a:p>
                      <a:r>
                        <a:rPr lang="cs-CZ" sz="2400" b="0" i="0" dirty="0" err="1">
                          <a:solidFill>
                            <a:schemeClr val="bg1"/>
                          </a:solidFill>
                          <a:effectLst/>
                          <a:latin typeface="+mn-lt"/>
                        </a:rPr>
                        <a:t>Under</a:t>
                      </a:r>
                      <a:r>
                        <a:rPr lang="cs-CZ" sz="2400" b="0" i="0" dirty="0">
                          <a:solidFill>
                            <a:schemeClr val="bg1"/>
                          </a:solidFill>
                          <a:effectLst/>
                          <a:latin typeface="+mn-lt"/>
                        </a:rPr>
                        <a:t> -1 m </a:t>
                      </a:r>
                      <a:r>
                        <a:rPr lang="cs-CZ" sz="2000" b="0" i="0" dirty="0">
                          <a:solidFill>
                            <a:schemeClr val="bg1"/>
                          </a:solidFill>
                          <a:effectLst/>
                          <a:latin typeface="+mn-lt"/>
                        </a:rPr>
                        <a:t>(to </a:t>
                      </a:r>
                      <a:r>
                        <a:rPr lang="cs-CZ" sz="2000" b="0" i="0" dirty="0" err="1">
                          <a:solidFill>
                            <a:schemeClr val="bg1"/>
                          </a:solidFill>
                          <a:effectLst/>
                          <a:latin typeface="+mn-lt"/>
                        </a:rPr>
                        <a:t>leave</a:t>
                      </a:r>
                      <a:r>
                        <a:rPr lang="cs-CZ" sz="2000" b="0" i="0" dirty="0">
                          <a:solidFill>
                            <a:schemeClr val="bg1"/>
                          </a:solidFill>
                          <a:effectLst/>
                          <a:latin typeface="+mn-lt"/>
                        </a:rPr>
                        <a:t>)</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a:solidFill>
                            <a:schemeClr val="bg1"/>
                          </a:solidFill>
                          <a:effectLst/>
                          <a:latin typeface="+mn-lt"/>
                        </a:rPr>
                        <a:t>11 458 t** </a:t>
                      </a:r>
                      <a:endParaRPr lang="cs-CZ" sz="240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a:solidFill>
                            <a:schemeClr val="bg1"/>
                          </a:solidFill>
                          <a:effectLst/>
                          <a:latin typeface="+mn-lt"/>
                        </a:rPr>
                        <a:t>102 t </a:t>
                      </a:r>
                      <a:endParaRPr lang="cs-CZ" sz="240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a:solidFill>
                            <a:schemeClr val="bg1"/>
                          </a:solidFill>
                          <a:effectLst/>
                          <a:latin typeface="+mn-lt"/>
                        </a:rPr>
                        <a:t>11 560 t</a:t>
                      </a:r>
                      <a:endParaRPr lang="cs-CZ" sz="240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0457163"/>
                  </a:ext>
                </a:extLst>
              </a:tr>
              <a:tr h="0">
                <a:tc gridSpan="4">
                  <a:txBody>
                    <a:bodyPr/>
                    <a:lstStyle/>
                    <a:p>
                      <a:r>
                        <a:rPr lang="cs-CZ" sz="2400" b="0" i="0" dirty="0">
                          <a:solidFill>
                            <a:schemeClr val="bg1"/>
                          </a:solidFill>
                          <a:effectLst/>
                          <a:latin typeface="+mn-lt"/>
                        </a:rPr>
                        <a:t>* </a:t>
                      </a:r>
                      <a:r>
                        <a:rPr lang="cs-CZ" sz="2400" b="0" i="0" dirty="0" err="1">
                          <a:solidFill>
                            <a:schemeClr val="bg1"/>
                          </a:solidFill>
                          <a:effectLst/>
                          <a:latin typeface="+mn-lt"/>
                        </a:rPr>
                        <a:t>prefabricated</a:t>
                      </a:r>
                      <a:r>
                        <a:rPr lang="cs-CZ" sz="2400" b="0" i="0" dirty="0">
                          <a:solidFill>
                            <a:schemeClr val="bg1"/>
                          </a:solidFill>
                          <a:effectLst/>
                          <a:latin typeface="+mn-lt"/>
                        </a:rPr>
                        <a:t>, </a:t>
                      </a:r>
                      <a:r>
                        <a:rPr lang="cs-CZ" sz="2400" b="0" i="0" dirty="0" err="1">
                          <a:solidFill>
                            <a:schemeClr val="bg1"/>
                          </a:solidFill>
                          <a:effectLst/>
                          <a:latin typeface="+mn-lt"/>
                        </a:rPr>
                        <a:t>reinforced</a:t>
                      </a:r>
                      <a:r>
                        <a:rPr lang="cs-CZ" sz="2400" b="0" i="0" dirty="0">
                          <a:solidFill>
                            <a:schemeClr val="bg1"/>
                          </a:solidFill>
                          <a:effectLst/>
                          <a:latin typeface="+mn-lt"/>
                        </a:rPr>
                        <a:t> </a:t>
                      </a:r>
                      <a:r>
                        <a:rPr lang="cs-CZ" sz="2400" b="0" i="0" dirty="0" err="1">
                          <a:solidFill>
                            <a:schemeClr val="bg1"/>
                          </a:solidFill>
                          <a:effectLst/>
                          <a:latin typeface="+mn-lt"/>
                        </a:rPr>
                        <a:t>concrete</a:t>
                      </a:r>
                      <a:br>
                        <a:rPr lang="cs-CZ" sz="2400" b="0" i="0" dirty="0">
                          <a:solidFill>
                            <a:schemeClr val="bg1"/>
                          </a:solidFill>
                          <a:effectLst/>
                          <a:latin typeface="+mn-lt"/>
                        </a:rPr>
                      </a:br>
                      <a:r>
                        <a:rPr lang="cs-CZ" sz="2400" b="0" i="0" dirty="0">
                          <a:solidFill>
                            <a:schemeClr val="bg1"/>
                          </a:solidFill>
                          <a:effectLst/>
                          <a:latin typeface="+mn-lt"/>
                        </a:rPr>
                        <a:t>** </a:t>
                      </a:r>
                      <a:r>
                        <a:rPr lang="cs-CZ" sz="2400" b="0" i="0" dirty="0" err="1">
                          <a:solidFill>
                            <a:schemeClr val="bg1"/>
                          </a:solidFill>
                          <a:effectLst/>
                          <a:latin typeface="+mn-lt"/>
                        </a:rPr>
                        <a:t>reinforced</a:t>
                      </a:r>
                      <a:r>
                        <a:rPr lang="cs-CZ" sz="2400" b="0" i="0" dirty="0">
                          <a:solidFill>
                            <a:schemeClr val="bg1"/>
                          </a:solidFill>
                          <a:effectLst/>
                          <a:latin typeface="+mn-lt"/>
                        </a:rPr>
                        <a:t> </a:t>
                      </a:r>
                      <a:r>
                        <a:rPr lang="cs-CZ" sz="2400" b="0" i="0" dirty="0" err="1">
                          <a:solidFill>
                            <a:schemeClr val="bg1"/>
                          </a:solidFill>
                          <a:effectLst/>
                          <a:latin typeface="+mn-lt"/>
                        </a:rPr>
                        <a:t>concrete</a:t>
                      </a:r>
                      <a:r>
                        <a:rPr lang="cs-CZ" sz="2400" b="0" i="0" dirty="0">
                          <a:solidFill>
                            <a:schemeClr val="bg1"/>
                          </a:solidFill>
                          <a:effectLst/>
                          <a:latin typeface="+mn-lt"/>
                        </a:rPr>
                        <a:t>, </a:t>
                      </a:r>
                      <a:r>
                        <a:rPr lang="cs-CZ" sz="2400" b="0" i="0" dirty="0" err="1">
                          <a:solidFill>
                            <a:schemeClr val="bg1"/>
                          </a:solidFill>
                          <a:effectLst/>
                          <a:latin typeface="+mn-lt"/>
                        </a:rPr>
                        <a:t>building</a:t>
                      </a:r>
                      <a:r>
                        <a:rPr lang="cs-CZ" sz="2400" b="0" i="0" dirty="0">
                          <a:solidFill>
                            <a:schemeClr val="bg1"/>
                          </a:solidFill>
                          <a:effectLst/>
                          <a:latin typeface="+mn-lt"/>
                        </a:rPr>
                        <a:t> </a:t>
                      </a:r>
                      <a:r>
                        <a:rPr lang="cs-CZ" sz="2400" b="0" i="0" dirty="0" err="1">
                          <a:solidFill>
                            <a:schemeClr val="bg1"/>
                          </a:solidFill>
                          <a:effectLst/>
                          <a:latin typeface="+mn-lt"/>
                        </a:rPr>
                        <a:t>concrete</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cs-CZ" sz="2400" dirty="0">
                        <a:solidFill>
                          <a:schemeClr val="bg1"/>
                        </a:solidFill>
                        <a:latin typeface="+mn-lt"/>
                      </a:endParaRPr>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cs-CZ" sz="2400" dirty="0">
                        <a:solidFill>
                          <a:schemeClr val="bg1"/>
                        </a:solidFill>
                        <a:latin typeface="+mn-lt"/>
                      </a:endParaRPr>
                    </a:p>
                  </a:txBody>
                  <a:tcPr>
                    <a:lnT w="6350" cap="flat" cmpd="sng" algn="ctr">
                      <a:solidFill>
                        <a:srgbClr val="000000"/>
                      </a:solidFill>
                      <a:prstDash val="solid"/>
                      <a:round/>
                      <a:headEnd type="none" w="med" len="med"/>
                      <a:tailEnd type="none" w="med" len="med"/>
                    </a:lnT>
                  </a:tcPr>
                </a:tc>
                <a:tc hMerge="1">
                  <a:txBody>
                    <a:bodyPr/>
                    <a:lstStyle/>
                    <a:p>
                      <a:endParaRPr lang="cs-CZ" sz="2400" dirty="0">
                        <a:solidFill>
                          <a:schemeClr val="bg1"/>
                        </a:solidFill>
                        <a:latin typeface="+mn-lt"/>
                      </a:endParaRPr>
                    </a:p>
                  </a:txBody>
                  <a:tcPr>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953359144"/>
                  </a:ext>
                </a:extLst>
              </a:tr>
            </a:tbl>
          </a:graphicData>
        </a:graphic>
      </p:graphicFrame>
    </p:spTree>
    <p:extLst>
      <p:ext uri="{BB962C8B-B14F-4D97-AF65-F5344CB8AC3E}">
        <p14:creationId xmlns:p14="http://schemas.microsoft.com/office/powerpoint/2010/main" val="214521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25142B0F-5A19-4477-A50E-0D674F3B6B36}"/>
              </a:ext>
            </a:extLst>
          </p:cNvPr>
          <p:cNvSpPr>
            <a:spLocks noGrp="1"/>
          </p:cNvSpPr>
          <p:nvPr>
            <p:ph type="sldNum" sz="quarter" idx="12"/>
          </p:nvPr>
        </p:nvSpPr>
        <p:spPr/>
        <p:txBody>
          <a:bodyPr/>
          <a:lstStyle/>
          <a:p>
            <a:fld id="{0792EF22-D4FA-476B-9F5B-2E21BD43FA85}" type="slidenum">
              <a:rPr lang="cs-CZ" smtClean="0"/>
              <a:t>26</a:t>
            </a:fld>
            <a:endParaRPr lang="cs-CZ"/>
          </a:p>
        </p:txBody>
      </p:sp>
      <p:graphicFrame>
        <p:nvGraphicFramePr>
          <p:cNvPr id="3" name="Tabulka 2">
            <a:extLst>
              <a:ext uri="{FF2B5EF4-FFF2-40B4-BE49-F238E27FC236}">
                <a16:creationId xmlns:a16="http://schemas.microsoft.com/office/drawing/2014/main" id="{2E2DBF93-2A91-4641-966A-6E69D62723CC}"/>
              </a:ext>
            </a:extLst>
          </p:cNvPr>
          <p:cNvGraphicFramePr>
            <a:graphicFrameLocks noGrp="1"/>
          </p:cNvGraphicFramePr>
          <p:nvPr>
            <p:extLst>
              <p:ext uri="{D42A27DB-BD31-4B8C-83A1-F6EECF244321}">
                <p14:modId xmlns:p14="http://schemas.microsoft.com/office/powerpoint/2010/main" val="328585030"/>
              </p:ext>
            </p:extLst>
          </p:nvPr>
        </p:nvGraphicFramePr>
        <p:xfrm>
          <a:off x="395536" y="3692086"/>
          <a:ext cx="8082083" cy="1828800"/>
        </p:xfrm>
        <a:graphic>
          <a:graphicData uri="http://schemas.openxmlformats.org/drawingml/2006/table">
            <a:tbl>
              <a:tblPr/>
              <a:tblGrid>
                <a:gridCol w="4186808">
                  <a:extLst>
                    <a:ext uri="{9D8B030D-6E8A-4147-A177-3AD203B41FA5}">
                      <a16:colId xmlns:a16="http://schemas.microsoft.com/office/drawing/2014/main" val="2614126717"/>
                    </a:ext>
                  </a:extLst>
                </a:gridCol>
                <a:gridCol w="2077888">
                  <a:extLst>
                    <a:ext uri="{9D8B030D-6E8A-4147-A177-3AD203B41FA5}">
                      <a16:colId xmlns:a16="http://schemas.microsoft.com/office/drawing/2014/main" val="2110698023"/>
                    </a:ext>
                  </a:extLst>
                </a:gridCol>
                <a:gridCol w="1817387">
                  <a:extLst>
                    <a:ext uri="{9D8B030D-6E8A-4147-A177-3AD203B41FA5}">
                      <a16:colId xmlns:a16="http://schemas.microsoft.com/office/drawing/2014/main" val="4013268913"/>
                    </a:ext>
                  </a:extLst>
                </a:gridCol>
              </a:tblGrid>
              <a:tr h="0">
                <a:tc>
                  <a:txBody>
                    <a:bodyPr/>
                    <a:lstStyle/>
                    <a:p>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1" i="0" dirty="0">
                          <a:solidFill>
                            <a:schemeClr val="bg1"/>
                          </a:solidFill>
                          <a:effectLst/>
                          <a:latin typeface="+mn-lt"/>
                        </a:rPr>
                        <a:t>NPP Dukovany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1" i="0" dirty="0">
                          <a:solidFill>
                            <a:schemeClr val="bg1"/>
                          </a:solidFill>
                          <a:effectLst/>
                          <a:latin typeface="+mn-lt"/>
                        </a:rPr>
                        <a:t>NPP Temelín</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51163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2400" b="0" i="0" dirty="0" err="1">
                          <a:solidFill>
                            <a:schemeClr val="bg1"/>
                          </a:solidFill>
                          <a:effectLst/>
                          <a:latin typeface="+mn-lt"/>
                        </a:rPr>
                        <a:t>Recyclable</a:t>
                      </a:r>
                      <a:r>
                        <a:rPr lang="cs-CZ" sz="2400" b="0" i="0" dirty="0">
                          <a:solidFill>
                            <a:schemeClr val="bg1"/>
                          </a:solidFill>
                          <a:effectLst/>
                          <a:latin typeface="+mn-lt"/>
                        </a:rPr>
                        <a:t> </a:t>
                      </a:r>
                      <a:r>
                        <a:rPr lang="cs-CZ" sz="2400" b="0" i="0" dirty="0" err="1">
                          <a:solidFill>
                            <a:schemeClr val="bg1"/>
                          </a:solidFill>
                          <a:effectLst/>
                          <a:latin typeface="+mn-lt"/>
                        </a:rPr>
                        <a:t>construction</a:t>
                      </a:r>
                      <a:r>
                        <a:rPr lang="cs-CZ" sz="2400" b="0" i="0" dirty="0">
                          <a:solidFill>
                            <a:schemeClr val="bg1"/>
                          </a:solidFill>
                          <a:effectLst/>
                          <a:latin typeface="+mn-lt"/>
                        </a:rPr>
                        <a:t> </a:t>
                      </a:r>
                      <a:r>
                        <a:rPr lang="cs-CZ" sz="2400" b="0" i="0" dirty="0" err="1">
                          <a:solidFill>
                            <a:schemeClr val="bg1"/>
                          </a:solidFill>
                          <a:effectLst/>
                          <a:latin typeface="+mn-lt"/>
                        </a:rPr>
                        <a:t>waste</a:t>
                      </a:r>
                      <a:r>
                        <a:rPr lang="cs-CZ" sz="2400" b="0" i="0" dirty="0">
                          <a:solidFill>
                            <a:schemeClr val="bg1"/>
                          </a:solidFill>
                          <a:effectLst/>
                          <a:latin typeface="+mn-lt"/>
                        </a:rPr>
                        <a:t> </a:t>
                      </a:r>
                      <a:endParaRPr lang="cs-CZ" sz="2400" b="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1 304 700 t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1 503 278 t</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964517"/>
                  </a:ext>
                </a:extLst>
              </a:tr>
              <a:tr h="0">
                <a:tc>
                  <a:txBody>
                    <a:bodyPr/>
                    <a:lstStyle/>
                    <a:p>
                      <a:r>
                        <a:rPr lang="cs-CZ" sz="2400" b="0" i="0" dirty="0" err="1">
                          <a:solidFill>
                            <a:schemeClr val="bg1"/>
                          </a:solidFill>
                          <a:effectLst/>
                          <a:latin typeface="+mn-lt"/>
                        </a:rPr>
                        <a:t>Recyclable</a:t>
                      </a:r>
                      <a:r>
                        <a:rPr lang="cs-CZ" sz="2400" b="0" i="0" dirty="0">
                          <a:solidFill>
                            <a:schemeClr val="bg1"/>
                          </a:solidFill>
                          <a:effectLst/>
                          <a:latin typeface="+mn-lt"/>
                        </a:rPr>
                        <a:t> metal </a:t>
                      </a:r>
                      <a:r>
                        <a:rPr lang="cs-CZ" sz="2400" b="0" i="0" dirty="0" err="1">
                          <a:solidFill>
                            <a:schemeClr val="bg1"/>
                          </a:solidFill>
                          <a:effectLst/>
                          <a:latin typeface="+mn-lt"/>
                        </a:rPr>
                        <a:t>waste</a:t>
                      </a:r>
                      <a:endParaRPr lang="cs-CZ" sz="2400" b="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204 000 t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176 728 t</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555409"/>
                  </a:ext>
                </a:extLst>
              </a:tr>
              <a:tr h="0">
                <a:tc>
                  <a:txBody>
                    <a:bodyPr/>
                    <a:lstStyle/>
                    <a:p>
                      <a:r>
                        <a:rPr lang="cs-CZ" sz="2400" b="0" i="0" dirty="0">
                          <a:solidFill>
                            <a:schemeClr val="bg1"/>
                          </a:solidFill>
                          <a:effectLst/>
                          <a:latin typeface="+mn-lt"/>
                        </a:rPr>
                        <a:t>Non-</a:t>
                      </a:r>
                      <a:r>
                        <a:rPr lang="cs-CZ" sz="2400" b="0" i="0" dirty="0" err="1">
                          <a:solidFill>
                            <a:schemeClr val="bg1"/>
                          </a:solidFill>
                          <a:effectLst/>
                          <a:latin typeface="+mn-lt"/>
                        </a:rPr>
                        <a:t>recyclable</a:t>
                      </a:r>
                      <a:r>
                        <a:rPr lang="cs-CZ" sz="2400" b="0" i="0" dirty="0">
                          <a:solidFill>
                            <a:schemeClr val="bg1"/>
                          </a:solidFill>
                          <a:effectLst/>
                          <a:latin typeface="+mn-lt"/>
                        </a:rPr>
                        <a:t> </a:t>
                      </a:r>
                      <a:r>
                        <a:rPr lang="cs-CZ" sz="2400" b="0" i="0" dirty="0" err="1">
                          <a:solidFill>
                            <a:schemeClr val="bg1"/>
                          </a:solidFill>
                          <a:effectLst/>
                          <a:latin typeface="+mn-lt"/>
                        </a:rPr>
                        <a:t>waste</a:t>
                      </a:r>
                      <a:endParaRPr lang="cs-CZ" sz="2400" b="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71 500 t </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cs-CZ" sz="2400" b="0" i="0" dirty="0">
                          <a:solidFill>
                            <a:schemeClr val="bg1"/>
                          </a:solidFill>
                          <a:effectLst/>
                          <a:latin typeface="+mn-lt"/>
                        </a:rPr>
                        <a:t>89 624 t</a:t>
                      </a:r>
                      <a:endParaRPr lang="cs-CZ" sz="2400" dirty="0">
                        <a:solidFill>
                          <a:schemeClr val="bg1"/>
                        </a:solidFill>
                        <a:effectLst/>
                        <a:latin typeface="+mn-lt"/>
                      </a:endParaRPr>
                    </a:p>
                  </a:txBody>
                  <a:tcPr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947196"/>
                  </a:ext>
                </a:extLst>
              </a:tr>
            </a:tbl>
          </a:graphicData>
        </a:graphic>
      </p:graphicFrame>
      <p:sp>
        <p:nvSpPr>
          <p:cNvPr id="4" name="Rectangle 1">
            <a:extLst>
              <a:ext uri="{FF2B5EF4-FFF2-40B4-BE49-F238E27FC236}">
                <a16:creationId xmlns:a16="http://schemas.microsoft.com/office/drawing/2014/main" id="{AC659025-C0C7-4522-B1DD-9EDFA1619852}"/>
              </a:ext>
            </a:extLst>
          </p:cNvPr>
          <p:cNvSpPr>
            <a:spLocks noChangeArrowheads="1"/>
          </p:cNvSpPr>
          <p:nvPr/>
        </p:nvSpPr>
        <p:spPr bwMode="auto">
          <a:xfrm>
            <a:off x="395536" y="1704694"/>
            <a:ext cx="77045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cs-CZ" altLang="cs-CZ" sz="2400" dirty="0" err="1">
                <a:solidFill>
                  <a:schemeClr val="bg1"/>
                </a:solidFill>
              </a:rPr>
              <a:t>Waste</a:t>
            </a:r>
            <a:r>
              <a:rPr lang="cs-CZ" altLang="cs-CZ" sz="2400" dirty="0">
                <a:solidFill>
                  <a:schemeClr val="bg1"/>
                </a:solidFill>
              </a:rPr>
              <a:t> </a:t>
            </a:r>
            <a:r>
              <a:rPr lang="cs-CZ" altLang="cs-CZ" sz="2400" dirty="0" err="1">
                <a:solidFill>
                  <a:schemeClr val="bg1"/>
                </a:solidFill>
              </a:rPr>
              <a:t>consists</a:t>
            </a:r>
            <a:r>
              <a:rPr lang="cs-CZ" altLang="cs-CZ" sz="2400" dirty="0">
                <a:solidFill>
                  <a:schemeClr val="bg1"/>
                </a:solidFill>
              </a:rPr>
              <a:t> </a:t>
            </a:r>
            <a:r>
              <a:rPr lang="cs-CZ" altLang="cs-CZ" sz="2400" dirty="0" err="1">
                <a:solidFill>
                  <a:schemeClr val="bg1"/>
                </a:solidFill>
              </a:rPr>
              <a:t>of</a:t>
            </a:r>
            <a:r>
              <a:rPr lang="cs-CZ" altLang="cs-CZ" sz="2400" dirty="0">
                <a:solidFill>
                  <a:schemeClr val="bg1"/>
                </a:solidFill>
              </a:rPr>
              <a:t>:</a:t>
            </a:r>
            <a:endParaRPr kumimoji="0" lang="cs-CZ" altLang="cs-CZ" sz="2400" b="0" i="0" u="none" strike="noStrike" cap="none" normalizeH="0" baseline="0" dirty="0">
              <a:ln>
                <a:noFill/>
              </a:ln>
              <a:solidFill>
                <a:schemeClr val="bg1"/>
              </a:solidFill>
              <a:effectLst/>
            </a:endParaRPr>
          </a:p>
          <a:p>
            <a:pPr marL="342900" lvl="0" indent="-342900" eaLnBrk="0" fontAlgn="base" hangingPunct="0">
              <a:spcBef>
                <a:spcPct val="0"/>
              </a:spcBef>
              <a:spcAft>
                <a:spcPct val="0"/>
              </a:spcAft>
              <a:buFont typeface="Arial" panose="020B0604020202020204" pitchFamily="34" charset="0"/>
              <a:buChar char="•"/>
            </a:pPr>
            <a:r>
              <a:rPr lang="en-US" altLang="cs-CZ" sz="2400" dirty="0">
                <a:solidFill>
                  <a:schemeClr val="bg1"/>
                </a:solidFill>
              </a:rPr>
              <a:t>Material released from the controlled area
Material from dismantling of inactive power plant objects
Material from demolitions of buildings</a:t>
            </a:r>
            <a:endParaRPr kumimoji="0" lang="cs-CZ" altLang="cs-CZ" sz="2400" b="0" i="0" u="none" strike="noStrike" cap="none" normalizeH="0" baseline="0" dirty="0">
              <a:ln>
                <a:noFill/>
              </a:ln>
              <a:solidFill>
                <a:schemeClr val="bg1"/>
              </a:solidFill>
              <a:effectLst/>
            </a:endParaRPr>
          </a:p>
        </p:txBody>
      </p:sp>
      <p:sp>
        <p:nvSpPr>
          <p:cNvPr id="5" name="Rectangle 1">
            <a:extLst>
              <a:ext uri="{FF2B5EF4-FFF2-40B4-BE49-F238E27FC236}">
                <a16:creationId xmlns:a16="http://schemas.microsoft.com/office/drawing/2014/main" id="{0FC9F0FB-ADA1-4A19-B0FC-42CA90AE2679}"/>
              </a:ext>
            </a:extLst>
          </p:cNvPr>
          <p:cNvSpPr>
            <a:spLocks noChangeArrowheads="1"/>
          </p:cNvSpPr>
          <p:nvPr/>
        </p:nvSpPr>
        <p:spPr bwMode="auto">
          <a:xfrm>
            <a:off x="398751" y="325768"/>
            <a:ext cx="61802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cs-CZ" sz="2800" b="1" dirty="0">
                <a:solidFill>
                  <a:schemeClr val="bg1"/>
                </a:solidFill>
              </a:rPr>
              <a:t>Balance of inactive wastes </a:t>
            </a:r>
            <a:br>
              <a:rPr lang="cs-CZ" altLang="cs-CZ" sz="2800" b="1" dirty="0">
                <a:solidFill>
                  <a:schemeClr val="bg1"/>
                </a:solidFill>
              </a:rPr>
            </a:br>
            <a:r>
              <a:rPr lang="en-US" altLang="cs-CZ" sz="2800" b="1" dirty="0">
                <a:solidFill>
                  <a:schemeClr val="bg1"/>
                </a:solidFill>
              </a:rPr>
              <a:t>from dismantling and demolition of NPP
</a:t>
            </a:r>
            <a:endParaRPr kumimoji="0" lang="cs-CZ" altLang="cs-CZ" sz="28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84829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9D06B8E1-5530-4469-9F7C-A353162719DF}"/>
              </a:ext>
            </a:extLst>
          </p:cNvPr>
          <p:cNvSpPr>
            <a:spLocks noGrp="1"/>
          </p:cNvSpPr>
          <p:nvPr>
            <p:ph type="sldNum" sz="quarter" idx="12"/>
          </p:nvPr>
        </p:nvSpPr>
        <p:spPr/>
        <p:txBody>
          <a:bodyPr/>
          <a:lstStyle/>
          <a:p>
            <a:fld id="{0792EF22-D4FA-476B-9F5B-2E21BD43FA85}" type="slidenum">
              <a:rPr lang="cs-CZ" smtClean="0"/>
              <a:t>3</a:t>
            </a:fld>
            <a:endParaRPr lang="cs-CZ"/>
          </a:p>
        </p:txBody>
      </p:sp>
      <p:sp>
        <p:nvSpPr>
          <p:cNvPr id="6" name="TextovéPole 5">
            <a:extLst>
              <a:ext uri="{FF2B5EF4-FFF2-40B4-BE49-F238E27FC236}">
                <a16:creationId xmlns:a16="http://schemas.microsoft.com/office/drawing/2014/main" id="{1944B9D8-A95E-4869-89F4-9BCB31EA5C1C}"/>
              </a:ext>
            </a:extLst>
          </p:cNvPr>
          <p:cNvSpPr txBox="1"/>
          <p:nvPr/>
        </p:nvSpPr>
        <p:spPr>
          <a:xfrm>
            <a:off x="341744" y="1441514"/>
            <a:ext cx="8363272" cy="4632037"/>
          </a:xfrm>
          <a:prstGeom prst="rect">
            <a:avLst/>
          </a:prstGeom>
          <a:noFill/>
        </p:spPr>
        <p:txBody>
          <a:bodyPr wrap="square">
            <a:spAutoFit/>
          </a:bodyPr>
          <a:lstStyle/>
          <a:p>
            <a:pPr marL="342900" indent="-342900">
              <a:spcBef>
                <a:spcPts val="1800"/>
              </a:spcBef>
              <a:buFont typeface="Arial" panose="020B0604020202020204" pitchFamily="34" charset="0"/>
              <a:buChar char="•"/>
            </a:pPr>
            <a:r>
              <a:rPr lang="cs-CZ" sz="2000" b="1" dirty="0">
                <a:solidFill>
                  <a:schemeClr val="bg1"/>
                </a:solidFill>
              </a:rPr>
              <a:t>F</a:t>
            </a:r>
            <a:r>
              <a:rPr lang="en-US" sz="2000" b="1" dirty="0" err="1">
                <a:solidFill>
                  <a:schemeClr val="bg1"/>
                </a:solidFill>
              </a:rPr>
              <a:t>inal</a:t>
            </a:r>
            <a:r>
              <a:rPr lang="en-US" sz="2000" b="1" dirty="0">
                <a:solidFill>
                  <a:schemeClr val="bg1"/>
                </a:solidFill>
              </a:rPr>
              <a:t> shutdown </a:t>
            </a:r>
            <a:r>
              <a:rPr lang="en-US" sz="2000" dirty="0">
                <a:solidFill>
                  <a:schemeClr val="bg1"/>
                </a:solidFill>
              </a:rPr>
              <a:t>– end of lifetime period, or important components of the power plant are in a state that do not guarantee safe operation </a:t>
            </a:r>
            <a:br>
              <a:rPr lang="cs-CZ" sz="2000" dirty="0">
                <a:solidFill>
                  <a:schemeClr val="bg1"/>
                </a:solidFill>
              </a:rPr>
            </a:br>
            <a:r>
              <a:rPr lang="en-US" sz="2000" dirty="0">
                <a:solidFill>
                  <a:schemeClr val="bg1"/>
                </a:solidFill>
                <a:sym typeface="Wingdings 3"/>
              </a:rPr>
              <a:t></a:t>
            </a:r>
            <a:r>
              <a:rPr lang="cs-CZ" sz="2000" dirty="0">
                <a:solidFill>
                  <a:schemeClr val="bg1"/>
                </a:solidFill>
                <a:sym typeface="Wingdings 3"/>
              </a:rPr>
              <a:t> </a:t>
            </a:r>
            <a:r>
              <a:rPr lang="cs-CZ" sz="2000" dirty="0" err="1">
                <a:solidFill>
                  <a:schemeClr val="bg1"/>
                </a:solidFill>
                <a:sym typeface="Wingdings 3"/>
              </a:rPr>
              <a:t>expensive</a:t>
            </a:r>
            <a:r>
              <a:rPr lang="cs-CZ" sz="2000" dirty="0">
                <a:solidFill>
                  <a:schemeClr val="bg1"/>
                </a:solidFill>
                <a:sym typeface="Wingdings 3"/>
              </a:rPr>
              <a:t> </a:t>
            </a:r>
            <a:r>
              <a:rPr lang="cs-CZ" sz="2000" dirty="0" err="1">
                <a:solidFill>
                  <a:schemeClr val="bg1"/>
                </a:solidFill>
                <a:sym typeface="Wingdings 3"/>
              </a:rPr>
              <a:t>repair</a:t>
            </a:r>
            <a:r>
              <a:rPr lang="cs-CZ" sz="2000" dirty="0">
                <a:solidFill>
                  <a:schemeClr val="bg1"/>
                </a:solidFill>
                <a:sym typeface="Wingdings 3"/>
              </a:rPr>
              <a:t> </a:t>
            </a:r>
            <a:r>
              <a:rPr lang="en-US" sz="2000" dirty="0">
                <a:solidFill>
                  <a:schemeClr val="bg1"/>
                </a:solidFill>
                <a:sym typeface="Wingdings 3"/>
              </a:rPr>
              <a:t></a:t>
            </a:r>
            <a:r>
              <a:rPr lang="cs-CZ" sz="2000" dirty="0">
                <a:solidFill>
                  <a:schemeClr val="bg1"/>
                </a:solidFill>
                <a:sym typeface="Wingdings 3"/>
              </a:rPr>
              <a:t> </a:t>
            </a:r>
            <a:r>
              <a:rPr lang="cs-CZ" sz="2000" dirty="0" err="1">
                <a:solidFill>
                  <a:schemeClr val="bg1"/>
                </a:solidFill>
                <a:sym typeface="Wingdings 3"/>
              </a:rPr>
              <a:t>low</a:t>
            </a:r>
            <a:r>
              <a:rPr lang="cs-CZ" sz="2000" dirty="0">
                <a:solidFill>
                  <a:schemeClr val="bg1"/>
                </a:solidFill>
                <a:sym typeface="Wingdings 3"/>
              </a:rPr>
              <a:t> </a:t>
            </a:r>
            <a:r>
              <a:rPr lang="cs-CZ" sz="2000" dirty="0" err="1">
                <a:solidFill>
                  <a:schemeClr val="bg1"/>
                </a:solidFill>
                <a:sym typeface="Wingdings 3"/>
              </a:rPr>
              <a:t>competitiveness</a:t>
            </a:r>
            <a:endParaRPr lang="cs-CZ" sz="2000" dirty="0">
              <a:solidFill>
                <a:schemeClr val="bg1"/>
              </a:solidFill>
              <a:sym typeface="Wingdings 3"/>
            </a:endParaRPr>
          </a:p>
          <a:p>
            <a:pPr marL="342900" indent="-342900">
              <a:spcBef>
                <a:spcPts val="1800"/>
              </a:spcBef>
              <a:buFont typeface="Arial" panose="020B0604020202020204" pitchFamily="34" charset="0"/>
              <a:buChar char="•"/>
            </a:pPr>
            <a:r>
              <a:rPr lang="cs-CZ" sz="2000" dirty="0" err="1">
                <a:solidFill>
                  <a:schemeClr val="bg1"/>
                </a:solidFill>
                <a:sym typeface="Wingdings 3"/>
              </a:rPr>
              <a:t>Requires</a:t>
            </a:r>
            <a:r>
              <a:rPr lang="cs-CZ" sz="2000" dirty="0">
                <a:solidFill>
                  <a:schemeClr val="bg1"/>
                </a:solidFill>
                <a:sym typeface="Wingdings 3"/>
              </a:rPr>
              <a:t> </a:t>
            </a:r>
            <a:r>
              <a:rPr lang="cs-CZ" sz="2000" dirty="0" err="1">
                <a:solidFill>
                  <a:schemeClr val="bg1"/>
                </a:solidFill>
                <a:sym typeface="Wingdings 3"/>
              </a:rPr>
              <a:t>significant</a:t>
            </a:r>
            <a:r>
              <a:rPr lang="cs-CZ" sz="2000" dirty="0">
                <a:solidFill>
                  <a:schemeClr val="bg1"/>
                </a:solidFill>
                <a:sym typeface="Wingdings 3"/>
              </a:rPr>
              <a:t> </a:t>
            </a:r>
            <a:r>
              <a:rPr lang="cs-CZ" sz="2000" b="1" dirty="0" err="1">
                <a:solidFill>
                  <a:schemeClr val="bg1"/>
                </a:solidFill>
                <a:sym typeface="Wingdings 3"/>
              </a:rPr>
              <a:t>financial</a:t>
            </a:r>
            <a:r>
              <a:rPr lang="cs-CZ" sz="2000" b="1" dirty="0">
                <a:solidFill>
                  <a:schemeClr val="bg1"/>
                </a:solidFill>
                <a:sym typeface="Wingdings 3"/>
              </a:rPr>
              <a:t> </a:t>
            </a:r>
            <a:r>
              <a:rPr lang="cs-CZ" sz="2000" b="1" dirty="0" err="1">
                <a:solidFill>
                  <a:schemeClr val="bg1"/>
                </a:solidFill>
                <a:sym typeface="Wingdings 3"/>
              </a:rPr>
              <a:t>resources</a:t>
            </a:r>
            <a:r>
              <a:rPr lang="cs-CZ" sz="2000" b="1" dirty="0">
                <a:solidFill>
                  <a:schemeClr val="bg1"/>
                </a:solidFill>
                <a:sym typeface="Wingdings 3"/>
              </a:rPr>
              <a:t> </a:t>
            </a:r>
            <a:r>
              <a:rPr lang="en-US" sz="2000" dirty="0">
                <a:solidFill>
                  <a:schemeClr val="bg1"/>
                </a:solidFill>
              </a:rPr>
              <a:t>–</a:t>
            </a:r>
            <a:r>
              <a:rPr lang="cs-CZ" sz="2000" dirty="0">
                <a:solidFill>
                  <a:schemeClr val="bg1"/>
                </a:solidFill>
              </a:rPr>
              <a:t> </a:t>
            </a:r>
            <a:r>
              <a:rPr lang="en-US" sz="2000" dirty="0">
                <a:solidFill>
                  <a:schemeClr val="bg1"/>
                </a:solidFill>
              </a:rPr>
              <a:t>the operator saves in its own reserves</a:t>
            </a:r>
            <a:r>
              <a:rPr lang="cs-CZ" sz="2000" dirty="0">
                <a:solidFill>
                  <a:schemeClr val="bg1"/>
                </a:solidFill>
                <a:sym typeface="Wingdings 3"/>
              </a:rPr>
              <a:t> (so-</a:t>
            </a:r>
            <a:r>
              <a:rPr lang="cs-CZ" sz="2000" dirty="0" err="1">
                <a:solidFill>
                  <a:schemeClr val="bg1"/>
                </a:solidFill>
                <a:sym typeface="Wingdings 3"/>
              </a:rPr>
              <a:t>called</a:t>
            </a:r>
            <a:r>
              <a:rPr lang="cs-CZ" sz="2000" dirty="0">
                <a:solidFill>
                  <a:schemeClr val="bg1"/>
                </a:solidFill>
                <a:sym typeface="Wingdings 3"/>
              </a:rPr>
              <a:t> "</a:t>
            </a:r>
            <a:r>
              <a:rPr lang="cs-CZ" sz="2000" dirty="0" err="1">
                <a:solidFill>
                  <a:schemeClr val="bg1"/>
                </a:solidFill>
                <a:sym typeface="Wingdings 3"/>
              </a:rPr>
              <a:t>escrow</a:t>
            </a:r>
            <a:r>
              <a:rPr lang="cs-CZ" sz="2000" dirty="0">
                <a:solidFill>
                  <a:schemeClr val="bg1"/>
                </a:solidFill>
                <a:sym typeface="Wingdings 3"/>
              </a:rPr>
              <a:t> </a:t>
            </a:r>
            <a:r>
              <a:rPr lang="cs-CZ" sz="2000" dirty="0" err="1">
                <a:solidFill>
                  <a:schemeClr val="bg1"/>
                </a:solidFill>
                <a:sym typeface="Wingdings 3"/>
              </a:rPr>
              <a:t>account</a:t>
            </a:r>
            <a:r>
              <a:rPr lang="cs-CZ" sz="2000" dirty="0">
                <a:solidFill>
                  <a:schemeClr val="bg1"/>
                </a:solidFill>
                <a:sym typeface="Wingdings 3"/>
              </a:rPr>
              <a:t>")</a:t>
            </a:r>
            <a:br>
              <a:rPr lang="cs-CZ" sz="2000" dirty="0">
                <a:solidFill>
                  <a:schemeClr val="bg1"/>
                </a:solidFill>
                <a:sym typeface="Wingdings 3"/>
              </a:rPr>
            </a:br>
            <a:r>
              <a:rPr lang="cs-CZ" sz="2000" dirty="0">
                <a:solidFill>
                  <a:schemeClr val="bg1"/>
                </a:solidFill>
                <a:sym typeface="Wingdings 3"/>
              </a:rPr>
              <a:t> </a:t>
            </a:r>
            <a:r>
              <a:rPr lang="en-US" sz="2000" dirty="0">
                <a:solidFill>
                  <a:schemeClr val="bg1"/>
                </a:solidFill>
                <a:sym typeface="Wingdings 3"/>
              </a:rPr>
              <a:t>and on the state-owned and controlled so-called "nuclear account" </a:t>
            </a:r>
            <a:r>
              <a:rPr lang="cs-CZ" sz="2000" dirty="0">
                <a:solidFill>
                  <a:schemeClr val="bg1"/>
                </a:solidFill>
                <a:sym typeface="Wingdings 3"/>
              </a:rPr>
              <a:t>(in CZE)</a:t>
            </a:r>
          </a:p>
          <a:p>
            <a:pPr marL="342900" indent="-342900">
              <a:spcBef>
                <a:spcPts val="1800"/>
              </a:spcBef>
              <a:buFont typeface="Arial" panose="020B0604020202020204" pitchFamily="34" charset="0"/>
              <a:buChar char="•"/>
            </a:pPr>
            <a:r>
              <a:rPr lang="en-US" sz="2000" b="1" dirty="0">
                <a:solidFill>
                  <a:schemeClr val="bg1"/>
                </a:solidFill>
                <a:sym typeface="Wingdings 3"/>
              </a:rPr>
              <a:t>Planning </a:t>
            </a:r>
            <a:r>
              <a:rPr lang="en-US" sz="2000" dirty="0">
                <a:solidFill>
                  <a:schemeClr val="bg1"/>
                </a:solidFill>
                <a:sym typeface="Wingdings 3"/>
              </a:rPr>
              <a:t>begins already at the stage of preparation of construction – remember the availability and spatial location of technological elements
</a:t>
            </a:r>
            <a:r>
              <a:rPr lang="en-US" sz="2000" b="1" dirty="0">
                <a:solidFill>
                  <a:schemeClr val="bg1"/>
                </a:solidFill>
                <a:sym typeface="Wingdings 3"/>
              </a:rPr>
              <a:t>Secondary use </a:t>
            </a:r>
            <a:r>
              <a:rPr lang="en-US" sz="2000" dirty="0">
                <a:solidFill>
                  <a:schemeClr val="bg1"/>
                </a:solidFill>
                <a:sym typeface="Wingdings 3"/>
              </a:rPr>
              <a:t>of the power plant buildings is preferred</a:t>
            </a:r>
            <a:endParaRPr lang="cs-CZ" sz="2000" dirty="0">
              <a:solidFill>
                <a:schemeClr val="bg1"/>
              </a:solidFill>
              <a:sym typeface="Wingdings 3"/>
            </a:endParaRPr>
          </a:p>
          <a:p>
            <a:pPr marL="342900" indent="-342900">
              <a:spcBef>
                <a:spcPts val="1800"/>
              </a:spcBef>
              <a:buFont typeface="Arial" panose="020B0604020202020204" pitchFamily="34" charset="0"/>
              <a:buChar char="•"/>
            </a:pPr>
            <a:r>
              <a:rPr lang="cs-CZ" sz="2000" b="1" dirty="0" err="1">
                <a:solidFill>
                  <a:schemeClr val="bg1"/>
                </a:solidFill>
                <a:sym typeface="Wingdings 3"/>
              </a:rPr>
              <a:t>Supervision</a:t>
            </a:r>
            <a:r>
              <a:rPr lang="cs-CZ" sz="2000" b="1" dirty="0">
                <a:solidFill>
                  <a:schemeClr val="bg1"/>
                </a:solidFill>
                <a:sym typeface="Wingdings 3"/>
              </a:rPr>
              <a:t> </a:t>
            </a:r>
            <a:r>
              <a:rPr lang="cs-CZ" sz="2000" dirty="0" err="1">
                <a:solidFill>
                  <a:schemeClr val="bg1"/>
                </a:solidFill>
                <a:sym typeface="Wingdings 3"/>
              </a:rPr>
              <a:t>of</a:t>
            </a:r>
            <a:r>
              <a:rPr lang="cs-CZ" sz="2000" dirty="0">
                <a:solidFill>
                  <a:schemeClr val="bg1"/>
                </a:solidFill>
                <a:sym typeface="Wingdings 3"/>
              </a:rPr>
              <a:t> </a:t>
            </a:r>
            <a:r>
              <a:rPr lang="cs-CZ" sz="2000" dirty="0" err="1">
                <a:solidFill>
                  <a:schemeClr val="bg1"/>
                </a:solidFill>
                <a:sym typeface="Wingdings 3"/>
              </a:rPr>
              <a:t>regulatory</a:t>
            </a:r>
            <a:r>
              <a:rPr lang="cs-CZ" sz="2000" dirty="0">
                <a:solidFill>
                  <a:schemeClr val="bg1"/>
                </a:solidFill>
                <a:sym typeface="Wingdings 3"/>
              </a:rPr>
              <a:t> office (</a:t>
            </a:r>
            <a:r>
              <a:rPr lang="cs-CZ" sz="2000" dirty="0" err="1">
                <a:solidFill>
                  <a:schemeClr val="bg1"/>
                </a:solidFill>
                <a:sym typeface="Wingdings 3"/>
              </a:rPr>
              <a:t>license</a:t>
            </a:r>
            <a:r>
              <a:rPr lang="cs-CZ" sz="2000" dirty="0">
                <a:solidFill>
                  <a:schemeClr val="bg1"/>
                </a:solidFill>
                <a:sym typeface="Wingdings 3"/>
              </a:rPr>
              <a:t>)
</a:t>
            </a:r>
            <a:r>
              <a:rPr lang="en-US" sz="2000" b="1" dirty="0">
                <a:solidFill>
                  <a:schemeClr val="bg1"/>
                </a:solidFill>
              </a:rPr>
              <a:t>Protection</a:t>
            </a:r>
            <a:r>
              <a:rPr lang="en-US" sz="2000" dirty="0">
                <a:solidFill>
                  <a:schemeClr val="bg1"/>
                </a:solidFill>
              </a:rPr>
              <a:t> of workers, the public and the environment</a:t>
            </a:r>
            <a:endParaRPr lang="cs-CZ" sz="2000" dirty="0">
              <a:solidFill>
                <a:schemeClr val="bg1"/>
              </a:solidFill>
            </a:endParaRPr>
          </a:p>
        </p:txBody>
      </p:sp>
      <p:sp>
        <p:nvSpPr>
          <p:cNvPr id="8" name="TextovéPole 7">
            <a:extLst>
              <a:ext uri="{FF2B5EF4-FFF2-40B4-BE49-F238E27FC236}">
                <a16:creationId xmlns:a16="http://schemas.microsoft.com/office/drawing/2014/main" id="{FF1214AB-78CB-4722-931F-7717DFCE923A}"/>
              </a:ext>
            </a:extLst>
          </p:cNvPr>
          <p:cNvSpPr txBox="1"/>
          <p:nvPr/>
        </p:nvSpPr>
        <p:spPr>
          <a:xfrm>
            <a:off x="251520" y="548680"/>
            <a:ext cx="8352928" cy="523220"/>
          </a:xfrm>
          <a:prstGeom prst="rect">
            <a:avLst/>
          </a:prstGeom>
          <a:noFill/>
        </p:spPr>
        <p:txBody>
          <a:bodyPr wrap="square">
            <a:spAutoFit/>
          </a:bodyPr>
          <a:lstStyle/>
          <a:p>
            <a:r>
              <a:rPr lang="en-US" sz="2800" b="1" dirty="0">
                <a:solidFill>
                  <a:schemeClr val="bg1"/>
                </a:solidFill>
              </a:rPr>
              <a:t>Key points to safety, planning and implementation</a:t>
            </a:r>
          </a:p>
        </p:txBody>
      </p:sp>
    </p:spTree>
    <p:extLst>
      <p:ext uri="{BB962C8B-B14F-4D97-AF65-F5344CB8AC3E}">
        <p14:creationId xmlns:p14="http://schemas.microsoft.com/office/powerpoint/2010/main" val="325593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p:cNvSpPr>
            <a:spLocks noGrp="1"/>
          </p:cNvSpPr>
          <p:nvPr>
            <p:ph type="sldNum" sz="quarter" idx="12"/>
          </p:nvPr>
        </p:nvSpPr>
        <p:spPr/>
        <p:txBody>
          <a:bodyPr/>
          <a:lstStyle/>
          <a:p>
            <a:fld id="{0792EF22-D4FA-476B-9F5B-2E21BD43FA85}" type="slidenum">
              <a:rPr lang="cs-CZ" smtClean="0"/>
              <a:t>4</a:t>
            </a:fld>
            <a:endParaRPr lang="cs-CZ"/>
          </a:p>
        </p:txBody>
      </p:sp>
      <p:sp>
        <p:nvSpPr>
          <p:cNvPr id="3" name="Obdélník 2"/>
          <p:cNvSpPr/>
          <p:nvPr/>
        </p:nvSpPr>
        <p:spPr>
          <a:xfrm>
            <a:off x="179512" y="1052736"/>
            <a:ext cx="8856984" cy="5324535"/>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dirty="0">
                <a:solidFill>
                  <a:schemeClr val="bg1"/>
                </a:solidFill>
              </a:rPr>
              <a:t>Two</a:t>
            </a:r>
            <a:r>
              <a:rPr lang="cs-CZ" sz="2000" dirty="0">
                <a:solidFill>
                  <a:schemeClr val="bg1"/>
                </a:solidFill>
              </a:rPr>
              <a:t> </a:t>
            </a:r>
            <a:r>
              <a:rPr lang="cs-CZ" sz="2000" dirty="0" err="1">
                <a:solidFill>
                  <a:schemeClr val="bg1"/>
                </a:solidFill>
              </a:rPr>
              <a:t>parts</a:t>
            </a:r>
            <a:r>
              <a:rPr lang="cs-CZ" sz="2000" dirty="0">
                <a:solidFill>
                  <a:schemeClr val="bg1"/>
                </a:solidFill>
              </a:rPr>
              <a:t> </a:t>
            </a:r>
            <a:r>
              <a:rPr lang="cs-CZ" sz="2000" dirty="0" err="1">
                <a:solidFill>
                  <a:schemeClr val="bg1"/>
                </a:solidFill>
              </a:rPr>
              <a:t>with</a:t>
            </a:r>
            <a:r>
              <a:rPr lang="en-US" sz="2000" dirty="0">
                <a:solidFill>
                  <a:schemeClr val="bg1"/>
                </a:solidFill>
              </a:rPr>
              <a:t> substantially different </a:t>
            </a:r>
            <a:r>
              <a:rPr lang="en-US" sz="2000" dirty="0" err="1">
                <a:solidFill>
                  <a:schemeClr val="bg1"/>
                </a:solidFill>
              </a:rPr>
              <a:t>techn</a:t>
            </a:r>
            <a:r>
              <a:rPr lang="cs-CZ" sz="2000" dirty="0" err="1">
                <a:solidFill>
                  <a:schemeClr val="bg1"/>
                </a:solidFill>
              </a:rPr>
              <a:t>ology</a:t>
            </a:r>
            <a:r>
              <a:rPr lang="en-US" sz="2000" dirty="0">
                <a:solidFill>
                  <a:schemeClr val="bg1"/>
                </a:solidFill>
              </a:rPr>
              <a:t> and construction 
Common technologies without </a:t>
            </a:r>
            <a:r>
              <a:rPr lang="en-US" sz="2000" dirty="0" err="1">
                <a:solidFill>
                  <a:schemeClr val="bg1"/>
                </a:solidFill>
              </a:rPr>
              <a:t>radioactiv</a:t>
            </a:r>
            <a:r>
              <a:rPr lang="cs-CZ" sz="2000" dirty="0" err="1">
                <a:solidFill>
                  <a:schemeClr val="bg1"/>
                </a:solidFill>
              </a:rPr>
              <a:t>ity</a:t>
            </a:r>
            <a:r>
              <a:rPr lang="cs-CZ" sz="2000" dirty="0">
                <a:solidFill>
                  <a:schemeClr val="bg1"/>
                </a:solidFill>
              </a:rPr>
              <a:t> </a:t>
            </a:r>
            <a:r>
              <a:rPr lang="en-US" sz="2000" dirty="0">
                <a:solidFill>
                  <a:schemeClr val="bg1"/>
                </a:solidFill>
                <a:sym typeface="Wingdings 3"/>
              </a:rPr>
              <a:t></a:t>
            </a:r>
            <a:r>
              <a:rPr lang="en-US" sz="2000" dirty="0">
                <a:solidFill>
                  <a:schemeClr val="bg1"/>
                </a:solidFill>
              </a:rPr>
              <a:t> common disposal</a:t>
            </a:r>
            <a:endParaRPr lang="cs-CZ" sz="2000" dirty="0">
              <a:solidFill>
                <a:schemeClr val="bg1"/>
              </a:solidFill>
            </a:endParaRPr>
          </a:p>
          <a:p>
            <a:pPr marL="755650" lvl="1" indent="-355600">
              <a:spcBef>
                <a:spcPts val="1200"/>
              </a:spcBef>
              <a:buFont typeface="Arial" panose="020B0604020202020204" pitchFamily="34" charset="0"/>
              <a:buChar char="–"/>
              <a:tabLst>
                <a:tab pos="2873375" algn="l"/>
              </a:tabLst>
            </a:pPr>
            <a:r>
              <a:rPr lang="cs-CZ" sz="2000" dirty="0">
                <a:solidFill>
                  <a:schemeClr val="bg1"/>
                </a:solidFill>
              </a:rPr>
              <a:t>„</a:t>
            </a:r>
            <a:r>
              <a:rPr lang="cs-CZ" sz="2000" b="1" dirty="0" err="1">
                <a:solidFill>
                  <a:schemeClr val="bg1"/>
                </a:solidFill>
              </a:rPr>
              <a:t>Nuclear</a:t>
            </a:r>
            <a:r>
              <a:rPr lang="cs-CZ" sz="2000" b="1" dirty="0">
                <a:solidFill>
                  <a:schemeClr val="bg1"/>
                </a:solidFill>
              </a:rPr>
              <a:t> </a:t>
            </a:r>
            <a:r>
              <a:rPr lang="cs-CZ" sz="2000" b="1" dirty="0" err="1">
                <a:solidFill>
                  <a:schemeClr val="bg1"/>
                </a:solidFill>
              </a:rPr>
              <a:t>island</a:t>
            </a:r>
            <a:r>
              <a:rPr lang="cs-CZ" sz="2000" b="1" dirty="0">
                <a:solidFill>
                  <a:schemeClr val="bg1"/>
                </a:solidFill>
              </a:rPr>
              <a:t> </a:t>
            </a:r>
            <a:r>
              <a:rPr lang="cs-CZ" sz="2000" dirty="0">
                <a:solidFill>
                  <a:schemeClr val="bg1"/>
                </a:solidFill>
              </a:rPr>
              <a:t>“ – </a:t>
            </a:r>
            <a:r>
              <a:rPr lang="cs-CZ" sz="2000" dirty="0" err="1">
                <a:solidFill>
                  <a:schemeClr val="bg1"/>
                </a:solidFill>
              </a:rPr>
              <a:t>radioactive</a:t>
            </a:r>
            <a:r>
              <a:rPr lang="cs-CZ" sz="2000" dirty="0">
                <a:solidFill>
                  <a:schemeClr val="bg1"/>
                </a:solidFill>
              </a:rPr>
              <a:t> </a:t>
            </a:r>
            <a:r>
              <a:rPr lang="cs-CZ" sz="2000" dirty="0" err="1">
                <a:solidFill>
                  <a:schemeClr val="bg1"/>
                </a:solidFill>
              </a:rPr>
              <a:t>contaminated</a:t>
            </a:r>
            <a:r>
              <a:rPr lang="cs-CZ" sz="2000" dirty="0">
                <a:solidFill>
                  <a:schemeClr val="bg1"/>
                </a:solidFill>
              </a:rPr>
              <a:t> </a:t>
            </a:r>
            <a:r>
              <a:rPr lang="cs-CZ" sz="2000" dirty="0" err="1">
                <a:solidFill>
                  <a:schemeClr val="bg1"/>
                </a:solidFill>
              </a:rPr>
              <a:t>technologies</a:t>
            </a:r>
            <a:endParaRPr lang="cs-CZ" sz="2000" dirty="0">
              <a:solidFill>
                <a:schemeClr val="bg1"/>
              </a:solidFill>
            </a:endParaRPr>
          </a:p>
          <a:p>
            <a:pPr marL="342900" indent="-342900">
              <a:spcBef>
                <a:spcPts val="1200"/>
              </a:spcBef>
              <a:buFont typeface="Arial" panose="020B0604020202020204" pitchFamily="34" charset="0"/>
              <a:buChar char="•"/>
              <a:tabLst>
                <a:tab pos="2873375" algn="l"/>
              </a:tabLst>
            </a:pPr>
            <a:r>
              <a:rPr lang="cs-CZ" sz="2000" b="1" dirty="0" err="1">
                <a:solidFill>
                  <a:schemeClr val="bg1"/>
                </a:solidFill>
              </a:rPr>
              <a:t>Immediate</a:t>
            </a:r>
            <a:r>
              <a:rPr lang="cs-CZ" sz="2000" b="1" dirty="0">
                <a:solidFill>
                  <a:schemeClr val="bg1"/>
                </a:solidFill>
              </a:rPr>
              <a:t> </a:t>
            </a:r>
            <a:r>
              <a:rPr lang="cs-CZ" sz="2000" b="1" dirty="0" err="1">
                <a:solidFill>
                  <a:schemeClr val="bg1"/>
                </a:solidFill>
              </a:rPr>
              <a:t>decommissioning</a:t>
            </a:r>
            <a:r>
              <a:rPr lang="cs-CZ" sz="2000" b="1" dirty="0">
                <a:solidFill>
                  <a:schemeClr val="bg1"/>
                </a:solidFill>
              </a:rPr>
              <a:t> </a:t>
            </a:r>
            <a:r>
              <a:rPr lang="cs-CZ" sz="2000" dirty="0">
                <a:solidFill>
                  <a:schemeClr val="bg1"/>
                </a:solidFill>
              </a:rPr>
              <a:t>– </a:t>
            </a:r>
            <a:r>
              <a:rPr lang="cs-CZ" sz="2000" dirty="0" err="1">
                <a:solidFill>
                  <a:schemeClr val="bg1"/>
                </a:solidFill>
              </a:rPr>
              <a:t>shortest</a:t>
            </a:r>
            <a:r>
              <a:rPr lang="cs-CZ" sz="2000" dirty="0">
                <a:solidFill>
                  <a:schemeClr val="bg1"/>
                </a:solidFill>
              </a:rPr>
              <a:t> + most </a:t>
            </a:r>
            <a:r>
              <a:rPr lang="cs-CZ" sz="2000" dirty="0" err="1">
                <a:solidFill>
                  <a:schemeClr val="bg1"/>
                </a:solidFill>
              </a:rPr>
              <a:t>expensive</a:t>
            </a:r>
            <a:r>
              <a:rPr lang="cs-CZ" sz="2000" dirty="0">
                <a:solidFill>
                  <a:schemeClr val="bg1"/>
                </a:solidFill>
              </a:rPr>
              <a:t> – </a:t>
            </a:r>
            <a:r>
              <a:rPr lang="en-US" sz="2000" dirty="0">
                <a:solidFill>
                  <a:schemeClr val="bg1"/>
                </a:solidFill>
              </a:rPr>
              <a:t>immediately after final </a:t>
            </a:r>
            <a:r>
              <a:rPr lang="cs-CZ" sz="2000" dirty="0" err="1">
                <a:solidFill>
                  <a:schemeClr val="bg1"/>
                </a:solidFill>
              </a:rPr>
              <a:t>shutdown</a:t>
            </a:r>
            <a:r>
              <a:rPr lang="en-US" sz="2000" dirty="0">
                <a:solidFill>
                  <a:schemeClr val="bg1"/>
                </a:solidFill>
              </a:rPr>
              <a:t> – high radiation </a:t>
            </a:r>
            <a:r>
              <a:rPr lang="cs-CZ" sz="2000" dirty="0" err="1">
                <a:solidFill>
                  <a:schemeClr val="bg1"/>
                </a:solidFill>
              </a:rPr>
              <a:t>exposure</a:t>
            </a:r>
            <a:r>
              <a:rPr lang="en-US" sz="2000" dirty="0">
                <a:solidFill>
                  <a:schemeClr val="bg1"/>
                </a:solidFill>
              </a:rPr>
              <a:t> </a:t>
            </a:r>
            <a:r>
              <a:rPr lang="en-US" sz="2000" dirty="0">
                <a:solidFill>
                  <a:schemeClr val="bg1"/>
                </a:solidFill>
                <a:sym typeface="Wingdings 3"/>
              </a:rPr>
              <a:t></a:t>
            </a:r>
            <a:r>
              <a:rPr lang="cs-CZ" sz="2000" dirty="0">
                <a:solidFill>
                  <a:schemeClr val="bg1"/>
                </a:solidFill>
              </a:rPr>
              <a:t> </a:t>
            </a:r>
            <a:r>
              <a:rPr lang="en-US" sz="2000" dirty="0">
                <a:solidFill>
                  <a:schemeClr val="bg1"/>
                </a:solidFill>
              </a:rPr>
              <a:t>financially and technically most demanding </a:t>
            </a:r>
            <a:r>
              <a:rPr lang="cs-CZ" sz="2000" dirty="0">
                <a:solidFill>
                  <a:schemeClr val="bg1"/>
                </a:solidFill>
              </a:rPr>
              <a:t>(</a:t>
            </a:r>
            <a:r>
              <a:rPr lang="en-US" sz="2000" dirty="0">
                <a:solidFill>
                  <a:schemeClr val="bg1"/>
                </a:solidFill>
              </a:rPr>
              <a:t>remote-controlled manipulators, radiation protection</a:t>
            </a:r>
            <a:r>
              <a:rPr lang="cs-CZ" sz="2000" dirty="0">
                <a:solidFill>
                  <a:schemeClr val="bg1"/>
                </a:solidFill>
              </a:rPr>
              <a:t> and </a:t>
            </a:r>
            <a:r>
              <a:rPr lang="en-US" sz="2000" dirty="0">
                <a:solidFill>
                  <a:schemeClr val="bg1"/>
                </a:solidFill>
              </a:rPr>
              <a:t>alternation of operators</a:t>
            </a:r>
            <a:r>
              <a:rPr lang="cs-CZ" sz="2000" dirty="0">
                <a:solidFill>
                  <a:schemeClr val="bg1"/>
                </a:solidFill>
              </a:rPr>
              <a:t>)</a:t>
            </a:r>
          </a:p>
          <a:p>
            <a:pPr marL="342900" indent="-342900">
              <a:spcBef>
                <a:spcPts val="1200"/>
              </a:spcBef>
              <a:buFont typeface="Arial" panose="020B0604020202020204" pitchFamily="34" charset="0"/>
              <a:buChar char="•"/>
              <a:tabLst>
                <a:tab pos="2873375" algn="l"/>
              </a:tabLst>
            </a:pPr>
            <a:r>
              <a:rPr lang="cs-CZ" sz="2000" b="1" dirty="0" err="1">
                <a:solidFill>
                  <a:schemeClr val="bg1"/>
                </a:solidFill>
              </a:rPr>
              <a:t>Deferred</a:t>
            </a:r>
            <a:r>
              <a:rPr lang="cs-CZ" sz="2000" b="1" dirty="0">
                <a:solidFill>
                  <a:schemeClr val="bg1"/>
                </a:solidFill>
              </a:rPr>
              <a:t> </a:t>
            </a:r>
            <a:r>
              <a:rPr lang="cs-CZ" sz="2000" b="1" dirty="0" err="1">
                <a:solidFill>
                  <a:schemeClr val="bg1"/>
                </a:solidFill>
              </a:rPr>
              <a:t>decommissioning</a:t>
            </a:r>
            <a:r>
              <a:rPr lang="cs-CZ" sz="2000" b="1" dirty="0">
                <a:solidFill>
                  <a:schemeClr val="bg1"/>
                </a:solidFill>
              </a:rPr>
              <a:t> </a:t>
            </a:r>
            <a:r>
              <a:rPr lang="cs-CZ" sz="2000" dirty="0">
                <a:solidFill>
                  <a:schemeClr val="bg1"/>
                </a:solidFill>
              </a:rPr>
              <a:t>– </a:t>
            </a:r>
            <a:r>
              <a:rPr lang="en-US" sz="2000" dirty="0">
                <a:solidFill>
                  <a:schemeClr val="bg1"/>
                </a:solidFill>
              </a:rPr>
              <a:t>temporary (but long-term, 20–50 years</a:t>
            </a:r>
            <a:r>
              <a:rPr lang="cs-CZ" sz="2000" dirty="0">
                <a:solidFill>
                  <a:schemeClr val="bg1"/>
                </a:solidFill>
              </a:rPr>
              <a:t>) </a:t>
            </a:r>
            <a:r>
              <a:rPr lang="cs-CZ" sz="2000" dirty="0" err="1">
                <a:solidFill>
                  <a:schemeClr val="bg1"/>
                </a:solidFill>
              </a:rPr>
              <a:t>preservation</a:t>
            </a:r>
            <a:r>
              <a:rPr lang="cs-CZ" sz="2000" dirty="0">
                <a:solidFill>
                  <a:schemeClr val="bg1"/>
                </a:solidFill>
              </a:rPr>
              <a:t> </a:t>
            </a:r>
            <a:r>
              <a:rPr lang="en-US" sz="2000" dirty="0">
                <a:solidFill>
                  <a:schemeClr val="bg1"/>
                </a:solidFill>
                <a:sym typeface="Wingdings 3"/>
              </a:rPr>
              <a:t> </a:t>
            </a:r>
            <a:r>
              <a:rPr lang="cs-CZ" sz="2000" dirty="0" err="1">
                <a:solidFill>
                  <a:schemeClr val="bg1"/>
                </a:solidFill>
              </a:rPr>
              <a:t>deferred</a:t>
            </a:r>
            <a:r>
              <a:rPr lang="cs-CZ" sz="2000" dirty="0">
                <a:solidFill>
                  <a:schemeClr val="bg1"/>
                </a:solidFill>
              </a:rPr>
              <a:t> </a:t>
            </a:r>
            <a:r>
              <a:rPr lang="cs-CZ" sz="2000" dirty="0" err="1">
                <a:solidFill>
                  <a:schemeClr val="bg1"/>
                </a:solidFill>
              </a:rPr>
              <a:t>liquidation</a:t>
            </a:r>
            <a:r>
              <a:rPr lang="cs-CZ" sz="2000" dirty="0">
                <a:solidFill>
                  <a:schemeClr val="bg1"/>
                </a:solidFill>
              </a:rPr>
              <a:t> – </a:t>
            </a:r>
            <a:r>
              <a:rPr lang="cs-CZ" sz="2000" dirty="0" err="1">
                <a:solidFill>
                  <a:schemeClr val="bg1"/>
                </a:solidFill>
              </a:rPr>
              <a:t>lower</a:t>
            </a:r>
            <a:r>
              <a:rPr lang="cs-CZ" sz="2000" dirty="0">
                <a:solidFill>
                  <a:schemeClr val="bg1"/>
                </a:solidFill>
              </a:rPr>
              <a:t> </a:t>
            </a:r>
            <a:r>
              <a:rPr lang="cs-CZ" sz="2000" dirty="0" err="1">
                <a:solidFill>
                  <a:schemeClr val="bg1"/>
                </a:solidFill>
              </a:rPr>
              <a:t>radiation</a:t>
            </a:r>
            <a:r>
              <a:rPr lang="cs-CZ" sz="2000" dirty="0">
                <a:solidFill>
                  <a:schemeClr val="bg1"/>
                </a:solidFill>
              </a:rPr>
              <a:t> </a:t>
            </a:r>
            <a:r>
              <a:rPr lang="cs-CZ" sz="2000" dirty="0" err="1">
                <a:solidFill>
                  <a:schemeClr val="bg1"/>
                </a:solidFill>
              </a:rPr>
              <a:t>load</a:t>
            </a:r>
            <a:r>
              <a:rPr lang="cs-CZ" sz="2000" dirty="0">
                <a:solidFill>
                  <a:schemeClr val="bg1"/>
                </a:solidFill>
              </a:rPr>
              <a:t> </a:t>
            </a:r>
            <a:r>
              <a:rPr lang="en-US" sz="2000" dirty="0">
                <a:solidFill>
                  <a:schemeClr val="bg1"/>
                </a:solidFill>
                <a:sym typeface="Wingdings 3"/>
              </a:rPr>
              <a:t></a:t>
            </a:r>
            <a:r>
              <a:rPr lang="cs-CZ" sz="2000" dirty="0">
                <a:solidFill>
                  <a:schemeClr val="bg1"/>
                </a:solidFill>
                <a:sym typeface="Wingdings 3"/>
              </a:rPr>
              <a:t> </a:t>
            </a:r>
            <a:r>
              <a:rPr lang="cs-CZ" sz="2000" dirty="0" err="1">
                <a:solidFill>
                  <a:schemeClr val="bg1"/>
                </a:solidFill>
                <a:sym typeface="Wingdings 3"/>
              </a:rPr>
              <a:t>easier</a:t>
            </a:r>
            <a:r>
              <a:rPr lang="cs-CZ" sz="2000" dirty="0">
                <a:solidFill>
                  <a:schemeClr val="bg1"/>
                </a:solidFill>
                <a:sym typeface="Wingdings 3"/>
              </a:rPr>
              <a:t> </a:t>
            </a:r>
            <a:r>
              <a:rPr lang="cs-CZ" sz="2000" dirty="0" err="1">
                <a:solidFill>
                  <a:schemeClr val="bg1"/>
                </a:solidFill>
                <a:sym typeface="Wingdings 3"/>
              </a:rPr>
              <a:t>dismantling</a:t>
            </a:r>
            <a:r>
              <a:rPr lang="cs-CZ" sz="2000" dirty="0">
                <a:solidFill>
                  <a:schemeClr val="bg1"/>
                </a:solidFill>
                <a:sym typeface="Wingdings 3"/>
              </a:rPr>
              <a:t> </a:t>
            </a:r>
            <a:r>
              <a:rPr lang="cs-CZ" sz="2000" dirty="0" err="1">
                <a:solidFill>
                  <a:schemeClr val="bg1"/>
                </a:solidFill>
                <a:sym typeface="Wingdings 3"/>
              </a:rPr>
              <a:t>of</a:t>
            </a:r>
            <a:r>
              <a:rPr lang="cs-CZ" sz="2000" dirty="0">
                <a:solidFill>
                  <a:schemeClr val="bg1"/>
                </a:solidFill>
                <a:sym typeface="Wingdings 3"/>
              </a:rPr>
              <a:t> </a:t>
            </a:r>
            <a:r>
              <a:rPr lang="cs-CZ" sz="2000" dirty="0" err="1">
                <a:solidFill>
                  <a:schemeClr val="bg1"/>
                </a:solidFill>
                <a:sym typeface="Wingdings 3"/>
              </a:rPr>
              <a:t>equipment</a:t>
            </a:r>
            <a:r>
              <a:rPr lang="cs-CZ" sz="2000" dirty="0">
                <a:solidFill>
                  <a:schemeClr val="bg1"/>
                </a:solidFill>
              </a:rPr>
              <a:t> </a:t>
            </a:r>
            <a:r>
              <a:rPr lang="en-US" sz="2000" dirty="0">
                <a:solidFill>
                  <a:schemeClr val="bg1"/>
                </a:solidFill>
                <a:sym typeface="Wingdings 3"/>
              </a:rPr>
              <a:t> </a:t>
            </a:r>
            <a:r>
              <a:rPr lang="cs-CZ" sz="2000" dirty="0" err="1">
                <a:solidFill>
                  <a:schemeClr val="bg1"/>
                </a:solidFill>
              </a:rPr>
              <a:t>cheaper</a:t>
            </a:r>
            <a:endParaRPr lang="cs-CZ" sz="2000" dirty="0">
              <a:solidFill>
                <a:schemeClr val="bg1"/>
              </a:solidFill>
            </a:endParaRPr>
          </a:p>
          <a:p>
            <a:pPr marL="342900" indent="-342900">
              <a:spcBef>
                <a:spcPts val="1200"/>
              </a:spcBef>
              <a:buFont typeface="Arial" panose="020B0604020202020204" pitchFamily="34" charset="0"/>
              <a:buChar char="•"/>
              <a:tabLst>
                <a:tab pos="2873375" algn="l"/>
              </a:tabLst>
            </a:pPr>
            <a:r>
              <a:rPr lang="cs-CZ" sz="2000" b="1" dirty="0">
                <a:solidFill>
                  <a:schemeClr val="bg1"/>
                </a:solidFill>
              </a:rPr>
              <a:t>C</a:t>
            </a:r>
            <a:r>
              <a:rPr lang="en-US" sz="2000" b="1" dirty="0" err="1">
                <a:solidFill>
                  <a:schemeClr val="bg1"/>
                </a:solidFill>
              </a:rPr>
              <a:t>ombination</a:t>
            </a:r>
            <a:r>
              <a:rPr lang="en-US" sz="2000" b="1" dirty="0">
                <a:solidFill>
                  <a:schemeClr val="bg1"/>
                </a:solidFill>
              </a:rPr>
              <a:t> of 1st and 2nd </a:t>
            </a:r>
            <a:r>
              <a:rPr lang="cs-CZ" sz="2000" dirty="0">
                <a:solidFill>
                  <a:schemeClr val="bg1"/>
                </a:solidFill>
              </a:rPr>
              <a:t>– </a:t>
            </a:r>
            <a:r>
              <a:rPr lang="en-US" sz="2000" dirty="0">
                <a:solidFill>
                  <a:schemeClr val="bg1"/>
                </a:solidFill>
              </a:rPr>
              <a:t>part of the device (secondary circuit, </a:t>
            </a:r>
            <a:r>
              <a:rPr lang="cs-CZ" sz="2000" dirty="0" err="1">
                <a:solidFill>
                  <a:schemeClr val="bg1"/>
                </a:solidFill>
              </a:rPr>
              <a:t>low</a:t>
            </a:r>
            <a:r>
              <a:rPr lang="en-US" sz="2000" dirty="0">
                <a:solidFill>
                  <a:schemeClr val="bg1"/>
                </a:solidFill>
              </a:rPr>
              <a:t> active technology) is dismantled immediately and the nuclear island is preserved </a:t>
            </a:r>
            <a:r>
              <a:rPr lang="en-US" sz="2000" dirty="0">
                <a:solidFill>
                  <a:schemeClr val="bg1"/>
                </a:solidFill>
                <a:sym typeface="Wingdings 3"/>
              </a:rPr>
              <a:t></a:t>
            </a:r>
            <a:r>
              <a:rPr lang="cs-CZ" sz="2000" dirty="0">
                <a:solidFill>
                  <a:schemeClr val="bg1"/>
                </a:solidFill>
                <a:sym typeface="Wingdings 3"/>
              </a:rPr>
              <a:t> </a:t>
            </a:r>
            <a:r>
              <a:rPr lang="cs-CZ" sz="2000" dirty="0" err="1">
                <a:solidFill>
                  <a:schemeClr val="bg1"/>
                </a:solidFill>
                <a:sym typeface="Wingdings 3"/>
              </a:rPr>
              <a:t>time</a:t>
            </a:r>
            <a:r>
              <a:rPr lang="cs-CZ" sz="2000" dirty="0">
                <a:solidFill>
                  <a:schemeClr val="bg1"/>
                </a:solidFill>
              </a:rPr>
              <a:t> </a:t>
            </a:r>
            <a:r>
              <a:rPr lang="en-GB" sz="2000" dirty="0">
                <a:solidFill>
                  <a:schemeClr val="bg1"/>
                </a:solidFill>
              </a:rPr>
              <a:t>&gt;=</a:t>
            </a:r>
            <a:r>
              <a:rPr lang="cs-CZ" sz="2000" dirty="0">
                <a:solidFill>
                  <a:schemeClr val="bg1"/>
                </a:solidFill>
              </a:rPr>
              <a:t> 2. </a:t>
            </a:r>
            <a:r>
              <a:rPr lang="cs-CZ" sz="2000" dirty="0" err="1">
                <a:solidFill>
                  <a:schemeClr val="bg1"/>
                </a:solidFill>
              </a:rPr>
              <a:t>opt</a:t>
            </a:r>
            <a:r>
              <a:rPr lang="en-GB" sz="2000" dirty="0">
                <a:solidFill>
                  <a:schemeClr val="bg1"/>
                </a:solidFill>
              </a:rPr>
              <a:t>.</a:t>
            </a:r>
            <a:r>
              <a:rPr lang="cs-CZ" sz="2000" dirty="0">
                <a:solidFill>
                  <a:schemeClr val="bg1"/>
                </a:solidFill>
              </a:rPr>
              <a:t>, finance </a:t>
            </a:r>
            <a:r>
              <a:rPr lang="en-GB" sz="2000" dirty="0">
                <a:solidFill>
                  <a:schemeClr val="bg1"/>
                </a:solidFill>
              </a:rPr>
              <a:t>&lt; 1. </a:t>
            </a:r>
            <a:r>
              <a:rPr lang="cs-CZ" sz="2000" dirty="0" err="1">
                <a:solidFill>
                  <a:schemeClr val="bg1"/>
                </a:solidFill>
              </a:rPr>
              <a:t>opt</a:t>
            </a:r>
            <a:r>
              <a:rPr lang="cs-CZ" sz="2000" dirty="0">
                <a:solidFill>
                  <a:schemeClr val="bg1"/>
                </a:solidFill>
              </a:rPr>
              <a:t>. </a:t>
            </a:r>
            <a:r>
              <a:rPr lang="en-GB" sz="2000" dirty="0">
                <a:solidFill>
                  <a:schemeClr val="bg1"/>
                </a:solidFill>
              </a:rPr>
              <a:t>(</a:t>
            </a:r>
            <a:r>
              <a:rPr lang="cs-CZ" sz="2000" dirty="0" err="1">
                <a:solidFill>
                  <a:schemeClr val="bg1"/>
                </a:solidFill>
              </a:rPr>
              <a:t>preferred</a:t>
            </a:r>
            <a:r>
              <a:rPr lang="cs-CZ" sz="2000" dirty="0">
                <a:solidFill>
                  <a:schemeClr val="bg1"/>
                </a:solidFill>
              </a:rPr>
              <a:t> in CZE)</a:t>
            </a:r>
          </a:p>
          <a:p>
            <a:pPr marL="342900" indent="-342900">
              <a:spcBef>
                <a:spcPts val="1200"/>
              </a:spcBef>
              <a:buFont typeface="Arial" panose="020B0604020202020204" pitchFamily="34" charset="0"/>
              <a:buChar char="•"/>
              <a:tabLst>
                <a:tab pos="2873375" algn="l"/>
              </a:tabLst>
            </a:pPr>
            <a:r>
              <a:rPr lang="cs-CZ" sz="2000" b="1" dirty="0" err="1">
                <a:solidFill>
                  <a:schemeClr val="bg1"/>
                </a:solidFill>
              </a:rPr>
              <a:t>Entombment</a:t>
            </a:r>
            <a:r>
              <a:rPr lang="cs-CZ" sz="2000" b="1" dirty="0">
                <a:solidFill>
                  <a:schemeClr val="bg1"/>
                </a:solidFill>
              </a:rPr>
              <a:t> </a:t>
            </a:r>
            <a:r>
              <a:rPr lang="en-US" sz="2000" dirty="0">
                <a:solidFill>
                  <a:schemeClr val="bg1"/>
                </a:solidFill>
              </a:rPr>
              <a:t>and long-term monitoring of equipment </a:t>
            </a:r>
            <a:r>
              <a:rPr lang="cs-CZ" sz="2000" dirty="0">
                <a:solidFill>
                  <a:schemeClr val="bg1"/>
                </a:solidFill>
              </a:rPr>
              <a:t>(</a:t>
            </a:r>
            <a:r>
              <a:rPr lang="cs-CZ" sz="2000" dirty="0" err="1">
                <a:solidFill>
                  <a:schemeClr val="bg1"/>
                </a:solidFill>
              </a:rPr>
              <a:t>unplanned</a:t>
            </a:r>
            <a:r>
              <a:rPr lang="cs-CZ" sz="2000" dirty="0">
                <a:solidFill>
                  <a:schemeClr val="bg1"/>
                </a:solidFill>
              </a:rPr>
              <a:t> in </a:t>
            </a:r>
            <a:r>
              <a:rPr lang="cs-CZ" sz="2000" dirty="0" err="1">
                <a:solidFill>
                  <a:schemeClr val="bg1"/>
                </a:solidFill>
              </a:rPr>
              <a:t>the</a:t>
            </a:r>
            <a:r>
              <a:rPr lang="cs-CZ" sz="2000" dirty="0">
                <a:solidFill>
                  <a:schemeClr val="bg1"/>
                </a:solidFill>
              </a:rPr>
              <a:t> EU)</a:t>
            </a:r>
          </a:p>
        </p:txBody>
      </p:sp>
      <p:sp>
        <p:nvSpPr>
          <p:cNvPr id="4" name="Obdélník 3"/>
          <p:cNvSpPr/>
          <p:nvPr/>
        </p:nvSpPr>
        <p:spPr>
          <a:xfrm>
            <a:off x="323528" y="305069"/>
            <a:ext cx="8712968" cy="584775"/>
          </a:xfrm>
          <a:prstGeom prst="rect">
            <a:avLst/>
          </a:prstGeom>
        </p:spPr>
        <p:txBody>
          <a:bodyPr wrap="square">
            <a:spAutoFit/>
          </a:bodyPr>
          <a:lstStyle/>
          <a:p>
            <a:r>
              <a:rPr lang="cs-CZ" sz="3200" b="1" dirty="0" err="1">
                <a:solidFill>
                  <a:schemeClr val="bg1"/>
                </a:solidFill>
              </a:rPr>
              <a:t>Decommissioning</a:t>
            </a:r>
            <a:r>
              <a:rPr lang="cs-CZ" sz="3200" b="1" dirty="0">
                <a:solidFill>
                  <a:schemeClr val="bg1"/>
                </a:solidFill>
              </a:rPr>
              <a:t> </a:t>
            </a:r>
            <a:r>
              <a:rPr lang="cs-CZ" sz="3200" b="1" dirty="0" err="1">
                <a:solidFill>
                  <a:schemeClr val="bg1"/>
                </a:solidFill>
              </a:rPr>
              <a:t>options</a:t>
            </a:r>
            <a:endParaRPr lang="cs-CZ" sz="3200" b="1" dirty="0">
              <a:solidFill>
                <a:schemeClr val="bg1"/>
              </a:solidFill>
            </a:endParaRPr>
          </a:p>
        </p:txBody>
      </p:sp>
    </p:spTree>
    <p:extLst>
      <p:ext uri="{BB962C8B-B14F-4D97-AF65-F5344CB8AC3E}">
        <p14:creationId xmlns:p14="http://schemas.microsoft.com/office/powerpoint/2010/main" val="212376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74682F8E-E4CE-49E3-8189-83D9CB271067}"/>
              </a:ext>
            </a:extLst>
          </p:cNvPr>
          <p:cNvSpPr>
            <a:spLocks noGrp="1"/>
          </p:cNvSpPr>
          <p:nvPr>
            <p:ph type="sldNum" sz="quarter" idx="12"/>
          </p:nvPr>
        </p:nvSpPr>
        <p:spPr/>
        <p:txBody>
          <a:bodyPr/>
          <a:lstStyle/>
          <a:p>
            <a:fld id="{0792EF22-D4FA-476B-9F5B-2E21BD43FA85}" type="slidenum">
              <a:rPr lang="cs-CZ" smtClean="0"/>
              <a:t>5</a:t>
            </a:fld>
            <a:endParaRPr lang="cs-CZ"/>
          </a:p>
        </p:txBody>
      </p:sp>
      <p:pic>
        <p:nvPicPr>
          <p:cNvPr id="4" name="Obrázek 3">
            <a:extLst>
              <a:ext uri="{FF2B5EF4-FFF2-40B4-BE49-F238E27FC236}">
                <a16:creationId xmlns:a16="http://schemas.microsoft.com/office/drawing/2014/main" id="{47559878-75E1-49BC-BABC-89822F7CAD18}"/>
              </a:ext>
            </a:extLst>
          </p:cNvPr>
          <p:cNvPicPr>
            <a:picLocks noChangeAspect="1"/>
          </p:cNvPicPr>
          <p:nvPr/>
        </p:nvPicPr>
        <p:blipFill>
          <a:blip r:embed="rId2"/>
          <a:stretch>
            <a:fillRect/>
          </a:stretch>
        </p:blipFill>
        <p:spPr>
          <a:xfrm>
            <a:off x="0" y="528700"/>
            <a:ext cx="9144000" cy="5800599"/>
          </a:xfrm>
          <a:prstGeom prst="rect">
            <a:avLst/>
          </a:prstGeom>
        </p:spPr>
      </p:pic>
    </p:spTree>
    <p:extLst>
      <p:ext uri="{BB962C8B-B14F-4D97-AF65-F5344CB8AC3E}">
        <p14:creationId xmlns:p14="http://schemas.microsoft.com/office/powerpoint/2010/main" val="105249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C868C909-E413-21B0-E437-7930D11EED73}"/>
              </a:ext>
            </a:extLst>
          </p:cNvPr>
          <p:cNvSpPr>
            <a:spLocks noGrp="1"/>
          </p:cNvSpPr>
          <p:nvPr>
            <p:ph type="sldNum" sz="quarter" idx="12"/>
          </p:nvPr>
        </p:nvSpPr>
        <p:spPr/>
        <p:txBody>
          <a:bodyPr/>
          <a:lstStyle/>
          <a:p>
            <a:fld id="{0792EF22-D4FA-476B-9F5B-2E21BD43FA85}" type="slidenum">
              <a:rPr lang="cs-CZ" smtClean="0"/>
              <a:t>6</a:t>
            </a:fld>
            <a:endParaRPr lang="cs-CZ"/>
          </a:p>
        </p:txBody>
      </p:sp>
      <p:pic>
        <p:nvPicPr>
          <p:cNvPr id="4" name="Obrázek 3">
            <a:extLst>
              <a:ext uri="{FF2B5EF4-FFF2-40B4-BE49-F238E27FC236}">
                <a16:creationId xmlns:a16="http://schemas.microsoft.com/office/drawing/2014/main" id="{05E0E6E5-9762-B2FD-EB3D-93BFD22E7202}"/>
              </a:ext>
            </a:extLst>
          </p:cNvPr>
          <p:cNvPicPr>
            <a:picLocks noChangeAspect="1"/>
          </p:cNvPicPr>
          <p:nvPr/>
        </p:nvPicPr>
        <p:blipFill>
          <a:blip r:embed="rId2"/>
          <a:stretch>
            <a:fillRect/>
          </a:stretch>
        </p:blipFill>
        <p:spPr>
          <a:xfrm>
            <a:off x="0" y="922577"/>
            <a:ext cx="9144000" cy="5012846"/>
          </a:xfrm>
          <a:prstGeom prst="rect">
            <a:avLst/>
          </a:prstGeom>
        </p:spPr>
      </p:pic>
      <p:sp>
        <p:nvSpPr>
          <p:cNvPr id="5" name="TextovéPole 4">
            <a:extLst>
              <a:ext uri="{FF2B5EF4-FFF2-40B4-BE49-F238E27FC236}">
                <a16:creationId xmlns:a16="http://schemas.microsoft.com/office/drawing/2014/main" id="{6F9B805F-8608-C440-11D8-ED84888785AE}"/>
              </a:ext>
            </a:extLst>
          </p:cNvPr>
          <p:cNvSpPr txBox="1"/>
          <p:nvPr/>
        </p:nvSpPr>
        <p:spPr>
          <a:xfrm>
            <a:off x="-18209" y="5932709"/>
            <a:ext cx="8342155" cy="307777"/>
          </a:xfrm>
          <a:prstGeom prst="rect">
            <a:avLst/>
          </a:prstGeom>
          <a:noFill/>
        </p:spPr>
        <p:txBody>
          <a:bodyPr wrap="none" rtlCol="0">
            <a:spAutoFit/>
          </a:bodyPr>
          <a:lstStyle/>
          <a:p>
            <a:r>
              <a:rPr lang="cs-CZ" sz="1400" dirty="0"/>
              <a:t>Zdroj: tuvsud.com/cs-cz/-/media/global/pdf-files/infographics/tuvsud-nuclear-decommissioning-infographic.pdf</a:t>
            </a:r>
          </a:p>
        </p:txBody>
      </p:sp>
      <p:sp>
        <p:nvSpPr>
          <p:cNvPr id="7" name="TextovéPole 6">
            <a:extLst>
              <a:ext uri="{FF2B5EF4-FFF2-40B4-BE49-F238E27FC236}">
                <a16:creationId xmlns:a16="http://schemas.microsoft.com/office/drawing/2014/main" id="{5CF28B60-44A1-B985-0B13-45F3378A7D72}"/>
              </a:ext>
            </a:extLst>
          </p:cNvPr>
          <p:cNvSpPr txBox="1"/>
          <p:nvPr/>
        </p:nvSpPr>
        <p:spPr>
          <a:xfrm>
            <a:off x="2699792" y="948226"/>
            <a:ext cx="3853408" cy="589156"/>
          </a:xfrm>
          <a:prstGeom prst="rect">
            <a:avLst/>
          </a:prstGeom>
          <a:solidFill>
            <a:schemeClr val="bg1"/>
          </a:solidFill>
        </p:spPr>
        <p:txBody>
          <a:bodyPr wrap="square" rtlCol="0" anchor="ctr" anchorCtr="0">
            <a:noAutofit/>
          </a:bodyPr>
          <a:lstStyle/>
          <a:p>
            <a:pPr algn="ctr"/>
            <a:r>
              <a:rPr lang="cs-CZ" sz="2800" b="1" dirty="0" err="1"/>
              <a:t>Decommissioning</a:t>
            </a:r>
            <a:r>
              <a:rPr lang="cs-CZ" sz="2800" b="1" dirty="0"/>
              <a:t> </a:t>
            </a:r>
            <a:r>
              <a:rPr lang="cs-CZ" sz="2800" b="1" dirty="0" err="1"/>
              <a:t>option</a:t>
            </a:r>
            <a:endParaRPr lang="cs-CZ" sz="2800" b="1" dirty="0"/>
          </a:p>
        </p:txBody>
      </p:sp>
    </p:spTree>
    <p:extLst>
      <p:ext uri="{BB962C8B-B14F-4D97-AF65-F5344CB8AC3E}">
        <p14:creationId xmlns:p14="http://schemas.microsoft.com/office/powerpoint/2010/main" val="141811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859777B0-2C2B-D2C8-25A8-0ABA07EA3D60}"/>
              </a:ext>
            </a:extLst>
          </p:cNvPr>
          <p:cNvSpPr>
            <a:spLocks noGrp="1"/>
          </p:cNvSpPr>
          <p:nvPr>
            <p:ph type="sldNum" sz="quarter" idx="12"/>
          </p:nvPr>
        </p:nvSpPr>
        <p:spPr/>
        <p:txBody>
          <a:bodyPr/>
          <a:lstStyle/>
          <a:p>
            <a:fld id="{0792EF22-D4FA-476B-9F5B-2E21BD43FA85}" type="slidenum">
              <a:rPr lang="cs-CZ" smtClean="0"/>
              <a:t>7</a:t>
            </a:fld>
            <a:endParaRPr lang="cs-CZ"/>
          </a:p>
        </p:txBody>
      </p:sp>
      <p:sp>
        <p:nvSpPr>
          <p:cNvPr id="9" name="Obdélník 8">
            <a:extLst>
              <a:ext uri="{FF2B5EF4-FFF2-40B4-BE49-F238E27FC236}">
                <a16:creationId xmlns:a16="http://schemas.microsoft.com/office/drawing/2014/main" id="{B8B416F3-B9E4-CE94-CE87-F84DC3F6D374}"/>
              </a:ext>
            </a:extLst>
          </p:cNvPr>
          <p:cNvSpPr/>
          <p:nvPr/>
        </p:nvSpPr>
        <p:spPr>
          <a:xfrm>
            <a:off x="179512" y="1268760"/>
            <a:ext cx="8856984" cy="4909036"/>
          </a:xfrm>
          <a:prstGeom prst="rect">
            <a:avLst/>
          </a:prstGeom>
        </p:spPr>
        <p:txBody>
          <a:bodyPr wrap="square">
            <a:spAutoFit/>
          </a:bodyPr>
          <a:lstStyle/>
          <a:p>
            <a:pPr marL="342900" indent="-342900">
              <a:spcBef>
                <a:spcPts val="1200"/>
              </a:spcBef>
              <a:buFont typeface="Arial" panose="020B0604020202020204" pitchFamily="34" charset="0"/>
              <a:buChar char="•"/>
            </a:pPr>
            <a:r>
              <a:rPr lang="cs-CZ" sz="2400" dirty="0" err="1">
                <a:solidFill>
                  <a:schemeClr val="bg1"/>
                </a:solidFill>
              </a:rPr>
              <a:t>Removal</a:t>
            </a:r>
            <a:r>
              <a:rPr lang="cs-CZ" sz="2400" dirty="0">
                <a:solidFill>
                  <a:schemeClr val="bg1"/>
                </a:solidFill>
              </a:rPr>
              <a:t> </a:t>
            </a:r>
            <a:r>
              <a:rPr lang="cs-CZ" sz="2400" dirty="0" err="1">
                <a:solidFill>
                  <a:schemeClr val="bg1"/>
                </a:solidFill>
              </a:rPr>
              <a:t>of</a:t>
            </a:r>
            <a:r>
              <a:rPr lang="cs-CZ" sz="2400" dirty="0">
                <a:solidFill>
                  <a:schemeClr val="bg1"/>
                </a:solidFill>
              </a:rPr>
              <a:t> </a:t>
            </a:r>
            <a:r>
              <a:rPr lang="cs-CZ" sz="2400" dirty="0" err="1">
                <a:solidFill>
                  <a:schemeClr val="bg1"/>
                </a:solidFill>
              </a:rPr>
              <a:t>radioactive</a:t>
            </a:r>
            <a:r>
              <a:rPr lang="cs-CZ" sz="2400" dirty="0">
                <a:solidFill>
                  <a:schemeClr val="bg1"/>
                </a:solidFill>
              </a:rPr>
              <a:t> </a:t>
            </a:r>
            <a:r>
              <a:rPr lang="cs-CZ" sz="2400" dirty="0" err="1">
                <a:solidFill>
                  <a:schemeClr val="bg1"/>
                </a:solidFill>
              </a:rPr>
              <a:t>sources</a:t>
            </a:r>
            <a:r>
              <a:rPr lang="cs-CZ" sz="2400" dirty="0">
                <a:solidFill>
                  <a:schemeClr val="bg1"/>
                </a:solidFill>
              </a:rPr>
              <a:t> – SNF (10 y), </a:t>
            </a:r>
            <a:r>
              <a:rPr lang="cs-CZ" sz="2400" dirty="0" err="1">
                <a:solidFill>
                  <a:schemeClr val="bg1"/>
                </a:solidFill>
              </a:rPr>
              <a:t>coolant</a:t>
            </a:r>
            <a:r>
              <a:rPr lang="cs-CZ" sz="2400" dirty="0">
                <a:solidFill>
                  <a:schemeClr val="bg1"/>
                </a:solidFill>
              </a:rPr>
              <a:t>, </a:t>
            </a:r>
            <a:r>
              <a:rPr lang="cs-CZ" sz="2400" dirty="0" err="1">
                <a:solidFill>
                  <a:schemeClr val="bg1"/>
                </a:solidFill>
              </a:rPr>
              <a:t>pools</a:t>
            </a:r>
            <a:endParaRPr lang="cs-CZ" sz="2400" dirty="0">
              <a:solidFill>
                <a:schemeClr val="bg1"/>
              </a:solidFill>
            </a:endParaRPr>
          </a:p>
          <a:p>
            <a:pPr marL="342900" indent="-342900">
              <a:spcBef>
                <a:spcPts val="1200"/>
              </a:spcBef>
              <a:buFont typeface="Arial" panose="020B0604020202020204" pitchFamily="34" charset="0"/>
              <a:buChar char="•"/>
            </a:pPr>
            <a:r>
              <a:rPr lang="cs-CZ" sz="2400" dirty="0" err="1">
                <a:solidFill>
                  <a:schemeClr val="bg1"/>
                </a:solidFill>
              </a:rPr>
              <a:t>Contamination</a:t>
            </a:r>
            <a:r>
              <a:rPr lang="cs-CZ" sz="2400" dirty="0">
                <a:solidFill>
                  <a:schemeClr val="bg1"/>
                </a:solidFill>
              </a:rPr>
              <a:t> </a:t>
            </a:r>
            <a:r>
              <a:rPr lang="cs-CZ" sz="2400" dirty="0" err="1">
                <a:solidFill>
                  <a:schemeClr val="bg1"/>
                </a:solidFill>
              </a:rPr>
              <a:t>analysis</a:t>
            </a:r>
            <a:r>
              <a:rPr lang="cs-CZ" sz="2400" dirty="0">
                <a:solidFill>
                  <a:schemeClr val="bg1"/>
                </a:solidFill>
              </a:rPr>
              <a:t> – (Non-)</a:t>
            </a:r>
            <a:r>
              <a:rPr lang="cs-CZ" sz="2400" dirty="0" err="1">
                <a:solidFill>
                  <a:schemeClr val="bg1"/>
                </a:solidFill>
              </a:rPr>
              <a:t>radioactive</a:t>
            </a:r>
            <a:r>
              <a:rPr lang="cs-CZ" sz="2400" dirty="0">
                <a:solidFill>
                  <a:schemeClr val="bg1"/>
                </a:solidFill>
              </a:rPr>
              <a:t> </a:t>
            </a:r>
            <a:r>
              <a:rPr lang="cs-CZ" sz="2400" dirty="0" err="1">
                <a:solidFill>
                  <a:schemeClr val="bg1"/>
                </a:solidFill>
              </a:rPr>
              <a:t>inventory</a:t>
            </a:r>
            <a:endParaRPr lang="cs-CZ" sz="2400" dirty="0">
              <a:solidFill>
                <a:schemeClr val="bg1"/>
              </a:solidFill>
            </a:endParaRPr>
          </a:p>
          <a:p>
            <a:pPr marL="342900" indent="-342900">
              <a:spcBef>
                <a:spcPts val="1200"/>
              </a:spcBef>
              <a:buFont typeface="Arial" panose="020B0604020202020204" pitchFamily="34" charset="0"/>
              <a:buChar char="•"/>
            </a:pPr>
            <a:r>
              <a:rPr lang="en-US" sz="2400" dirty="0">
                <a:solidFill>
                  <a:schemeClr val="bg1"/>
                </a:solidFill>
              </a:rPr>
              <a:t>Decontamination and cleaning of equipment and buildings
</a:t>
            </a:r>
            <a:r>
              <a:rPr lang="cs-CZ" sz="2400" dirty="0" err="1">
                <a:solidFill>
                  <a:schemeClr val="bg1"/>
                </a:solidFill>
              </a:rPr>
              <a:t>Dismantling</a:t>
            </a:r>
            <a:r>
              <a:rPr lang="cs-CZ" sz="2400" dirty="0">
                <a:solidFill>
                  <a:schemeClr val="bg1"/>
                </a:solidFill>
              </a:rPr>
              <a:t> </a:t>
            </a:r>
            <a:r>
              <a:rPr lang="cs-CZ" sz="2400" dirty="0" err="1">
                <a:solidFill>
                  <a:schemeClr val="bg1"/>
                </a:solidFill>
              </a:rPr>
              <a:t>of</a:t>
            </a:r>
            <a:r>
              <a:rPr lang="cs-CZ" sz="2400" dirty="0">
                <a:solidFill>
                  <a:schemeClr val="bg1"/>
                </a:solidFill>
              </a:rPr>
              <a:t> </a:t>
            </a:r>
            <a:r>
              <a:rPr lang="cs-CZ" sz="2400" dirty="0" err="1">
                <a:solidFill>
                  <a:schemeClr val="bg1"/>
                </a:solidFill>
              </a:rPr>
              <a:t>technologies</a:t>
            </a:r>
            <a:r>
              <a:rPr lang="cs-CZ" sz="2400" dirty="0">
                <a:solidFill>
                  <a:schemeClr val="bg1"/>
                </a:solidFill>
              </a:rPr>
              <a:t> + </a:t>
            </a:r>
            <a:r>
              <a:rPr lang="cs-CZ" sz="2400" dirty="0" err="1">
                <a:solidFill>
                  <a:schemeClr val="bg1"/>
                </a:solidFill>
              </a:rPr>
              <a:t>segmentation</a:t>
            </a:r>
            <a:endParaRPr lang="cs-CZ" sz="2400" dirty="0">
              <a:solidFill>
                <a:schemeClr val="bg1"/>
              </a:solidFill>
            </a:endParaRPr>
          </a:p>
          <a:p>
            <a:pPr marL="342900" indent="-342900">
              <a:spcBef>
                <a:spcPts val="1200"/>
              </a:spcBef>
              <a:buFont typeface="Arial" panose="020B0604020202020204" pitchFamily="34" charset="0"/>
              <a:buChar char="•"/>
            </a:pPr>
            <a:r>
              <a:rPr lang="en-US" sz="2400" dirty="0">
                <a:solidFill>
                  <a:schemeClr val="bg1"/>
                </a:solidFill>
              </a:rPr>
              <a:t>Treatment, storage and disposal of (non-)radioactive waste
</a:t>
            </a:r>
            <a:r>
              <a:rPr lang="pl-PL" sz="2400" dirty="0">
                <a:solidFill>
                  <a:schemeClr val="bg1"/>
                </a:solidFill>
              </a:rPr>
              <a:t>Radiation monitoring </a:t>
            </a:r>
            <a:br>
              <a:rPr lang="pl-PL" sz="2400" dirty="0">
                <a:solidFill>
                  <a:schemeClr val="bg1"/>
                </a:solidFill>
              </a:rPr>
            </a:br>
            <a:r>
              <a:rPr lang="pl-PL" sz="2400" dirty="0">
                <a:solidFill>
                  <a:schemeClr val="bg1"/>
                </a:solidFill>
              </a:rPr>
              <a:t>(</a:t>
            </a:r>
            <a:r>
              <a:rPr lang="en-US" sz="2400" dirty="0">
                <a:solidFill>
                  <a:schemeClr val="bg1"/>
                </a:solidFill>
              </a:rPr>
              <a:t>all </a:t>
            </a:r>
            <a:r>
              <a:rPr lang="cs-CZ" sz="2400" dirty="0" err="1">
                <a:solidFill>
                  <a:schemeClr val="bg1"/>
                </a:solidFill>
              </a:rPr>
              <a:t>the</a:t>
            </a:r>
            <a:r>
              <a:rPr lang="cs-CZ" sz="2400" dirty="0">
                <a:solidFill>
                  <a:schemeClr val="bg1"/>
                </a:solidFill>
              </a:rPr>
              <a:t> </a:t>
            </a:r>
            <a:r>
              <a:rPr lang="en-US" sz="2400" dirty="0">
                <a:solidFill>
                  <a:schemeClr val="bg1"/>
                </a:solidFill>
              </a:rPr>
              <a:t>times, inside and outside the NPP, persons and activities</a:t>
            </a:r>
            <a:r>
              <a:rPr lang="pl-PL" sz="2400" dirty="0">
                <a:solidFill>
                  <a:schemeClr val="bg1"/>
                </a:solidFill>
              </a:rPr>
              <a:t>)</a:t>
            </a:r>
            <a:endParaRPr lang="cs-CZ" sz="2400" dirty="0">
              <a:solidFill>
                <a:schemeClr val="bg1"/>
              </a:solidFill>
            </a:endParaRPr>
          </a:p>
          <a:p>
            <a:pPr marL="342900" indent="-342900">
              <a:spcBef>
                <a:spcPts val="1200"/>
              </a:spcBef>
              <a:buFont typeface="Arial" panose="020B0604020202020204" pitchFamily="34" charset="0"/>
              <a:buChar char="•"/>
            </a:pPr>
            <a:r>
              <a:rPr lang="en-US" sz="2400" dirty="0">
                <a:solidFill>
                  <a:schemeClr val="bg1"/>
                </a:solidFill>
              </a:rPr>
              <a:t>Exploration and </a:t>
            </a:r>
            <a:r>
              <a:rPr lang="cs-CZ" sz="2400" dirty="0" err="1">
                <a:solidFill>
                  <a:schemeClr val="bg1"/>
                </a:solidFill>
              </a:rPr>
              <a:t>release</a:t>
            </a:r>
            <a:r>
              <a:rPr lang="cs-CZ" sz="2400" dirty="0">
                <a:solidFill>
                  <a:schemeClr val="bg1"/>
                </a:solidFill>
              </a:rPr>
              <a:t> </a:t>
            </a:r>
            <a:r>
              <a:rPr lang="cs-CZ" sz="2400" dirty="0" err="1">
                <a:solidFill>
                  <a:schemeClr val="bg1"/>
                </a:solidFill>
              </a:rPr>
              <a:t>of</a:t>
            </a:r>
            <a:r>
              <a:rPr lang="cs-CZ" sz="2400" dirty="0">
                <a:solidFill>
                  <a:schemeClr val="bg1"/>
                </a:solidFill>
              </a:rPr>
              <a:t> plant</a:t>
            </a:r>
            <a:r>
              <a:rPr lang="en-US" sz="2400" dirty="0">
                <a:solidFill>
                  <a:schemeClr val="bg1"/>
                </a:solidFill>
              </a:rPr>
              <a:t> for other construction
</a:t>
            </a:r>
            <a:r>
              <a:rPr lang="pl-PL" altLang="en-US" sz="2400" dirty="0">
                <a:solidFill>
                  <a:schemeClr val="bg1"/>
                </a:solidFill>
              </a:rPr>
              <a:t>Environmental remediation</a:t>
            </a:r>
            <a:endParaRPr lang="cs-CZ" sz="2400" dirty="0">
              <a:solidFill>
                <a:schemeClr val="bg1"/>
              </a:solidFill>
            </a:endParaRPr>
          </a:p>
          <a:p>
            <a:pPr marL="342900" indent="-342900">
              <a:spcBef>
                <a:spcPts val="600"/>
              </a:spcBef>
              <a:buFont typeface="Arial" panose="020B0604020202020204" pitchFamily="34" charset="0"/>
              <a:buChar char="•"/>
              <a:tabLst>
                <a:tab pos="2873375" algn="l"/>
              </a:tabLst>
            </a:pPr>
            <a:endParaRPr lang="cs-CZ" sz="2200" dirty="0">
              <a:solidFill>
                <a:schemeClr val="bg1"/>
              </a:solidFill>
            </a:endParaRPr>
          </a:p>
        </p:txBody>
      </p:sp>
      <p:sp>
        <p:nvSpPr>
          <p:cNvPr id="10" name="Obdélník 9">
            <a:extLst>
              <a:ext uri="{FF2B5EF4-FFF2-40B4-BE49-F238E27FC236}">
                <a16:creationId xmlns:a16="http://schemas.microsoft.com/office/drawing/2014/main" id="{03152C04-BAF0-EBAA-D1DC-4EB6BF06071F}"/>
              </a:ext>
            </a:extLst>
          </p:cNvPr>
          <p:cNvSpPr/>
          <p:nvPr/>
        </p:nvSpPr>
        <p:spPr>
          <a:xfrm>
            <a:off x="323528" y="305069"/>
            <a:ext cx="8712968" cy="1077218"/>
          </a:xfrm>
          <a:prstGeom prst="rect">
            <a:avLst/>
          </a:prstGeom>
        </p:spPr>
        <p:txBody>
          <a:bodyPr wrap="square">
            <a:spAutoFit/>
          </a:bodyPr>
          <a:lstStyle/>
          <a:p>
            <a:r>
              <a:rPr lang="cs-CZ" sz="3200" b="1" dirty="0" err="1">
                <a:solidFill>
                  <a:schemeClr val="bg1"/>
                </a:solidFill>
              </a:rPr>
              <a:t>Decommissioning</a:t>
            </a:r>
            <a:r>
              <a:rPr lang="cs-CZ" sz="3200" b="1" dirty="0">
                <a:solidFill>
                  <a:schemeClr val="bg1"/>
                </a:solidFill>
              </a:rPr>
              <a:t> </a:t>
            </a:r>
            <a:r>
              <a:rPr lang="cs-CZ" sz="3200" b="1" dirty="0" err="1">
                <a:solidFill>
                  <a:schemeClr val="bg1"/>
                </a:solidFill>
              </a:rPr>
              <a:t>process</a:t>
            </a:r>
            <a:r>
              <a:rPr lang="cs-CZ" sz="3200" b="1" dirty="0">
                <a:solidFill>
                  <a:schemeClr val="bg1"/>
                </a:solidFill>
              </a:rPr>
              <a:t>
</a:t>
            </a:r>
          </a:p>
        </p:txBody>
      </p:sp>
    </p:spTree>
    <p:extLst>
      <p:ext uri="{BB962C8B-B14F-4D97-AF65-F5344CB8AC3E}">
        <p14:creationId xmlns:p14="http://schemas.microsoft.com/office/powerpoint/2010/main" val="290166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6D463D6C-362B-4C8E-8561-D58C0288B4B2}"/>
              </a:ext>
            </a:extLst>
          </p:cNvPr>
          <p:cNvSpPr>
            <a:spLocks noGrp="1"/>
          </p:cNvSpPr>
          <p:nvPr>
            <p:ph type="sldNum" sz="quarter" idx="12"/>
          </p:nvPr>
        </p:nvSpPr>
        <p:spPr/>
        <p:txBody>
          <a:bodyPr/>
          <a:lstStyle/>
          <a:p>
            <a:fld id="{0792EF22-D4FA-476B-9F5B-2E21BD43FA85}" type="slidenum">
              <a:rPr lang="cs-CZ" smtClean="0"/>
              <a:t>8</a:t>
            </a:fld>
            <a:endParaRPr lang="cs-CZ"/>
          </a:p>
        </p:txBody>
      </p:sp>
      <p:pic>
        <p:nvPicPr>
          <p:cNvPr id="4" name="Obrázek 3">
            <a:extLst>
              <a:ext uri="{FF2B5EF4-FFF2-40B4-BE49-F238E27FC236}">
                <a16:creationId xmlns:a16="http://schemas.microsoft.com/office/drawing/2014/main" id="{8A58DE9C-799D-4E19-8B87-D9A427D0E511}"/>
              </a:ext>
            </a:extLst>
          </p:cNvPr>
          <p:cNvPicPr>
            <a:picLocks noChangeAspect="1"/>
          </p:cNvPicPr>
          <p:nvPr/>
        </p:nvPicPr>
        <p:blipFill rotWithShape="1">
          <a:blip r:embed="rId2"/>
          <a:srcRect l="1963"/>
          <a:stretch/>
        </p:blipFill>
        <p:spPr>
          <a:xfrm>
            <a:off x="89756" y="269819"/>
            <a:ext cx="8964488" cy="6270388"/>
          </a:xfrm>
          <a:prstGeom prst="rect">
            <a:avLst/>
          </a:prstGeom>
        </p:spPr>
      </p:pic>
    </p:spTree>
    <p:extLst>
      <p:ext uri="{BB962C8B-B14F-4D97-AF65-F5344CB8AC3E}">
        <p14:creationId xmlns:p14="http://schemas.microsoft.com/office/powerpoint/2010/main" val="108460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066943CF-2BC4-4466-B4B9-EAFE1B9C550F}"/>
              </a:ext>
            </a:extLst>
          </p:cNvPr>
          <p:cNvSpPr>
            <a:spLocks noGrp="1"/>
          </p:cNvSpPr>
          <p:nvPr>
            <p:ph type="sldNum" sz="quarter" idx="12"/>
          </p:nvPr>
        </p:nvSpPr>
        <p:spPr/>
        <p:txBody>
          <a:bodyPr/>
          <a:lstStyle/>
          <a:p>
            <a:fld id="{0792EF22-D4FA-476B-9F5B-2E21BD43FA85}" type="slidenum">
              <a:rPr lang="cs-CZ" smtClean="0"/>
              <a:t>9</a:t>
            </a:fld>
            <a:endParaRPr lang="cs-CZ"/>
          </a:p>
        </p:txBody>
      </p:sp>
      <p:pic>
        <p:nvPicPr>
          <p:cNvPr id="4" name="Obrázek 3">
            <a:extLst>
              <a:ext uri="{FF2B5EF4-FFF2-40B4-BE49-F238E27FC236}">
                <a16:creationId xmlns:a16="http://schemas.microsoft.com/office/drawing/2014/main" id="{C390FB2E-90A2-4728-B66F-7BC16D3FF85A}"/>
              </a:ext>
            </a:extLst>
          </p:cNvPr>
          <p:cNvPicPr>
            <a:picLocks noChangeAspect="1"/>
          </p:cNvPicPr>
          <p:nvPr/>
        </p:nvPicPr>
        <p:blipFill>
          <a:blip r:embed="rId2"/>
          <a:stretch>
            <a:fillRect/>
          </a:stretch>
        </p:blipFill>
        <p:spPr>
          <a:xfrm>
            <a:off x="0" y="1833664"/>
            <a:ext cx="9144000" cy="3190672"/>
          </a:xfrm>
          <a:prstGeom prst="rect">
            <a:avLst/>
          </a:prstGeom>
        </p:spPr>
      </p:pic>
      <p:pic>
        <p:nvPicPr>
          <p:cNvPr id="6" name="Obrázek 5">
            <a:extLst>
              <a:ext uri="{FF2B5EF4-FFF2-40B4-BE49-F238E27FC236}">
                <a16:creationId xmlns:a16="http://schemas.microsoft.com/office/drawing/2014/main" id="{8F23F376-9A22-4CAA-A384-728960BA97A3}"/>
              </a:ext>
            </a:extLst>
          </p:cNvPr>
          <p:cNvPicPr>
            <a:picLocks noChangeAspect="1"/>
          </p:cNvPicPr>
          <p:nvPr/>
        </p:nvPicPr>
        <p:blipFill>
          <a:blip r:embed="rId3"/>
          <a:stretch>
            <a:fillRect/>
          </a:stretch>
        </p:blipFill>
        <p:spPr>
          <a:xfrm>
            <a:off x="0" y="764704"/>
            <a:ext cx="9144000" cy="639757"/>
          </a:xfrm>
          <a:prstGeom prst="rect">
            <a:avLst/>
          </a:prstGeom>
        </p:spPr>
      </p:pic>
    </p:spTree>
    <p:extLst>
      <p:ext uri="{BB962C8B-B14F-4D97-AF65-F5344CB8AC3E}">
        <p14:creationId xmlns:p14="http://schemas.microsoft.com/office/powerpoint/2010/main" val="1316409502"/>
      </p:ext>
    </p:extLst>
  </p:cSld>
  <p:clrMapOvr>
    <a:masterClrMapping/>
  </p:clrMapOvr>
</p:sld>
</file>

<file path=ppt/theme/theme1.xml><?xml version="1.0" encoding="utf-8"?>
<a:theme xmlns:a="http://schemas.openxmlformats.org/drawingml/2006/main" name="1_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3916</TotalTime>
  <Words>1729</Words>
  <Application>Microsoft Office PowerPoint</Application>
  <PresentationFormat>Předvádění na obrazovce (4:3)</PresentationFormat>
  <Paragraphs>198</Paragraphs>
  <Slides>26</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26</vt:i4>
      </vt:variant>
    </vt:vector>
  </HeadingPairs>
  <TitlesOfParts>
    <vt:vector size="31" baseType="lpstr">
      <vt:lpstr>Arial</vt:lpstr>
      <vt:lpstr>Arial-BoldMT</vt:lpstr>
      <vt:lpstr>Calibri</vt:lpstr>
      <vt:lpstr>Courier New</vt:lpstr>
      <vt:lpstr>1_Motiv systému Office</vt:lpstr>
      <vt:lpstr>Technology of nuclear fuel cycle IV    DECOMMISSIONING</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oskrdalova</dc:creator>
  <cp:lastModifiedBy>Fišera Ota</cp:lastModifiedBy>
  <cp:revision>186</cp:revision>
  <cp:lastPrinted>2014-09-22T09:47:28Z</cp:lastPrinted>
  <dcterms:created xsi:type="dcterms:W3CDTF">2014-09-20T08:54:02Z</dcterms:created>
  <dcterms:modified xsi:type="dcterms:W3CDTF">2022-05-24T23:58:08Z</dcterms:modified>
</cp:coreProperties>
</file>