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3" r:id="rId2"/>
    <p:sldMasterId id="2147483681" r:id="rId3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3588" cy="6858000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WenQuanYi Micro Hei" charset="0"/>
        <a:cs typeface="WenQuanYi Micro Hei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WenQuanYi Micro Hei" charset="0"/>
        <a:cs typeface="WenQuanYi Micro Hei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WenQuanYi Micro Hei" charset="0"/>
        <a:cs typeface="WenQuanYi Micro Hei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WenQuanYi Micro Hei" charset="0"/>
        <a:cs typeface="WenQuanYi Micro Hei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WenQuanYi Micro Hei" charset="0"/>
        <a:cs typeface="WenQuanYi Micro Hei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WenQuanYi Micro Hei" charset="0"/>
        <a:cs typeface="WenQuanYi Micro Hei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WenQuanYi Micro Hei" charset="0"/>
        <a:cs typeface="WenQuanYi Micro Hei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WenQuanYi Micro Hei" charset="0"/>
        <a:cs typeface="WenQuanYi Micro Hei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WenQuanYi Micro Hei" charset="0"/>
        <a:cs typeface="WenQuanYi Micro 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34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686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4413" cy="3427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404813" y="4343400"/>
            <a:ext cx="6083300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 noProof="0"/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0DFA9505-332A-487A-BCEB-FA50B39BD55F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8FBC0B66-862A-4DDB-9DC8-B756A0DADB54}" type="slidenum">
              <a:rPr lang="de-DE" altLang="de-DE"/>
              <a:pPr/>
              <a:t>1</a:t>
            </a:fld>
            <a:endParaRPr lang="de-DE" altLang="de-DE" dirty="0"/>
          </a:p>
        </p:txBody>
      </p:sp>
      <p:sp>
        <p:nvSpPr>
          <p:cNvPr id="389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404813" y="4343400"/>
            <a:ext cx="6084887" cy="4114800"/>
          </a:xfrm>
          <a:noFill/>
        </p:spPr>
        <p:txBody>
          <a:bodyPr wrap="none" anchor="ctr"/>
          <a:lstStyle/>
          <a:p>
            <a:endParaRPr lang="de-DE" altLang="de-DE" dirty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FAD42508-44D4-45B6-BB94-9A659D41D9F6}" type="slidenum">
              <a:rPr lang="de-DE" altLang="de-DE"/>
              <a:pPr/>
              <a:t>10</a:t>
            </a:fld>
            <a:endParaRPr lang="de-DE" altLang="de-DE" dirty="0"/>
          </a:p>
        </p:txBody>
      </p:sp>
      <p:sp>
        <p:nvSpPr>
          <p:cNvPr id="573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3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404813" y="4343400"/>
            <a:ext cx="6084887" cy="4114800"/>
          </a:xfrm>
          <a:noFill/>
        </p:spPr>
        <p:txBody>
          <a:bodyPr wrap="none" anchor="ctr"/>
          <a:lstStyle/>
          <a:p>
            <a:endParaRPr lang="de-DE" altLang="de-DE" dirty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45D46A97-992E-45A4-9B02-FB21346D8E57}" type="slidenum">
              <a:rPr lang="de-DE" altLang="de-DE"/>
              <a:pPr/>
              <a:t>2</a:t>
            </a:fld>
            <a:endParaRPr lang="de-DE" altLang="de-DE"/>
          </a:p>
        </p:txBody>
      </p:sp>
      <p:sp>
        <p:nvSpPr>
          <p:cNvPr id="409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404813" y="4343400"/>
            <a:ext cx="6084887" cy="4114800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BFD1FDEC-2BA9-4A96-A7F0-FB855AE1FBC8}" type="slidenum">
              <a:rPr lang="de-DE" altLang="de-DE"/>
              <a:pPr/>
              <a:t>3</a:t>
            </a:fld>
            <a:endParaRPr lang="de-DE" altLang="de-DE"/>
          </a:p>
        </p:txBody>
      </p:sp>
      <p:sp>
        <p:nvSpPr>
          <p:cNvPr id="430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404813" y="4343400"/>
            <a:ext cx="6084887" cy="4114800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39AC3E1A-E3D1-4238-AE0B-5C5F48A173A2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450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404813" y="4343400"/>
            <a:ext cx="6084887" cy="4114800"/>
          </a:xfrm>
          <a:noFill/>
        </p:spPr>
        <p:txBody>
          <a:bodyPr wrap="none" anchor="ctr"/>
          <a:lstStyle/>
          <a:p>
            <a:endParaRPr lang="de-DE" altLang="de-DE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58829419-1310-4E05-947D-6F44EBEC6981}" type="slidenum">
              <a:rPr lang="de-DE" altLang="de-DE"/>
              <a:pPr/>
              <a:t>5</a:t>
            </a:fld>
            <a:endParaRPr lang="de-DE" altLang="de-DE" dirty="0"/>
          </a:p>
        </p:txBody>
      </p:sp>
      <p:sp>
        <p:nvSpPr>
          <p:cNvPr id="471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404813" y="4343400"/>
            <a:ext cx="6084887" cy="4114800"/>
          </a:xfrm>
          <a:noFill/>
        </p:spPr>
        <p:txBody>
          <a:bodyPr wrap="none" anchor="ctr"/>
          <a:lstStyle/>
          <a:p>
            <a:endParaRPr lang="de-DE" altLang="de-DE" dirty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49D0EDA-9597-4F56-9458-DC153A3AEEE5}" type="slidenum">
              <a:rPr lang="de-DE" altLang="de-DE"/>
              <a:pPr/>
              <a:t>6</a:t>
            </a:fld>
            <a:endParaRPr lang="de-DE" altLang="de-DE" dirty="0"/>
          </a:p>
        </p:txBody>
      </p:sp>
      <p:sp>
        <p:nvSpPr>
          <p:cNvPr id="491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404813" y="4343400"/>
            <a:ext cx="6084887" cy="4114800"/>
          </a:xfrm>
          <a:noFill/>
        </p:spPr>
        <p:txBody>
          <a:bodyPr wrap="none" anchor="ctr"/>
          <a:lstStyle/>
          <a:p>
            <a:endParaRPr lang="de-DE" altLang="de-DE" dirty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C962E67D-6DF0-4615-9021-A512DFF61297}" type="slidenum">
              <a:rPr lang="de-DE" altLang="de-DE"/>
              <a:pPr/>
              <a:t>7</a:t>
            </a:fld>
            <a:endParaRPr lang="de-DE" altLang="de-DE" dirty="0"/>
          </a:p>
        </p:txBody>
      </p:sp>
      <p:sp>
        <p:nvSpPr>
          <p:cNvPr id="512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404813" y="4343400"/>
            <a:ext cx="6084887" cy="4114800"/>
          </a:xfrm>
          <a:noFill/>
        </p:spPr>
        <p:txBody>
          <a:bodyPr wrap="none" anchor="ctr"/>
          <a:lstStyle/>
          <a:p>
            <a:endParaRPr lang="de-DE" altLang="de-DE" dirty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714567B7-07CF-49ED-8B58-A28F41783307}" type="slidenum">
              <a:rPr lang="de-DE" altLang="de-DE"/>
              <a:pPr/>
              <a:t>8</a:t>
            </a:fld>
            <a:endParaRPr lang="de-DE" altLang="de-DE" dirty="0"/>
          </a:p>
        </p:txBody>
      </p:sp>
      <p:sp>
        <p:nvSpPr>
          <p:cNvPr id="532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404813" y="4343400"/>
            <a:ext cx="6084887" cy="4114800"/>
          </a:xfrm>
          <a:noFill/>
        </p:spPr>
        <p:txBody>
          <a:bodyPr wrap="none" anchor="ctr"/>
          <a:lstStyle/>
          <a:p>
            <a:endParaRPr lang="de-DE" altLang="de-DE" dirty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>
            <a:round/>
            <a:headEnd/>
            <a:tailEnd/>
          </a:ln>
        </p:spPr>
        <p:txBody>
          <a:bodyPr/>
          <a:lstStyle/>
          <a:p>
            <a:fld id="{604ACD98-FD3E-4F6F-BA6B-3AFE9C3DD3F8}" type="slidenum">
              <a:rPr lang="de-DE" altLang="de-DE"/>
              <a:pPr/>
              <a:t>9</a:t>
            </a:fld>
            <a:endParaRPr lang="de-DE" altLang="de-DE" dirty="0"/>
          </a:p>
        </p:txBody>
      </p:sp>
      <p:sp>
        <p:nvSpPr>
          <p:cNvPr id="552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3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404813" y="4343400"/>
            <a:ext cx="6084887" cy="4114800"/>
          </a:xfrm>
          <a:noFill/>
        </p:spPr>
        <p:txBody>
          <a:bodyPr wrap="none" anchor="ctr"/>
          <a:lstStyle/>
          <a:p>
            <a:endParaRPr lang="de-DE" altLang="de-DE" dirty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89763" y="374650"/>
            <a:ext cx="2205037" cy="54292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1475" y="374650"/>
            <a:ext cx="6465888" cy="54292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1475" y="1785938"/>
            <a:ext cx="4335463" cy="40179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59338" y="1785938"/>
            <a:ext cx="4335462" cy="40179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89763" y="374650"/>
            <a:ext cx="2205037" cy="54292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1475" y="374650"/>
            <a:ext cx="6465888" cy="54292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1475" y="374650"/>
            <a:ext cx="8823325" cy="5683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1475" y="1785938"/>
            <a:ext cx="4335463" cy="40179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59338" y="1785938"/>
            <a:ext cx="4335462" cy="40179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89763" y="374650"/>
            <a:ext cx="2205037" cy="54292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1475" y="374650"/>
            <a:ext cx="6465888" cy="54292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1475" y="1785938"/>
            <a:ext cx="4335463" cy="40179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59338" y="1785938"/>
            <a:ext cx="4335462" cy="40179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Vorname Name  Titel der Präsentation Lorem ipsum   00.00.2015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5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374650"/>
            <a:ext cx="8823325" cy="56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Format des Titeltextes durch Klicken bearbeiten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785938"/>
            <a:ext cx="8823325" cy="4017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Format des Gliederungstextes durch Klicken bearbeiten</a:t>
            </a:r>
          </a:p>
          <a:p>
            <a:pPr lvl="1"/>
            <a:r>
              <a:rPr lang="en-GB" altLang="de-DE"/>
              <a:t>Zweite Gliederungsebene</a:t>
            </a:r>
          </a:p>
          <a:p>
            <a:pPr lvl="2"/>
            <a:r>
              <a:rPr lang="en-GB" altLang="de-DE"/>
              <a:t>Dritte Gliederungsebene</a:t>
            </a:r>
          </a:p>
          <a:p>
            <a:pPr lvl="3"/>
            <a:r>
              <a:rPr lang="en-GB" altLang="de-DE"/>
              <a:t>Vierte Gliederungsebene</a:t>
            </a:r>
          </a:p>
          <a:p>
            <a:pPr lvl="4"/>
            <a:r>
              <a:rPr lang="en-GB" altLang="de-DE"/>
              <a:t>Fünfte Gliederungsebene</a:t>
            </a:r>
          </a:p>
          <a:p>
            <a:pPr lvl="4"/>
            <a:r>
              <a:rPr lang="en-GB" altLang="de-DE"/>
              <a:t>Sechste Gliederungsebene</a:t>
            </a:r>
          </a:p>
          <a:p>
            <a:pPr lvl="4"/>
            <a:r>
              <a:rPr lang="en-GB" altLang="de-DE"/>
              <a:t>Siebte Gliederungsebene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1836738" y="6313488"/>
            <a:ext cx="9366250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800">
                <a:solidFill>
                  <a:srgbClr val="000000"/>
                </a:solidFill>
              </a:defRPr>
            </a:lvl1pPr>
          </a:lstStyle>
          <a:p>
            <a:r>
              <a:rPr lang="de-DE" altLang="de-DE" dirty="0"/>
              <a:t>Vorname Name  Titel der Präsentation </a:t>
            </a:r>
            <a:r>
              <a:rPr lang="de-DE" altLang="de-DE" dirty="0" err="1"/>
              <a:t>Lorem</a:t>
            </a:r>
            <a:r>
              <a:rPr lang="de-DE" altLang="de-DE" dirty="0"/>
              <a:t> </a:t>
            </a:r>
            <a:r>
              <a:rPr lang="de-DE" altLang="de-DE" dirty="0" err="1"/>
              <a:t>ipsum</a:t>
            </a:r>
            <a:r>
              <a:rPr lang="de-DE" altLang="de-DE" dirty="0"/>
              <a:t>   00.00.2015</a:t>
            </a:r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336338" y="6323013"/>
            <a:ext cx="474662" cy="500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30" name="Picture 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261475" y="88900"/>
            <a:ext cx="2676525" cy="741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031" name="Line 6"/>
          <p:cNvSpPr>
            <a:spLocks noChangeShapeType="1"/>
          </p:cNvSpPr>
          <p:nvPr/>
        </p:nvSpPr>
        <p:spPr bwMode="auto">
          <a:xfrm>
            <a:off x="371475" y="6237288"/>
            <a:ext cx="11449050" cy="1587"/>
          </a:xfrm>
          <a:prstGeom prst="line">
            <a:avLst/>
          </a:prstGeom>
          <a:noFill/>
          <a:ln w="6480" cap="sq">
            <a:solidFill>
              <a:srgbClr val="878787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374650" y="6313488"/>
            <a:ext cx="1436688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B0EF74B-5E66-4266-822A-DAB66DEF8EC9}" type="slidenum">
              <a:rPr lang="de-DE" altLang="de-DE" sz="800">
                <a:solidFill>
                  <a:srgbClr val="000000"/>
                </a:solidFill>
              </a:rPr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‹Nr.›</a:t>
            </a:fld>
            <a:r>
              <a:rPr lang="de-DE" altLang="de-DE" sz="800">
                <a:solidFill>
                  <a:srgbClr val="000000"/>
                </a:solidFill>
              </a:rPr>
              <a:t> von 00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 kern="1200">
          <a:solidFill>
            <a:srgbClr val="000000"/>
          </a:solidFill>
          <a:latin typeface="+mj-lt"/>
          <a:ea typeface="WenQuanYi Micro Hei" charset="0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1pPr>
      <a:lvl2pPr marL="742950" indent="-28575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2pPr>
      <a:lvl3pPr marL="11430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12013" y="0"/>
            <a:ext cx="4992687" cy="6875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584575" y="93663"/>
            <a:ext cx="3067050" cy="7350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374650"/>
            <a:ext cx="8823325" cy="56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Format des Titeltextes durch Klicken bearbeiten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785938"/>
            <a:ext cx="8823325" cy="4017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Format des Gliederungstextes durch Klicken bearbeiten</a:t>
            </a:r>
          </a:p>
          <a:p>
            <a:pPr lvl="1"/>
            <a:r>
              <a:rPr lang="en-GB" altLang="de-DE"/>
              <a:t>Zweite Gliederungsebene</a:t>
            </a:r>
          </a:p>
          <a:p>
            <a:pPr lvl="2"/>
            <a:r>
              <a:rPr lang="en-GB" altLang="de-DE"/>
              <a:t>Dritte Gliederungsebene</a:t>
            </a:r>
          </a:p>
          <a:p>
            <a:pPr lvl="3"/>
            <a:r>
              <a:rPr lang="en-GB" altLang="de-DE"/>
              <a:t>Vierte Gliederungsebene</a:t>
            </a:r>
          </a:p>
          <a:p>
            <a:pPr lvl="4"/>
            <a:r>
              <a:rPr lang="en-GB" altLang="de-DE"/>
              <a:t>Fünfte Gliederungsebene</a:t>
            </a:r>
          </a:p>
          <a:p>
            <a:pPr lvl="4"/>
            <a:r>
              <a:rPr lang="en-GB" altLang="de-DE"/>
              <a:t>Sechste Gliederungsebene</a:t>
            </a:r>
          </a:p>
          <a:p>
            <a:pPr lvl="4"/>
            <a:r>
              <a:rPr lang="en-GB" altLang="de-DE"/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 kern="1200">
          <a:solidFill>
            <a:srgbClr val="000000"/>
          </a:solidFill>
          <a:latin typeface="+mj-lt"/>
          <a:ea typeface="WenQuanYi Micro Hei" charset="0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1pPr>
      <a:lvl2pPr marL="742950" indent="-28575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2pPr>
      <a:lvl3pPr marL="11430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74638" y="88900"/>
            <a:ext cx="2676525" cy="741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12013" y="877888"/>
            <a:ext cx="4999037" cy="538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374650"/>
            <a:ext cx="8823325" cy="56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Format des Titeltextes durch Klicken bearbeiten</a:t>
            </a:r>
          </a:p>
        </p:txBody>
      </p:sp>
      <p:sp>
        <p:nvSpPr>
          <p:cNvPr id="3482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475" y="1785938"/>
            <a:ext cx="8823325" cy="4017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Format des Gliederungstextes durch Klicken bearbeiten</a:t>
            </a:r>
          </a:p>
          <a:p>
            <a:pPr lvl="1"/>
            <a:r>
              <a:rPr lang="en-GB" altLang="de-DE"/>
              <a:t>Zweite Gliederungsebene</a:t>
            </a:r>
          </a:p>
          <a:p>
            <a:pPr lvl="2"/>
            <a:r>
              <a:rPr lang="en-GB" altLang="de-DE"/>
              <a:t>Dritte Gliederungsebene</a:t>
            </a:r>
          </a:p>
          <a:p>
            <a:pPr lvl="3"/>
            <a:r>
              <a:rPr lang="en-GB" altLang="de-DE"/>
              <a:t>Vierte Gliederungsebene</a:t>
            </a:r>
          </a:p>
          <a:p>
            <a:pPr lvl="4"/>
            <a:r>
              <a:rPr lang="en-GB" altLang="de-DE"/>
              <a:t>Fünfte Gliederungsebene</a:t>
            </a:r>
          </a:p>
          <a:p>
            <a:pPr lvl="4"/>
            <a:r>
              <a:rPr lang="en-GB" altLang="de-DE"/>
              <a:t>Sechste Gliederungsebene</a:t>
            </a:r>
          </a:p>
          <a:p>
            <a:pPr lvl="4"/>
            <a:r>
              <a:rPr lang="en-GB" altLang="de-DE"/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 kern="1200">
          <a:solidFill>
            <a:srgbClr val="000000"/>
          </a:solidFill>
          <a:latin typeface="+mj-lt"/>
          <a:ea typeface="WenQuanYi Micro Hei" charset="0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 b="1">
          <a:solidFill>
            <a:srgbClr val="000000"/>
          </a:solidFill>
          <a:latin typeface="Arial" panose="020B0604020202020204" pitchFamily="34" charset="0"/>
          <a:ea typeface="WenQuanYi Micro Hei" charset="0"/>
          <a:cs typeface="WenQuanYi Micro Hei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00"/>
          </a:solidFill>
          <a:latin typeface="Arial" panose="020B0604020202020204" pitchFamily="34" charset="0"/>
          <a:cs typeface="WenQuanYi Micro Hei" charset="0"/>
        </a:defRPr>
      </a:lvl9pPr>
    </p:titleStyle>
    <p:bodyStyle>
      <a:lvl1pPr marL="342900" indent="-3429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1pPr>
      <a:lvl2pPr marL="742950" indent="-28575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2pPr>
      <a:lvl3pPr marL="11430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900" kern="1200">
          <a:solidFill>
            <a:srgbClr val="000000"/>
          </a:solidFill>
          <a:latin typeface="+mn-lt"/>
          <a:ea typeface="WenQuanYi Micro Hei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60363" y="1112838"/>
            <a:ext cx="6707187" cy="2028825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z="6000" b="0" dirty="0"/>
              <a:t>Projekt </a:t>
            </a:r>
            <a:br>
              <a:rPr lang="de-DE" altLang="de-DE" sz="6000" b="0" dirty="0"/>
            </a:br>
            <a:r>
              <a:rPr lang="de-DE" altLang="de-DE" sz="6000" b="0" dirty="0"/>
              <a:t>Systementwicklung 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71475" y="4581525"/>
            <a:ext cx="6696075" cy="1331913"/>
          </a:xfrm>
        </p:spPr>
        <p:txBody>
          <a:bodyPr anchor="b"/>
          <a:lstStyle/>
          <a:p>
            <a:pPr marL="0" indent="0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/>
              <a:t>Jost Quanten, Marc Wiegand und Luise Krings</a:t>
            </a:r>
          </a:p>
          <a:p>
            <a:pPr marL="0" indent="0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z="1100" dirty="0"/>
              <a:t>Studenten</a:t>
            </a:r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371475" y="3213100"/>
            <a:ext cx="6696075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lnSpc>
                <a:spcPct val="110000"/>
              </a:lnSpc>
              <a:buSzPct val="100000"/>
              <a:tabLst>
                <a:tab pos="557213" algn="l"/>
                <a:tab pos="1471613" algn="l"/>
                <a:tab pos="2386013" algn="l"/>
                <a:tab pos="3300413" algn="l"/>
                <a:tab pos="4214813" algn="l"/>
                <a:tab pos="5129213" algn="l"/>
                <a:tab pos="6043613" algn="l"/>
                <a:tab pos="6958013" algn="l"/>
                <a:tab pos="7872413" algn="l"/>
                <a:tab pos="8786813" algn="l"/>
                <a:tab pos="9701213" algn="l"/>
              </a:tabLst>
            </a:pPr>
            <a:r>
              <a:rPr lang="de-DE" altLang="de-DE" sz="3200" dirty="0">
                <a:solidFill>
                  <a:srgbClr val="000000"/>
                </a:solidFill>
              </a:rPr>
              <a:t>Abschluss Präsentation </a:t>
            </a:r>
          </a:p>
        </p:txBody>
      </p:sp>
      <p:pic>
        <p:nvPicPr>
          <p:cNvPr id="37895" name="Picture 6"/>
          <p:cNvPicPr>
            <a:picLocks noChangeAspect="1" noChangeArrowheads="1"/>
          </p:cNvPicPr>
          <p:nvPr/>
        </p:nvPicPr>
        <p:blipFill>
          <a:blip r:embed="rId3" cstate="print"/>
          <a:srcRect l="31097" r="31097"/>
          <a:stretch>
            <a:fillRect/>
          </a:stretch>
        </p:blipFill>
        <p:spPr bwMode="auto">
          <a:xfrm>
            <a:off x="7824986" y="692696"/>
            <a:ext cx="3852863" cy="5748337"/>
          </a:xfrm>
          <a:prstGeom prst="rect">
            <a:avLst/>
          </a:prstGeom>
          <a:solidFill>
            <a:srgbClr val="F2F2F2"/>
          </a:solidFill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/>
          <p:cNvSpPr txBox="1">
            <a:spLocks noChangeArrowheads="1"/>
          </p:cNvSpPr>
          <p:nvPr/>
        </p:nvSpPr>
        <p:spPr bwMode="auto">
          <a:xfrm>
            <a:off x="360363" y="1112838"/>
            <a:ext cx="6707187" cy="339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lnSpc>
                <a:spcPct val="85000"/>
              </a:lnSpc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z="5400" dirty="0">
                <a:solidFill>
                  <a:srgbClr val="000000"/>
                </a:solidFill>
              </a:rPr>
              <a:t>Vielen Dank für Ihre Aufmerksamkeit!</a:t>
            </a:r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371475" y="4581525"/>
            <a:ext cx="6696075" cy="1331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z="1900" dirty="0">
                <a:solidFill>
                  <a:srgbClr val="000000"/>
                </a:solidFill>
              </a:rPr>
              <a:t>Jost Quanten, Marc Wiegand und Luise Krings </a:t>
            </a:r>
          </a:p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z="1100" dirty="0">
                <a:solidFill>
                  <a:srgbClr val="000000"/>
                </a:solidFill>
              </a:rPr>
              <a:t>Studenten</a:t>
            </a:r>
          </a:p>
        </p:txBody>
      </p:sp>
      <p:sp>
        <p:nvSpPr>
          <p:cNvPr id="56324" name="Text Box 3"/>
          <p:cNvSpPr txBox="1">
            <a:spLocks noChangeArrowheads="1"/>
          </p:cNvSpPr>
          <p:nvPr/>
        </p:nvSpPr>
        <p:spPr bwMode="auto">
          <a:xfrm>
            <a:off x="371475" y="5949950"/>
            <a:ext cx="6696075" cy="314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>
              <a:buSzPct val="100000"/>
              <a:tabLst>
                <a:tab pos="557213" algn="l"/>
                <a:tab pos="1471613" algn="l"/>
                <a:tab pos="2386013" algn="l"/>
                <a:tab pos="3300413" algn="l"/>
                <a:tab pos="4214813" algn="l"/>
                <a:tab pos="5129213" algn="l"/>
                <a:tab pos="6043613" algn="l"/>
                <a:tab pos="6958013" algn="l"/>
                <a:tab pos="7872413" algn="l"/>
                <a:tab pos="8786813" algn="l"/>
                <a:tab pos="9701213" algn="l"/>
              </a:tabLst>
            </a:pPr>
            <a:r>
              <a:rPr lang="de-DE" altLang="de-DE" sz="800" dirty="0">
                <a:solidFill>
                  <a:srgbClr val="000000"/>
                </a:solidFill>
              </a:rPr>
              <a:t>Luise Krings erstellt am 12.06.2019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371475" y="374650"/>
            <a:ext cx="8824913" cy="569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z="3600" b="1" dirty="0">
                <a:solidFill>
                  <a:srgbClr val="000000"/>
                </a:solidFill>
              </a:rPr>
              <a:t>Inhalte 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71475" y="1785938"/>
            <a:ext cx="8824913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54013" indent="-3540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1pPr>
            <a:lvl2pPr marL="982663" indent="-355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sz="1900" dirty="0">
                <a:ea typeface="+mn-ea"/>
              </a:rPr>
              <a:t>Teamarbeit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de-DE" altLang="de-DE" sz="1900" dirty="0">
                <a:ea typeface="+mn-ea"/>
              </a:rPr>
              <a:t>Teamaufteilung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de-DE" altLang="de-DE" sz="1900" dirty="0">
                <a:ea typeface="+mn-ea"/>
              </a:rPr>
              <a:t>Planungserfolge / Misserfolge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de-DE" altLang="de-DE" sz="1900" dirty="0">
              <a:ea typeface="+mn-ea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sz="1900" dirty="0">
                <a:ea typeface="+mn-ea"/>
              </a:rPr>
              <a:t>Übernommener Programmcodes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de-DE" altLang="de-DE" sz="1900" dirty="0">
                <a:ea typeface="+mn-ea"/>
              </a:rPr>
              <a:t>Einschätzung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de-DE" altLang="de-DE" sz="1900" dirty="0">
                <a:ea typeface="+mn-ea"/>
              </a:rPr>
              <a:t>Arbeiten mit dem neun Programmcode 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de-DE" altLang="de-DE" sz="1900" dirty="0">
                <a:ea typeface="+mn-ea"/>
              </a:rPr>
              <a:t>Feedback</a:t>
            </a:r>
          </a:p>
          <a:p>
            <a:pPr marL="984250" lvl="1" indent="-354013" eaLnBrk="1" hangingPunct="1">
              <a:lnSpc>
                <a:spcPct val="110000"/>
              </a:lnSpc>
              <a:buSzPct val="100000"/>
              <a:defRPr/>
            </a:pPr>
            <a:endParaRPr lang="de-DE" altLang="de-DE" sz="1900" dirty="0">
              <a:ea typeface="+mn-ea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sz="1900" dirty="0">
                <a:ea typeface="+mn-ea"/>
              </a:rPr>
              <a:t>„</a:t>
            </a:r>
            <a:r>
              <a:rPr lang="de-DE" altLang="de-DE" sz="1900" dirty="0" err="1">
                <a:ea typeface="+mn-ea"/>
              </a:rPr>
              <a:t>Lessons</a:t>
            </a:r>
            <a:r>
              <a:rPr lang="de-DE" altLang="de-DE" sz="1900">
                <a:ea typeface="+mn-ea"/>
              </a:rPr>
              <a:t> learned“</a:t>
            </a:r>
          </a:p>
          <a:p>
            <a:pPr marL="984250" lvl="1" indent="-354013" eaLnBrk="1" hangingPunct="1">
              <a:lnSpc>
                <a:spcPct val="110000"/>
              </a:lnSpc>
              <a:buSzPct val="100000"/>
              <a:defRPr/>
            </a:pPr>
            <a:endParaRPr lang="de-DE" altLang="de-DE" sz="1900">
              <a:ea typeface="+mn-ea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de-DE" altLang="de-DE" sz="1900">
              <a:ea typeface="+mn-ea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de-DE" altLang="de-DE" sz="1900">
              <a:ea typeface="+mn-ea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de-DE" altLang="de-DE" sz="1900">
              <a:ea typeface="+mn-ea"/>
            </a:endParaRP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1836738" y="6313488"/>
            <a:ext cx="9367837" cy="295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z="800" dirty="0">
                <a:solidFill>
                  <a:srgbClr val="000000"/>
                </a:solidFill>
              </a:rPr>
              <a:t>Luise Krings erstellt am 12.06.2019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371475" y="374650"/>
            <a:ext cx="8824913" cy="569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z="3600" b="1">
                <a:solidFill>
                  <a:srgbClr val="000000"/>
                </a:solidFill>
              </a:rPr>
              <a:t>Teamarbeit</a:t>
            </a: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371475" y="1628775"/>
            <a:ext cx="10188575" cy="401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54013" indent="-354013"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z="1900" dirty="0">
                <a:solidFill>
                  <a:srgbClr val="000000"/>
                </a:solidFill>
              </a:rPr>
              <a:t>MARC </a:t>
            </a:r>
            <a:r>
              <a:rPr lang="de-DE" altLang="de-DE" sz="1900" dirty="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de-DE" altLang="de-DE" sz="1900" dirty="0">
                <a:solidFill>
                  <a:srgbClr val="000000"/>
                </a:solidFill>
              </a:rPr>
              <a:t> Team-Master </a:t>
            </a:r>
          </a:p>
          <a:p>
            <a:pPr marL="354013" indent="-354013"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de-DE" altLang="de-DE" sz="1900" dirty="0">
              <a:solidFill>
                <a:srgbClr val="000000"/>
              </a:solidFill>
            </a:endParaRPr>
          </a:p>
          <a:p>
            <a:pPr marL="354013" indent="-354013"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z="1900" dirty="0">
                <a:solidFill>
                  <a:srgbClr val="000000"/>
                </a:solidFill>
              </a:rPr>
              <a:t>JOST </a:t>
            </a:r>
            <a:r>
              <a:rPr lang="de-DE" altLang="de-DE" sz="1900" dirty="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de-DE" altLang="de-DE" sz="1900" dirty="0">
                <a:solidFill>
                  <a:srgbClr val="000000"/>
                </a:solidFill>
              </a:rPr>
              <a:t> Apache-Webserver-Vergleicher / Brain / File-Manager </a:t>
            </a:r>
          </a:p>
          <a:p>
            <a:pPr marL="354013" indent="-354013"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de-DE" altLang="de-DE" sz="1900" dirty="0">
              <a:solidFill>
                <a:srgbClr val="000000"/>
              </a:solidFill>
            </a:endParaRPr>
          </a:p>
          <a:p>
            <a:pPr marL="354013" indent="-354013"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z="1900" dirty="0">
                <a:solidFill>
                  <a:srgbClr val="000000"/>
                </a:solidFill>
              </a:rPr>
              <a:t>LUISE </a:t>
            </a:r>
            <a:r>
              <a:rPr lang="de-DE" altLang="de-DE" sz="1900" dirty="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de-DE" altLang="de-DE" sz="1900" dirty="0">
                <a:solidFill>
                  <a:srgbClr val="000000"/>
                </a:solidFill>
              </a:rPr>
              <a:t> Quoten-Frau / Organisation 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371475" y="871538"/>
            <a:ext cx="882015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lnSpc>
                <a:spcPct val="110000"/>
              </a:lnSpc>
              <a:buSzPct val="100000"/>
              <a:tabLst>
                <a:tab pos="557213" algn="l"/>
                <a:tab pos="1471613" algn="l"/>
                <a:tab pos="2386013" algn="l"/>
                <a:tab pos="3300413" algn="l"/>
                <a:tab pos="4214813" algn="l"/>
                <a:tab pos="5129213" algn="l"/>
                <a:tab pos="6043613" algn="l"/>
                <a:tab pos="6958013" algn="l"/>
                <a:tab pos="7872413" algn="l"/>
                <a:tab pos="8786813" algn="l"/>
                <a:tab pos="9701213" algn="l"/>
              </a:tabLst>
            </a:pPr>
            <a:r>
              <a:rPr lang="de-DE" altLang="de-DE" sz="2800">
                <a:solidFill>
                  <a:srgbClr val="878787"/>
                </a:solidFill>
              </a:rPr>
              <a:t>Teamaufteilung 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1836738" y="6313488"/>
            <a:ext cx="9367837" cy="295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z="800">
                <a:solidFill>
                  <a:srgbClr val="000000"/>
                </a:solidFill>
              </a:rPr>
              <a:t>Luise Krings erstellt am 12.06.2019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371475" y="374650"/>
            <a:ext cx="8824913" cy="569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z="3600" b="1">
                <a:solidFill>
                  <a:srgbClr val="000000"/>
                </a:solidFill>
              </a:rPr>
              <a:t>Teamarbeit</a:t>
            </a: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371475" y="1628775"/>
            <a:ext cx="10188575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54013" indent="-3540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1pPr>
            <a:lvl2pPr marL="982663" indent="-355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lvl="1"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sz="1900" dirty="0">
                <a:ea typeface="+mn-ea"/>
              </a:rPr>
              <a:t>PRA2: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de-DE" altLang="de-DE" sz="1900" dirty="0">
              <a:ea typeface="+mn-ea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de-DE" altLang="de-DE" sz="1900" dirty="0">
              <a:ea typeface="+mn-ea"/>
            </a:endParaRP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de-DE" altLang="de-DE" sz="1900" dirty="0">
              <a:ea typeface="+mn-ea"/>
            </a:endParaRPr>
          </a:p>
          <a:p>
            <a:pPr lvl="1" eaLnBrk="1" hangingPunct="1">
              <a:lnSpc>
                <a:spcPct val="20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sz="1900" dirty="0">
                <a:ea typeface="+mn-ea"/>
              </a:rPr>
              <a:t>PRA3 : (Modularisierung von PRA1 in vollständiger Teamarbeit)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de-DE" altLang="de-DE" sz="1900" dirty="0">
              <a:ea typeface="+mn-ea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de-DE" altLang="de-DE" sz="1900" dirty="0">
              <a:ea typeface="+mn-ea"/>
            </a:endParaRPr>
          </a:p>
          <a:p>
            <a:pPr lvl="1" eaLnBrk="1" hangingPunct="1">
              <a:lnSpc>
                <a:spcPct val="20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sz="1900" dirty="0">
                <a:ea typeface="+mn-ea"/>
              </a:rPr>
              <a:t>PRA4 :</a:t>
            </a:r>
          </a:p>
          <a:p>
            <a:pPr marL="355600" eaLnBrk="1" hangingPunct="1">
              <a:lnSpc>
                <a:spcPct val="110000"/>
              </a:lnSpc>
              <a:buSzPct val="100000"/>
              <a:defRPr/>
            </a:pPr>
            <a:endParaRPr lang="de-DE" altLang="de-DE" sz="1900" dirty="0">
              <a:ea typeface="+mn-ea"/>
            </a:endParaRP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371475" y="871538"/>
            <a:ext cx="882015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lnSpc>
                <a:spcPct val="110000"/>
              </a:lnSpc>
              <a:buSzPct val="100000"/>
              <a:tabLst>
                <a:tab pos="557213" algn="l"/>
                <a:tab pos="1471613" algn="l"/>
                <a:tab pos="2386013" algn="l"/>
                <a:tab pos="3300413" algn="l"/>
                <a:tab pos="4214813" algn="l"/>
                <a:tab pos="5129213" algn="l"/>
                <a:tab pos="6043613" algn="l"/>
                <a:tab pos="6958013" algn="l"/>
                <a:tab pos="7872413" algn="l"/>
                <a:tab pos="8786813" algn="l"/>
                <a:tab pos="9701213" algn="l"/>
              </a:tabLst>
            </a:pPr>
            <a:r>
              <a:rPr lang="de-DE" altLang="de-DE" sz="2800">
                <a:solidFill>
                  <a:srgbClr val="878787"/>
                </a:solidFill>
              </a:rPr>
              <a:t>Teamaufteilung 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1836738" y="6313488"/>
            <a:ext cx="9367837" cy="295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z="800">
                <a:solidFill>
                  <a:srgbClr val="000000"/>
                </a:solidFill>
              </a:rPr>
              <a:t>Luise Krings erstellt am 12.06.2019</a:t>
            </a:r>
          </a:p>
        </p:txBody>
      </p:sp>
      <p:graphicFrame>
        <p:nvGraphicFramePr>
          <p:cNvPr id="40965" name="Group 5"/>
          <p:cNvGraphicFramePr>
            <a:graphicFrameLocks noGrp="1"/>
          </p:cNvGraphicFramePr>
          <p:nvPr/>
        </p:nvGraphicFramePr>
        <p:xfrm>
          <a:off x="695325" y="2060575"/>
          <a:ext cx="10515600" cy="874713"/>
        </p:xfrm>
        <a:graphic>
          <a:graphicData uri="http://schemas.openxmlformats.org/drawingml/2006/table">
            <a:tbl>
              <a:tblPr/>
              <a:tblGrid>
                <a:gridCol w="2611438">
                  <a:extLst>
                    <a:ext uri="{9D8B030D-6E8A-4147-A177-3AD203B41FA5}">
                      <a16:colId xmlns:a16="http://schemas.microsoft.com/office/drawing/2014/main" val="4215311629"/>
                    </a:ext>
                  </a:extLst>
                </a:gridCol>
                <a:gridCol w="1133847">
                  <a:extLst>
                    <a:ext uri="{9D8B030D-6E8A-4147-A177-3AD203B41FA5}">
                      <a16:colId xmlns:a16="http://schemas.microsoft.com/office/drawing/2014/main" val="277029125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896155496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413100037"/>
                    </a:ext>
                  </a:extLst>
                </a:gridCol>
                <a:gridCol w="3169915">
                  <a:extLst>
                    <a:ext uri="{9D8B030D-6E8A-4147-A177-3AD203B41FA5}">
                      <a16:colId xmlns:a16="http://schemas.microsoft.com/office/drawing/2014/main" val="3815448401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Schwerpunkt: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004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Request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004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Response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004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Debug - Response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004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String-Funktionen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00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454969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Hauptverantwortlicher :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BC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Jost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BC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Marc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BC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Luise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BC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Alle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B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635024"/>
                  </a:ext>
                </a:extLst>
              </a:tr>
            </a:tbl>
          </a:graphicData>
        </a:graphic>
      </p:graphicFrame>
      <p:graphicFrame>
        <p:nvGraphicFramePr>
          <p:cNvPr id="41003" name="Group 43"/>
          <p:cNvGraphicFramePr>
            <a:graphicFrameLocks noGrp="1"/>
          </p:cNvGraphicFramePr>
          <p:nvPr/>
        </p:nvGraphicFramePr>
        <p:xfrm>
          <a:off x="695325" y="3500438"/>
          <a:ext cx="10442575" cy="742950"/>
        </p:xfrm>
        <a:graphic>
          <a:graphicData uri="http://schemas.openxmlformats.org/drawingml/2006/table">
            <a:tbl>
              <a:tblPr/>
              <a:tblGrid>
                <a:gridCol w="2609850">
                  <a:extLst>
                    <a:ext uri="{9D8B030D-6E8A-4147-A177-3AD203B41FA5}">
                      <a16:colId xmlns:a16="http://schemas.microsoft.com/office/drawing/2014/main" val="2008005183"/>
                    </a:ext>
                  </a:extLst>
                </a:gridCol>
                <a:gridCol w="2503587">
                  <a:extLst>
                    <a:ext uri="{9D8B030D-6E8A-4147-A177-3AD203B41FA5}">
                      <a16:colId xmlns:a16="http://schemas.microsoft.com/office/drawing/2014/main" val="34807493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385228222"/>
                    </a:ext>
                  </a:extLst>
                </a:gridCol>
                <a:gridCol w="3096890">
                  <a:extLst>
                    <a:ext uri="{9D8B030D-6E8A-4147-A177-3AD203B41FA5}">
                      <a16:colId xmlns:a16="http://schemas.microsoft.com/office/drawing/2014/main" val="3506143115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Schwerpunkt: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004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Virtual Hosting 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004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Dokumentation 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004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Testfälle 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00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928454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Hauptverantwortlicher :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BC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Alle 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BC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Luise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BC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Alle 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B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7154"/>
                  </a:ext>
                </a:extLst>
              </a:tr>
            </a:tbl>
          </a:graphicData>
        </a:graphic>
      </p:graphicFrame>
      <p:graphicFrame>
        <p:nvGraphicFramePr>
          <p:cNvPr id="41034" name="Group 74"/>
          <p:cNvGraphicFramePr>
            <a:graphicFrameLocks noGrp="1"/>
          </p:cNvGraphicFramePr>
          <p:nvPr/>
        </p:nvGraphicFramePr>
        <p:xfrm>
          <a:off x="695325" y="4724400"/>
          <a:ext cx="10442575" cy="1017116"/>
        </p:xfrm>
        <a:graphic>
          <a:graphicData uri="http://schemas.openxmlformats.org/drawingml/2006/table">
            <a:tbl>
              <a:tblPr/>
              <a:tblGrid>
                <a:gridCol w="2592388">
                  <a:extLst>
                    <a:ext uri="{9D8B030D-6E8A-4147-A177-3AD203B41FA5}">
                      <a16:colId xmlns:a16="http://schemas.microsoft.com/office/drawing/2014/main" val="180004824"/>
                    </a:ext>
                  </a:extLst>
                </a:gridCol>
                <a:gridCol w="2521049">
                  <a:extLst>
                    <a:ext uri="{9D8B030D-6E8A-4147-A177-3AD203B41FA5}">
                      <a16:colId xmlns:a16="http://schemas.microsoft.com/office/drawing/2014/main" val="2647776691"/>
                    </a:ext>
                  </a:extLst>
                </a:gridCol>
                <a:gridCol w="2233513">
                  <a:extLst>
                    <a:ext uri="{9D8B030D-6E8A-4147-A177-3AD203B41FA5}">
                      <a16:colId xmlns:a16="http://schemas.microsoft.com/office/drawing/2014/main" val="1967903362"/>
                    </a:ext>
                  </a:extLst>
                </a:gridCol>
                <a:gridCol w="3095625">
                  <a:extLst>
                    <a:ext uri="{9D8B030D-6E8A-4147-A177-3AD203B41FA5}">
                      <a16:colId xmlns:a16="http://schemas.microsoft.com/office/drawing/2014/main" val="2182507314"/>
                    </a:ext>
                  </a:extLst>
                </a:gridCol>
              </a:tblGrid>
              <a:tr h="648816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Schwerpunkt: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004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Authentifizierungs Ansatz 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004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Passwortvergleich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004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Codieren und Decodieren  / Verschlüsseln 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00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31639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Hauptverantwortlicher :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BC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Luise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BC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Mark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BC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Jost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B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36102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ChangeArrowheads="1"/>
          </p:cNvSpPr>
          <p:nvPr/>
        </p:nvSpPr>
        <p:spPr bwMode="auto">
          <a:xfrm>
            <a:off x="371475" y="374650"/>
            <a:ext cx="8824913" cy="569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z="3600" b="1" dirty="0">
                <a:solidFill>
                  <a:srgbClr val="000000"/>
                </a:solidFill>
              </a:rPr>
              <a:t>Teamarbeit</a:t>
            </a:r>
          </a:p>
        </p:txBody>
      </p:sp>
      <p:graphicFrame>
        <p:nvGraphicFramePr>
          <p:cNvPr id="4198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09215"/>
              </p:ext>
            </p:extLst>
          </p:nvPr>
        </p:nvGraphicFramePr>
        <p:xfrm>
          <a:off x="403225" y="1994891"/>
          <a:ext cx="10374313" cy="3162301"/>
        </p:xfrm>
        <a:graphic>
          <a:graphicData uri="http://schemas.openxmlformats.org/drawingml/2006/table">
            <a:tbl>
              <a:tblPr/>
              <a:tblGrid>
                <a:gridCol w="5187950">
                  <a:extLst>
                    <a:ext uri="{9D8B030D-6E8A-4147-A177-3AD203B41FA5}">
                      <a16:colId xmlns:a16="http://schemas.microsoft.com/office/drawing/2014/main" val="1108382099"/>
                    </a:ext>
                  </a:extLst>
                </a:gridCol>
                <a:gridCol w="5186363">
                  <a:extLst>
                    <a:ext uri="{9D8B030D-6E8A-4147-A177-3AD203B41FA5}">
                      <a16:colId xmlns:a16="http://schemas.microsoft.com/office/drawing/2014/main" val="2689963218"/>
                    </a:ext>
                  </a:extLst>
                </a:gridCol>
              </a:tblGrid>
              <a:tr h="987425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 Negativ-Reflexion 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004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Positiv-Reflexion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00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523102"/>
                  </a:ext>
                </a:extLst>
              </a:tr>
              <a:tr h="1008063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PRA1: schlechte Teamarbeit und Kommunikation 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BC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cs typeface="WenQuanYi Micro Hei" charset="0"/>
                        </a:rPr>
                        <a:t></a:t>
                      </a: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Teamarbeit wurde von Praktikum zu Praktikum besser </a:t>
                      </a:r>
                    </a:p>
                  </a:txBody>
                  <a:tcPr marL="90000" marR="90000" marT="101664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B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722791"/>
                  </a:ext>
                </a:extLst>
              </a:tr>
              <a:tr h="582613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Kommunikation 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7E8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DejaVu Sans" charset="0"/>
                        </a:rPr>
                        <a:t>Zeit-Management</a:t>
                      </a:r>
                      <a:endParaRPr kumimoji="0" lang="de-DE" altLang="de-DE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DejaVu Sans" charset="0"/>
                      </a:endParaRPr>
                    </a:p>
                  </a:txBody>
                  <a:tcPr marL="90000" marR="90000" marT="68136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105050"/>
                  </a:ext>
                </a:extLst>
              </a:tr>
              <a:tr h="584200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Nicht immer konnte jeder alles machen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BC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Kooperation 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B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921583"/>
                  </a:ext>
                </a:extLst>
              </a:tr>
            </a:tbl>
          </a:graphicData>
        </a:graphic>
      </p:graphicFrame>
      <p:sp>
        <p:nvSpPr>
          <p:cNvPr id="46103" name="Text Box 40"/>
          <p:cNvSpPr txBox="1">
            <a:spLocks noChangeArrowheads="1"/>
          </p:cNvSpPr>
          <p:nvPr/>
        </p:nvSpPr>
        <p:spPr bwMode="auto">
          <a:xfrm>
            <a:off x="371475" y="871538"/>
            <a:ext cx="882015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lnSpc>
                <a:spcPct val="110000"/>
              </a:lnSpc>
              <a:buSzPct val="100000"/>
              <a:tabLst>
                <a:tab pos="557213" algn="l"/>
                <a:tab pos="1471613" algn="l"/>
                <a:tab pos="2386013" algn="l"/>
                <a:tab pos="3300413" algn="l"/>
                <a:tab pos="4214813" algn="l"/>
                <a:tab pos="5129213" algn="l"/>
                <a:tab pos="6043613" algn="l"/>
                <a:tab pos="6958013" algn="l"/>
                <a:tab pos="7872413" algn="l"/>
                <a:tab pos="8786813" algn="l"/>
                <a:tab pos="9701213" algn="l"/>
              </a:tabLst>
            </a:pPr>
            <a:r>
              <a:rPr lang="de-DE" altLang="de-DE" sz="2800" dirty="0">
                <a:solidFill>
                  <a:srgbClr val="878787"/>
                </a:solidFill>
              </a:rPr>
              <a:t>Wie gut hat alles funktioniert?</a:t>
            </a:r>
          </a:p>
        </p:txBody>
      </p:sp>
      <p:sp>
        <p:nvSpPr>
          <p:cNvPr id="46104" name="Text Box 41"/>
          <p:cNvSpPr txBox="1">
            <a:spLocks noChangeArrowheads="1"/>
          </p:cNvSpPr>
          <p:nvPr/>
        </p:nvSpPr>
        <p:spPr bwMode="auto">
          <a:xfrm>
            <a:off x="1836738" y="6313488"/>
            <a:ext cx="9367837" cy="295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z="800" dirty="0">
                <a:solidFill>
                  <a:srgbClr val="000000"/>
                </a:solidFill>
              </a:rPr>
              <a:t>Luise Krings erstellt am 12.06.2019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371475" y="374650"/>
            <a:ext cx="8824913" cy="569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z="3600" b="1" dirty="0">
                <a:solidFill>
                  <a:srgbClr val="000000"/>
                </a:solidFill>
              </a:rPr>
              <a:t>Übernommener Programmcodes</a:t>
            </a:r>
          </a:p>
        </p:txBody>
      </p:sp>
      <p:graphicFrame>
        <p:nvGraphicFramePr>
          <p:cNvPr id="4301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889295"/>
              </p:ext>
            </p:extLst>
          </p:nvPr>
        </p:nvGraphicFramePr>
        <p:xfrm>
          <a:off x="371475" y="2204864"/>
          <a:ext cx="10334625" cy="2867026"/>
        </p:xfrm>
        <a:graphic>
          <a:graphicData uri="http://schemas.openxmlformats.org/drawingml/2006/table">
            <a:tbl>
              <a:tblPr/>
              <a:tblGrid>
                <a:gridCol w="5165725">
                  <a:extLst>
                    <a:ext uri="{9D8B030D-6E8A-4147-A177-3AD203B41FA5}">
                      <a16:colId xmlns:a16="http://schemas.microsoft.com/office/drawing/2014/main" val="3821075918"/>
                    </a:ext>
                  </a:extLst>
                </a:gridCol>
                <a:gridCol w="5168900">
                  <a:extLst>
                    <a:ext uri="{9D8B030D-6E8A-4147-A177-3AD203B41FA5}">
                      <a16:colId xmlns:a16="http://schemas.microsoft.com/office/drawing/2014/main" val="2152389663"/>
                    </a:ext>
                  </a:extLst>
                </a:gridCol>
              </a:tblGrid>
              <a:tr h="374650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Positiv 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004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Negativ 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00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129326"/>
                  </a:ext>
                </a:extLst>
              </a:tr>
              <a:tr h="655638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Sprechende Namen 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BC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Nachbearbeitung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B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097572"/>
                  </a:ext>
                </a:extLst>
              </a:tr>
              <a:tr h="612775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Modular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7E8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DejaVu Sans" charset="0"/>
                        </a:rPr>
                        <a:t>Einzeiler </a:t>
                      </a:r>
                    </a:p>
                  </a:txBody>
                  <a:tcPr marL="90000" marR="90000" marT="68136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217821"/>
                  </a:ext>
                </a:extLst>
              </a:tr>
              <a:tr h="611188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WenQuanYi Micro Hei" charset="0"/>
                      </a:endParaRP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BC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r>
                        <a:rPr kumimoji="0" lang="de-DE" altLang="de-D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WenQuanYi Micro Hei" charset="0"/>
                        </a:rPr>
                        <a:t>Keine zwischen Kommentare  </a:t>
                      </a: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CB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747558"/>
                  </a:ext>
                </a:extLst>
              </a:tr>
              <a:tr h="612775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WenQuanYi Micro Hei" charset="0"/>
                      </a:endParaRP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7E8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1pPr>
                      <a:lvl2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2pPr>
                      <a:lvl3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3pPr>
                      <a:lvl4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4pPr>
                      <a:lvl5pPr>
                        <a:lnSpc>
                          <a:spcPct val="11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  <a:defRPr sz="17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WenQuanYi Micro Hei" charset="0"/>
                        </a:defRPr>
                      </a:lvl9pPr>
                    </a:lstStyle>
                    <a:p>
                      <a:pPr marL="0" marR="0" lvl="0" indent="0" algn="l" defTabSz="449263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  <a:tab pos="10333038" algn="l"/>
                        </a:tabLst>
                      </a:pPr>
                      <a:endParaRPr kumimoji="0" lang="de-DE" alt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WenQuanYi Micro Hei" charset="0"/>
                      </a:endParaRPr>
                    </a:p>
                  </a:txBody>
                  <a:tcPr marL="90000" marR="90000" marT="62802" marB="46800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966991"/>
                  </a:ext>
                </a:extLst>
              </a:tr>
            </a:tbl>
          </a:graphicData>
        </a:graphic>
      </p:graphicFrame>
      <p:sp>
        <p:nvSpPr>
          <p:cNvPr id="48157" name="Text Box 54"/>
          <p:cNvSpPr txBox="1">
            <a:spLocks noChangeArrowheads="1"/>
          </p:cNvSpPr>
          <p:nvPr/>
        </p:nvSpPr>
        <p:spPr bwMode="auto">
          <a:xfrm>
            <a:off x="371475" y="871538"/>
            <a:ext cx="882015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lnSpc>
                <a:spcPct val="110000"/>
              </a:lnSpc>
              <a:buSzPct val="100000"/>
              <a:tabLst>
                <a:tab pos="557213" algn="l"/>
                <a:tab pos="1471613" algn="l"/>
                <a:tab pos="2386013" algn="l"/>
                <a:tab pos="3300413" algn="l"/>
                <a:tab pos="4214813" algn="l"/>
                <a:tab pos="5129213" algn="l"/>
                <a:tab pos="6043613" algn="l"/>
                <a:tab pos="6958013" algn="l"/>
                <a:tab pos="7872413" algn="l"/>
                <a:tab pos="8786813" algn="l"/>
                <a:tab pos="9701213" algn="l"/>
              </a:tabLst>
            </a:pPr>
            <a:r>
              <a:rPr lang="de-DE" altLang="de-DE" sz="2800" dirty="0">
                <a:solidFill>
                  <a:srgbClr val="878787"/>
                </a:solidFill>
              </a:rPr>
              <a:t>Einschätzung</a:t>
            </a:r>
          </a:p>
        </p:txBody>
      </p:sp>
      <p:sp>
        <p:nvSpPr>
          <p:cNvPr id="48158" name="Text Box 55"/>
          <p:cNvSpPr txBox="1">
            <a:spLocks noChangeArrowheads="1"/>
          </p:cNvSpPr>
          <p:nvPr/>
        </p:nvSpPr>
        <p:spPr bwMode="auto">
          <a:xfrm>
            <a:off x="1836738" y="6313488"/>
            <a:ext cx="9367837" cy="295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z="800" dirty="0">
                <a:solidFill>
                  <a:srgbClr val="000000"/>
                </a:solidFill>
              </a:rPr>
              <a:t>Luise Krings erstellt am 12.06.2019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371475" y="374650"/>
            <a:ext cx="8824913" cy="569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z="3600" b="1" dirty="0">
                <a:solidFill>
                  <a:srgbClr val="000000"/>
                </a:solidFill>
              </a:rPr>
              <a:t>Übernommener Programmcodes</a:t>
            </a: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71475" y="1785938"/>
            <a:ext cx="8824913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54013" indent="-3540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1pPr>
            <a:lvl2pPr marL="982663" indent="-355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sz="1900" dirty="0">
                <a:ea typeface="+mn-ea"/>
              </a:rPr>
              <a:t>Motivationsloch: 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de-DE" altLang="de-DE" sz="1900" dirty="0">
                <a:ea typeface="+mn-ea"/>
              </a:rPr>
              <a:t>Einarbeiten in den neuen Programmcode 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de-DE" altLang="de-DE" sz="1900" dirty="0">
                <a:ea typeface="+mn-ea"/>
              </a:rPr>
              <a:t>Ansatzpunkte finden um PRA 4 zu beginnen 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de-DE" altLang="de-DE" sz="1900" dirty="0">
              <a:ea typeface="+mn-ea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sz="1900" dirty="0">
                <a:ea typeface="+mn-ea"/>
              </a:rPr>
              <a:t>Hürden: 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de-DE" altLang="de-DE" sz="1900" dirty="0">
                <a:ea typeface="+mn-ea"/>
              </a:rPr>
              <a:t>Header-Length von 8 kB sorgte für Probleme </a:t>
            </a:r>
            <a:br>
              <a:rPr lang="de-DE" altLang="de-DE" sz="1900" dirty="0">
                <a:ea typeface="+mn-ea"/>
              </a:rPr>
            </a:br>
            <a:r>
              <a:rPr lang="de-DE" altLang="de-DE" sz="1900" dirty="0">
                <a:ea typeface="+mn-ea"/>
              </a:rPr>
              <a:t>(nachträglich gefixst)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de-DE" altLang="de-DE" sz="1900" dirty="0">
              <a:ea typeface="+mn-ea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de-DE" altLang="de-DE" sz="1900" dirty="0">
                <a:ea typeface="+mn-ea"/>
              </a:rPr>
              <a:t>Entwicklung: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de-DE" altLang="de-DE" sz="1900" dirty="0">
                <a:ea typeface="+mn-ea"/>
              </a:rPr>
              <a:t>Dokumentation hat geholfen </a:t>
            </a:r>
          </a:p>
          <a:p>
            <a:pPr lvl="1"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de-DE" altLang="de-DE" sz="1900" dirty="0">
                <a:ea typeface="+mn-ea"/>
              </a:rPr>
              <a:t>Nach den ersten Ansatzpunkten konnte endlich effizient gearbeitet werden </a:t>
            </a:r>
          </a:p>
          <a:p>
            <a:pPr marL="984250" lvl="1" indent="-354013" eaLnBrk="1" hangingPunct="1">
              <a:lnSpc>
                <a:spcPct val="110000"/>
              </a:lnSpc>
              <a:buSzPct val="100000"/>
              <a:defRPr/>
            </a:pPr>
            <a:endParaRPr lang="de-DE" altLang="de-DE" sz="1900" dirty="0">
              <a:ea typeface="+mn-ea"/>
            </a:endParaRP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371475" y="871538"/>
            <a:ext cx="882015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lnSpc>
                <a:spcPct val="110000"/>
              </a:lnSpc>
              <a:buSzPct val="100000"/>
              <a:tabLst>
                <a:tab pos="557213" algn="l"/>
                <a:tab pos="1471613" algn="l"/>
                <a:tab pos="2386013" algn="l"/>
                <a:tab pos="3300413" algn="l"/>
                <a:tab pos="4214813" algn="l"/>
                <a:tab pos="5129213" algn="l"/>
                <a:tab pos="6043613" algn="l"/>
                <a:tab pos="6958013" algn="l"/>
                <a:tab pos="7872413" algn="l"/>
                <a:tab pos="8786813" algn="l"/>
                <a:tab pos="9701213" algn="l"/>
              </a:tabLst>
            </a:pPr>
            <a:r>
              <a:rPr lang="de-DE" altLang="de-DE" sz="2800" dirty="0">
                <a:solidFill>
                  <a:srgbClr val="878787"/>
                </a:solidFill>
              </a:rPr>
              <a:t>Arbeiten mit dem neun Programmcode </a:t>
            </a:r>
          </a:p>
          <a:p>
            <a:pPr eaLnBrk="1" hangingPunct="1">
              <a:lnSpc>
                <a:spcPct val="110000"/>
              </a:lnSpc>
              <a:buSzPct val="100000"/>
              <a:tabLst>
                <a:tab pos="557213" algn="l"/>
                <a:tab pos="1471613" algn="l"/>
                <a:tab pos="2386013" algn="l"/>
                <a:tab pos="3300413" algn="l"/>
                <a:tab pos="4214813" algn="l"/>
                <a:tab pos="5129213" algn="l"/>
                <a:tab pos="6043613" algn="l"/>
                <a:tab pos="6958013" algn="l"/>
                <a:tab pos="7872413" algn="l"/>
                <a:tab pos="8786813" algn="l"/>
                <a:tab pos="9701213" algn="l"/>
              </a:tabLst>
            </a:pPr>
            <a:endParaRPr lang="de-DE" altLang="de-DE" sz="2800" dirty="0">
              <a:solidFill>
                <a:srgbClr val="878787"/>
              </a:solidFill>
            </a:endParaRP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1836738" y="6313488"/>
            <a:ext cx="9367837" cy="295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z="800" dirty="0">
                <a:solidFill>
                  <a:srgbClr val="000000"/>
                </a:solidFill>
              </a:rPr>
              <a:t>Luise Krings erstellt am 12.06.2019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/>
          <p:cNvSpPr txBox="1">
            <a:spLocks noChangeArrowheads="1"/>
          </p:cNvSpPr>
          <p:nvPr/>
        </p:nvSpPr>
        <p:spPr bwMode="auto">
          <a:xfrm>
            <a:off x="371475" y="374650"/>
            <a:ext cx="8824913" cy="569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z="3600" b="1" dirty="0">
                <a:solidFill>
                  <a:srgbClr val="000000"/>
                </a:solidFill>
              </a:rPr>
              <a:t>Übernommener Programmcodes</a:t>
            </a: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371475" y="1785938"/>
            <a:ext cx="8824913" cy="401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54013" indent="-354013"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z="1900" dirty="0">
                <a:solidFill>
                  <a:srgbClr val="000000"/>
                </a:solidFill>
              </a:rPr>
              <a:t>Liebe Gruppe 20 … </a:t>
            </a:r>
          </a:p>
          <a:p>
            <a:pPr marL="354013" indent="-354013"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de-DE" altLang="de-DE" sz="1900" dirty="0">
              <a:solidFill>
                <a:srgbClr val="000000"/>
              </a:solidFill>
            </a:endParaRPr>
          </a:p>
          <a:p>
            <a:pPr marL="982663" lvl="1" indent="-355600"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sz="1900" dirty="0">
                <a:solidFill>
                  <a:srgbClr val="000000"/>
                </a:solidFill>
              </a:rPr>
              <a:t>absprachen sollten eingehalten werden, eine Aufhabe immer nach besten Wissen und Gewissen bearbeiten. Bitte nicht nach dem Motto </a:t>
            </a:r>
            <a:br>
              <a:rPr lang="de-DE" altLang="de-DE" sz="1900" dirty="0">
                <a:solidFill>
                  <a:srgbClr val="000000"/>
                </a:solidFill>
              </a:rPr>
            </a:br>
            <a:r>
              <a:rPr lang="de-DE" altLang="de-DE" sz="1900" dirty="0">
                <a:solidFill>
                  <a:srgbClr val="000000"/>
                </a:solidFill>
              </a:rPr>
              <a:t>„ Nach Uns die Sintflut“ einen Server übergeben und gehen, bevor ihr das endgültige ok habt. </a:t>
            </a:r>
          </a:p>
          <a:p>
            <a:pPr marL="982663" lvl="1" indent="-355600"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de-DE" altLang="de-DE" sz="1900" dirty="0">
              <a:solidFill>
                <a:srgbClr val="000000"/>
              </a:solidFill>
            </a:endParaRPr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371475" y="871538"/>
            <a:ext cx="882015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lnSpc>
                <a:spcPct val="110000"/>
              </a:lnSpc>
              <a:buSzPct val="100000"/>
              <a:tabLst>
                <a:tab pos="557213" algn="l"/>
                <a:tab pos="1471613" algn="l"/>
                <a:tab pos="2386013" algn="l"/>
                <a:tab pos="3300413" algn="l"/>
                <a:tab pos="4214813" algn="l"/>
                <a:tab pos="5129213" algn="l"/>
                <a:tab pos="6043613" algn="l"/>
                <a:tab pos="6958013" algn="l"/>
                <a:tab pos="7872413" algn="l"/>
                <a:tab pos="8786813" algn="l"/>
                <a:tab pos="9701213" algn="l"/>
              </a:tabLst>
            </a:pPr>
            <a:r>
              <a:rPr lang="de-DE" altLang="de-DE" sz="2800" dirty="0">
                <a:solidFill>
                  <a:srgbClr val="878787"/>
                </a:solidFill>
              </a:rPr>
              <a:t>Feedback</a:t>
            </a:r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>
            <a:off x="1836738" y="6313488"/>
            <a:ext cx="9367837" cy="295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z="800" dirty="0">
                <a:solidFill>
                  <a:srgbClr val="000000"/>
                </a:solidFill>
              </a:rPr>
              <a:t>Luise Krings erstellt am 12.06.2019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/>
          <p:cNvSpPr txBox="1">
            <a:spLocks noChangeArrowheads="1"/>
          </p:cNvSpPr>
          <p:nvPr/>
        </p:nvSpPr>
        <p:spPr bwMode="auto">
          <a:xfrm>
            <a:off x="371475" y="374650"/>
            <a:ext cx="8824913" cy="569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z="3600" b="1" dirty="0">
                <a:solidFill>
                  <a:srgbClr val="000000"/>
                </a:solidFill>
              </a:rPr>
              <a:t>„Lessons learned“</a:t>
            </a: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371475" y="1785938"/>
            <a:ext cx="8824913" cy="401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457200" indent="-457200" eaLnBrk="1" hangingPunct="1">
              <a:lnSpc>
                <a:spcPct val="150000"/>
              </a:lnSpc>
              <a:buClr>
                <a:srgbClr val="000000"/>
              </a:buClr>
              <a:buSzPct val="100000"/>
              <a:buFont typeface="Times New Roman" pitchFamily="16" charset="0"/>
              <a:buAutoNum type="arabicPeriod"/>
              <a:tabLst>
                <a:tab pos="1014413" algn="l"/>
                <a:tab pos="1928813" algn="l"/>
                <a:tab pos="2843213" algn="l"/>
                <a:tab pos="3757613" algn="l"/>
                <a:tab pos="4672013" algn="l"/>
                <a:tab pos="5586413" algn="l"/>
                <a:tab pos="6500813" algn="l"/>
                <a:tab pos="7415213" algn="l"/>
                <a:tab pos="8329613" algn="l"/>
                <a:tab pos="9244013" algn="l"/>
                <a:tab pos="10158413" algn="l"/>
              </a:tabLst>
            </a:pPr>
            <a:r>
              <a:rPr lang="de-DE" altLang="de-DE" sz="1900" dirty="0">
                <a:solidFill>
                  <a:srgbClr val="000000"/>
                </a:solidFill>
              </a:rPr>
              <a:t>Teamwork heißt zusammen Programmieren</a:t>
            </a:r>
          </a:p>
          <a:p>
            <a:pPr marL="457200" indent="-457200" eaLnBrk="1" hangingPunct="1">
              <a:lnSpc>
                <a:spcPct val="150000"/>
              </a:lnSpc>
              <a:buClr>
                <a:srgbClr val="000000"/>
              </a:buClr>
              <a:buSzPct val="100000"/>
              <a:buFont typeface="Times New Roman" pitchFamily="16" charset="0"/>
              <a:buAutoNum type="arabicPeriod"/>
              <a:tabLst>
                <a:tab pos="1014413" algn="l"/>
                <a:tab pos="1928813" algn="l"/>
                <a:tab pos="2843213" algn="l"/>
                <a:tab pos="3757613" algn="l"/>
                <a:tab pos="4672013" algn="l"/>
                <a:tab pos="5586413" algn="l"/>
                <a:tab pos="6500813" algn="l"/>
                <a:tab pos="7415213" algn="l"/>
                <a:tab pos="8329613" algn="l"/>
                <a:tab pos="9244013" algn="l"/>
                <a:tab pos="10158413" algn="l"/>
              </a:tabLst>
            </a:pPr>
            <a:r>
              <a:rPr lang="de-DE" altLang="de-DE" sz="1900" dirty="0">
                <a:solidFill>
                  <a:srgbClr val="000000"/>
                </a:solidFill>
              </a:rPr>
              <a:t>Kommunikation ist das A und O. </a:t>
            </a:r>
          </a:p>
          <a:p>
            <a:pPr marL="457200" indent="-457200" eaLnBrk="1" hangingPunct="1">
              <a:lnSpc>
                <a:spcPct val="150000"/>
              </a:lnSpc>
              <a:buClr>
                <a:srgbClr val="000000"/>
              </a:buClr>
              <a:buSzPct val="100000"/>
              <a:buFont typeface="Times New Roman" pitchFamily="16" charset="0"/>
              <a:buAutoNum type="arabicPeriod"/>
              <a:tabLst>
                <a:tab pos="1014413" algn="l"/>
                <a:tab pos="1928813" algn="l"/>
                <a:tab pos="2843213" algn="l"/>
                <a:tab pos="3757613" algn="l"/>
                <a:tab pos="4672013" algn="l"/>
                <a:tab pos="5586413" algn="l"/>
                <a:tab pos="6500813" algn="l"/>
                <a:tab pos="7415213" algn="l"/>
                <a:tab pos="8329613" algn="l"/>
                <a:tab pos="9244013" algn="l"/>
                <a:tab pos="10158413" algn="l"/>
              </a:tabLst>
            </a:pPr>
            <a:r>
              <a:rPr lang="de-DE" altLang="de-DE" sz="1900" dirty="0">
                <a:solidFill>
                  <a:srgbClr val="000000"/>
                </a:solidFill>
              </a:rPr>
              <a:t>Von Anfang an mit #</a:t>
            </a:r>
            <a:r>
              <a:rPr lang="de-DE" altLang="de-DE" sz="1900" dirty="0" err="1">
                <a:solidFill>
                  <a:srgbClr val="000000"/>
                </a:solidFill>
              </a:rPr>
              <a:t>defines</a:t>
            </a:r>
            <a:r>
              <a:rPr lang="de-DE" altLang="de-DE" sz="1900" dirty="0">
                <a:solidFill>
                  <a:srgbClr val="000000"/>
                </a:solidFill>
              </a:rPr>
              <a:t> arbeiten</a:t>
            </a:r>
          </a:p>
          <a:p>
            <a:pPr marL="457200" indent="-457200" eaLnBrk="1" hangingPunct="1">
              <a:lnSpc>
                <a:spcPct val="150000"/>
              </a:lnSpc>
              <a:buClr>
                <a:srgbClr val="000000"/>
              </a:buClr>
              <a:buSzPct val="100000"/>
              <a:buFont typeface="Times New Roman" pitchFamily="16" charset="0"/>
              <a:buAutoNum type="arabicPeriod"/>
              <a:tabLst>
                <a:tab pos="1014413" algn="l"/>
                <a:tab pos="1928813" algn="l"/>
                <a:tab pos="2843213" algn="l"/>
                <a:tab pos="3757613" algn="l"/>
                <a:tab pos="4672013" algn="l"/>
                <a:tab pos="5586413" algn="l"/>
                <a:tab pos="6500813" algn="l"/>
                <a:tab pos="7415213" algn="l"/>
                <a:tab pos="8329613" algn="l"/>
                <a:tab pos="9244013" algn="l"/>
                <a:tab pos="10158413" algn="l"/>
              </a:tabLst>
            </a:pPr>
            <a:r>
              <a:rPr lang="de-DE" altLang="de-DE" sz="1900" dirty="0">
                <a:solidFill>
                  <a:srgbClr val="000000"/>
                </a:solidFill>
              </a:rPr>
              <a:t>Erst ein Grundlagenverständnis schaffen</a:t>
            </a:r>
          </a:p>
          <a:p>
            <a:pPr marL="457200" indent="-457200" eaLnBrk="1" hangingPunct="1">
              <a:lnSpc>
                <a:spcPct val="150000"/>
              </a:lnSpc>
              <a:buClr>
                <a:srgbClr val="000000"/>
              </a:buClr>
              <a:buSzPct val="100000"/>
              <a:buFont typeface="Times New Roman" pitchFamily="16" charset="0"/>
              <a:buAutoNum type="arabicPeriod"/>
              <a:tabLst>
                <a:tab pos="1014413" algn="l"/>
                <a:tab pos="1928813" algn="l"/>
                <a:tab pos="2843213" algn="l"/>
                <a:tab pos="3757613" algn="l"/>
                <a:tab pos="4672013" algn="l"/>
                <a:tab pos="5586413" algn="l"/>
                <a:tab pos="6500813" algn="l"/>
                <a:tab pos="7415213" algn="l"/>
                <a:tab pos="8329613" algn="l"/>
                <a:tab pos="9244013" algn="l"/>
                <a:tab pos="10158413" algn="l"/>
              </a:tabLst>
            </a:pPr>
            <a:r>
              <a:rPr lang="de-DE" altLang="de-DE" sz="1900" dirty="0">
                <a:solidFill>
                  <a:srgbClr val="000000"/>
                </a:solidFill>
              </a:rPr>
              <a:t>Graphiken, Diagrammen erstellen bevor man los Programmiert</a:t>
            </a:r>
          </a:p>
          <a:p>
            <a:pPr marL="457200" indent="-457200" eaLnBrk="1" hangingPunct="1">
              <a:lnSpc>
                <a:spcPct val="150000"/>
              </a:lnSpc>
              <a:buClr>
                <a:srgbClr val="000000"/>
              </a:buClr>
              <a:buSzPct val="100000"/>
              <a:buFont typeface="Times New Roman" pitchFamily="16" charset="0"/>
              <a:buAutoNum type="arabicPeriod"/>
              <a:tabLst>
                <a:tab pos="1014413" algn="l"/>
                <a:tab pos="1928813" algn="l"/>
                <a:tab pos="2843213" algn="l"/>
                <a:tab pos="3757613" algn="l"/>
                <a:tab pos="4672013" algn="l"/>
                <a:tab pos="5586413" algn="l"/>
                <a:tab pos="6500813" algn="l"/>
                <a:tab pos="7415213" algn="l"/>
                <a:tab pos="8329613" algn="l"/>
                <a:tab pos="9244013" algn="l"/>
                <a:tab pos="10158413" algn="l"/>
              </a:tabLst>
            </a:pPr>
            <a:r>
              <a:rPr lang="de-DE" altLang="de-DE" sz="1900" dirty="0">
                <a:solidFill>
                  <a:srgbClr val="000000"/>
                </a:solidFill>
              </a:rPr>
              <a:t>Klare Aufgaben und Ansagen zur Aufgabenaufteilung</a:t>
            </a: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371475" y="871538"/>
            <a:ext cx="8820150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lnSpc>
                <a:spcPct val="110000"/>
              </a:lnSpc>
              <a:buSzPct val="100000"/>
              <a:tabLst>
                <a:tab pos="557213" algn="l"/>
                <a:tab pos="1471613" algn="l"/>
                <a:tab pos="2386013" algn="l"/>
                <a:tab pos="3300413" algn="l"/>
                <a:tab pos="4214813" algn="l"/>
                <a:tab pos="5129213" algn="l"/>
                <a:tab pos="6043613" algn="l"/>
                <a:tab pos="6958013" algn="l"/>
                <a:tab pos="7872413" algn="l"/>
                <a:tab pos="8786813" algn="l"/>
                <a:tab pos="9701213" algn="l"/>
              </a:tabLst>
            </a:pPr>
            <a:r>
              <a:rPr lang="de-DE" altLang="de-DE" sz="2800" dirty="0">
                <a:solidFill>
                  <a:srgbClr val="878787"/>
                </a:solidFill>
              </a:rPr>
              <a:t>Was wäre wenn wir noch mal von vorne anfangen?</a:t>
            </a:r>
          </a:p>
        </p:txBody>
      </p:sp>
      <p:sp>
        <p:nvSpPr>
          <p:cNvPr id="54277" name="Text Box 4"/>
          <p:cNvSpPr txBox="1">
            <a:spLocks noChangeArrowheads="1"/>
          </p:cNvSpPr>
          <p:nvPr/>
        </p:nvSpPr>
        <p:spPr bwMode="auto">
          <a:xfrm>
            <a:off x="1836738" y="6313488"/>
            <a:ext cx="9367837" cy="295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b"/>
          <a:lstStyle/>
          <a:p>
            <a: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z="800" dirty="0">
                <a:solidFill>
                  <a:srgbClr val="000000"/>
                </a:solidFill>
              </a:rPr>
              <a:t>Luise Krings erstellt am 12.06.2019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WenQuanYi Micro Hei"/>
      </a:majorFont>
      <a:minorFont>
        <a:latin typeface="Arial"/>
        <a:ea typeface="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WenQuanYi Micro Hei"/>
      </a:majorFont>
      <a:minorFont>
        <a:latin typeface="Arial"/>
        <a:ea typeface="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WenQuanYi Micro Hei"/>
      </a:majorFont>
      <a:minorFont>
        <a:latin typeface="Arial"/>
        <a:ea typeface="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Micro Hei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Microsoft Office PowerPoint</Application>
  <PresentationFormat>Benutzerdefiniert</PresentationFormat>
  <Paragraphs>126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Arial</vt:lpstr>
      <vt:lpstr>DejaVu Sans</vt:lpstr>
      <vt:lpstr>Times New Roman</vt:lpstr>
      <vt:lpstr>WenQuanYi Micro Hei</vt:lpstr>
      <vt:lpstr>Wingdings</vt:lpstr>
      <vt:lpstr>Office</vt:lpstr>
      <vt:lpstr>Office</vt:lpstr>
      <vt:lpstr>Office</vt:lpstr>
      <vt:lpstr>Projekt  Systementwicklung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Marina Oster</dc:creator>
  <cp:lastModifiedBy>Luise Krings</cp:lastModifiedBy>
  <cp:revision>23</cp:revision>
  <cp:lastPrinted>1601-01-01T00:00:00Z</cp:lastPrinted>
  <dcterms:created xsi:type="dcterms:W3CDTF">2017-07-05T07:52:32Z</dcterms:created>
  <dcterms:modified xsi:type="dcterms:W3CDTF">2019-06-17T20:00:21Z</dcterms:modified>
</cp:coreProperties>
</file>