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29.xml" ContentType="application/vnd.openxmlformats-officedocument.theme+xml"/>
  <Override PartName="/ppt/slideMasters/slideMaster33.xml" ContentType="application/vnd.openxmlformats-officedocument.presentationml.slideMaster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32.xml" ContentType="application/vnd.openxmlformats-officedocument.theme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Masters/slideMaster27.xml" ContentType="application/vnd.openxmlformats-officedocument.presentationml.slideMaster+xml"/>
  <Default Extension="emf" ContentType="image/x-emf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Masters/slideMaster30.xml" ContentType="application/vnd.openxmlformats-officedocument.presentationml.slideMaster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Masters/slideMaster35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theme/theme34.xml" ContentType="application/vnd.openxmlformats-officedocument.theme+xml"/>
  <Override PartName="/ppt/notesSlides/notesSlide9.xml" ContentType="application/vnd.openxmlformats-officedocument.presentationml.notesSlid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Masters/slideMaster3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31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36.xml" ContentType="application/vnd.openxmlformats-officedocument.theme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3.xml" ContentType="application/vnd.openxmlformats-officedocument.theme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7.xml" ContentType="application/vnd.openxmlformats-officedocument.theme+xml"/>
  <Override PartName="/ppt/slideMasters/slideMaster31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30.xml" ContentType="application/vnd.openxmlformats-officedocument.theme+xml"/>
  <Override PartName="/ppt/slideLayouts/slideLayout34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Default Extension="jpeg" ContentType="image/jpeg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35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1" r:id="rId24"/>
    <p:sldMasterId id="2147483672" r:id="rId25"/>
    <p:sldMasterId id="2147483673" r:id="rId26"/>
    <p:sldMasterId id="2147483674" r:id="rId27"/>
    <p:sldMasterId id="2147483675" r:id="rId28"/>
    <p:sldMasterId id="2147483676" r:id="rId29"/>
    <p:sldMasterId id="2147483677" r:id="rId30"/>
    <p:sldMasterId id="2147483678" r:id="rId31"/>
    <p:sldMasterId id="2147483679" r:id="rId32"/>
    <p:sldMasterId id="2147483680" r:id="rId33"/>
    <p:sldMasterId id="2147483681" r:id="rId34"/>
    <p:sldMasterId id="2147483682" r:id="rId35"/>
  </p:sldMasterIdLst>
  <p:notesMasterIdLst>
    <p:notesMasterId r:id="rId46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</p:sldIdLst>
  <p:sldSz cx="12193588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1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8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381000" y="685800"/>
            <a:ext cx="6094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404813" y="4343400"/>
            <a:ext cx="60833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DFA9505-332A-487A-BCEB-FA50B39BD55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BC0B66-862A-4DDB-9DC8-B756A0DADB54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D42508-44D4-45B6-BB94-9A659D41D9F6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5D46A97-992E-45A4-9B02-FB21346D8E57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409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FD1FDEC-2BA9-4A96-A7F0-FB855AE1FBC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AC3E1A-E3D1-4238-AE0B-5C5F48A173A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450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829419-1310-4E05-947D-6F44EBEC6981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471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49D0EDA-9597-4F56-9458-DC153A3AEEE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491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62E67D-6DF0-4615-9021-A512DFF61297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512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14567B7-07CF-49ED-8B58-A28F4178330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532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4ACD98-FD3E-4F6F-BA6B-3AFE9C3DD3F8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552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374650"/>
            <a:ext cx="8823325" cy="568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2.emf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13.emf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14.emf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2.e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15.emf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2.e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16.emf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2.e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2.e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2.e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image" Target="../media/image2.e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2.e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image" Target="../media/image2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image" Target="../media/image17.emf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image" Target="../media/image2.emf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2.emf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image" Target="../media/image2.emf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Relationship Id="rId14" Type="http://schemas.openxmlformats.org/officeDocument/2006/relationships/image" Target="../media/image2.emf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image" Target="../media/image2.emf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image" Target="../media/image2.emf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Relationship Id="rId14" Type="http://schemas.openxmlformats.org/officeDocument/2006/relationships/image" Target="../media/image2.emf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2.emf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316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10.xml"/><Relationship Id="rId6" Type="http://schemas.openxmlformats.org/officeDocument/2006/relationships/slideLayout" Target="../slideLayouts/slideLayout315.xml"/><Relationship Id="rId11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4.xml"/><Relationship Id="rId10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13.xml"/><Relationship Id="rId9" Type="http://schemas.openxmlformats.org/officeDocument/2006/relationships/slideLayout" Target="../slideLayouts/slideLayout318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image" Target="../media/image18.emf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14" Type="http://schemas.openxmlformats.org/officeDocument/2006/relationships/image" Target="../media/image19.emf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45.xml"/><Relationship Id="rId7" Type="http://schemas.openxmlformats.org/officeDocument/2006/relationships/slideLayout" Target="../slideLayouts/slideLayout349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Relationship Id="rId14" Type="http://schemas.openxmlformats.org/officeDocument/2006/relationships/image" Target="../media/image20.emf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56.xml"/><Relationship Id="rId7" Type="http://schemas.openxmlformats.org/officeDocument/2006/relationships/slideLayout" Target="../slideLayouts/slideLayout360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5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5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63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Relationship Id="rId14" Type="http://schemas.openxmlformats.org/officeDocument/2006/relationships/image" Target="../media/image21.emf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67.xml"/><Relationship Id="rId7" Type="http://schemas.openxmlformats.org/officeDocument/2006/relationships/slideLayout" Target="../slideLayouts/slideLayout371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6.xml"/><Relationship Id="rId1" Type="http://schemas.openxmlformats.org/officeDocument/2006/relationships/slideLayout" Target="../slideLayouts/slideLayout365.xml"/><Relationship Id="rId6" Type="http://schemas.openxmlformats.org/officeDocument/2006/relationships/slideLayout" Target="../slideLayouts/slideLayout370.xml"/><Relationship Id="rId11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69.xml"/><Relationship Id="rId10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68.xml"/><Relationship Id="rId9" Type="http://schemas.openxmlformats.org/officeDocument/2006/relationships/slideLayout" Target="../slideLayouts/slideLayout373.xml"/><Relationship Id="rId14" Type="http://schemas.openxmlformats.org/officeDocument/2006/relationships/image" Target="../media/image22.emf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7.xml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Relationship Id="rId14" Type="http://schemas.openxmlformats.org/officeDocument/2006/relationships/image" Target="../media/image2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8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0.emf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1.emf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0EF74B-5E66-4266-822A-DAB66DEF8EC9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FAC936B-CE6E-4537-8328-82C053DFDC69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024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51E3C4-B360-4A61-9BF9-27F8E61C964B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7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127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10BAFC8-81F7-4B4D-8D02-42AE4EC7E04F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229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9947CCB-5CE0-4ECA-9253-E67CD5AEFF9B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2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332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41B7326-34ED-4733-8EF6-A2537BAA4A12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434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5042245-FDDD-45BA-8DAD-CCAC456305DF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E4282E8-CBAA-4B21-B0A9-3119DF6D3CFC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639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EE2727D-3676-4C93-9EE7-D039F5531A5F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74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9E3B3D2-AC56-4597-AC93-144A49965AF0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843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171F69B-B5A3-417F-800C-10B1706FE374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1946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B0B7057-D47D-496B-8BFD-D562D835AA36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048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048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D790E0B-AFE0-40FE-A9B0-AA8E010E94C0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1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151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48B1448-16FE-4E72-843B-D12EA7FF5F8A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371475" y="1520825"/>
            <a:ext cx="11449050" cy="1588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5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253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F637E27-431F-4C28-BC16-FBD0132C8FFA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55575" y="6129338"/>
            <a:ext cx="11880850" cy="1793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263525" y="1520825"/>
            <a:ext cx="11664950" cy="4716463"/>
          </a:xfrm>
          <a:prstGeom prst="rect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6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356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085038B-F8D0-44D3-9143-256A9C5DC3D0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55575" y="6129338"/>
            <a:ext cx="11880850" cy="1793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63525" y="1520825"/>
            <a:ext cx="5724525" cy="4716463"/>
          </a:xfrm>
          <a:prstGeom prst="rect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458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458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998EB7-7227-4B07-BA0E-0F86F3DEC5F9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55575" y="6129338"/>
            <a:ext cx="11880850" cy="1793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833C42-CB1D-471D-8190-3A11B67F4DB2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5575" y="6129338"/>
            <a:ext cx="11880850" cy="1793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66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032AF4-71DF-4788-82EA-3B6DB51E28A9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371475" y="1520825"/>
            <a:ext cx="11449050" cy="1588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76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FB2C454-1E20-4831-9144-9A69396C592C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55575" y="6129338"/>
            <a:ext cx="11880850" cy="17938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867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55194F-78ED-4C1D-BF1D-3835257D8270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71475" y="1520825"/>
            <a:ext cx="11449050" cy="1588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C870506-A52F-41A6-9CE7-44A86642DE22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6092825"/>
            <a:ext cx="12192000" cy="7651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Titeltextes durch Klicken bearbeiten</a:t>
            </a:r>
          </a:p>
        </p:txBody>
      </p:sp>
      <p:sp>
        <p:nvSpPr>
          <p:cNvPr id="922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Format des Gliederungstextes durch Klicken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6000" b="0" smtClean="0"/>
              <a:t>Projekt </a:t>
            </a:r>
            <a:br>
              <a:rPr lang="de-DE" altLang="de-DE" sz="6000" b="0" smtClean="0"/>
            </a:br>
            <a:r>
              <a:rPr lang="de-DE" altLang="de-DE" sz="6000" b="0" smtClean="0"/>
              <a:t>Systementwicklung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71475" y="4581525"/>
            <a:ext cx="6696075" cy="1331913"/>
          </a:xfrm>
        </p:spPr>
        <p:txBody>
          <a:bodyPr anchor="b"/>
          <a:lstStyle/>
          <a:p>
            <a:pPr marL="0" indent="0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Jost Quanten, Marc Wiegand und Luise Krings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1100" smtClean="0"/>
              <a:t>Studenten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71475" y="5949950"/>
            <a:ext cx="6696075" cy="31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 cstate="print"/>
          <a:srcRect t="111" b="111"/>
          <a:stretch>
            <a:fillRect/>
          </a:stretch>
        </p:blipFill>
        <p:spPr bwMode="auto">
          <a:xfrm>
            <a:off x="7896225" y="620713"/>
            <a:ext cx="3852863" cy="5732462"/>
          </a:xfrm>
          <a:prstGeom prst="rect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371475" y="3213100"/>
            <a:ext cx="6696075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3200">
                <a:solidFill>
                  <a:srgbClr val="000000"/>
                </a:solidFill>
              </a:rPr>
              <a:t>Abschluss Präsentation </a:t>
            </a:r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4" cstate="print"/>
          <a:srcRect l="31097" r="31097"/>
          <a:stretch>
            <a:fillRect/>
          </a:stretch>
        </p:blipFill>
        <p:spPr bwMode="auto">
          <a:xfrm>
            <a:off x="7896225" y="620713"/>
            <a:ext cx="3852863" cy="5748337"/>
          </a:xfrm>
          <a:prstGeom prst="rect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60363" y="1112838"/>
            <a:ext cx="6707187" cy="339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85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5400">
                <a:solidFill>
                  <a:srgbClr val="000000"/>
                </a:solidFill>
              </a:rPr>
              <a:t>Vielen Dank für Ihre Aufmerksamkeit!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71475" y="4581525"/>
            <a:ext cx="6696075" cy="1331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Jost Quanten, Marc Wiegand und Luise Krings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1100">
                <a:solidFill>
                  <a:srgbClr val="000000"/>
                </a:solidFill>
              </a:rPr>
              <a:t>Studenten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71475" y="5949950"/>
            <a:ext cx="6696075" cy="31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Inhalte 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 marL="982663" indent="-355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smtClean="0">
                <a:ea typeface="+mn-ea"/>
              </a:rPr>
              <a:t>Teamarbeit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smtClean="0">
                <a:ea typeface="+mn-ea"/>
              </a:rPr>
              <a:t>Teamaufteilung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smtClean="0">
                <a:ea typeface="+mn-ea"/>
              </a:rPr>
              <a:t>Planungserfolge / Misserfolge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smtClean="0">
                <a:ea typeface="+mn-ea"/>
              </a:rPr>
              <a:t>Übernommener Programmcodes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smtClean="0">
                <a:ea typeface="+mn-ea"/>
              </a:rPr>
              <a:t>Einschätzung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smtClean="0">
                <a:ea typeface="+mn-ea"/>
              </a:rPr>
              <a:t>Arbeiten mit dem neun Programmcode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smtClean="0">
                <a:ea typeface="+mn-ea"/>
              </a:rPr>
              <a:t>Feedback</a:t>
            </a:r>
          </a:p>
          <a:p>
            <a:pPr marL="984250" lvl="1" indent="-354013" eaLnBrk="1" hangingPunct="1">
              <a:lnSpc>
                <a:spcPct val="110000"/>
              </a:lnSpc>
              <a:buSzPct val="100000"/>
              <a:defRPr/>
            </a:pPr>
            <a:endParaRPr lang="de-DE" altLang="de-DE" sz="190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smtClean="0">
                <a:ea typeface="+mn-ea"/>
              </a:rPr>
              <a:t>„Lessons learned“</a:t>
            </a:r>
          </a:p>
          <a:p>
            <a:pPr marL="984250" lvl="1" indent="-354013" eaLnBrk="1" hangingPunct="1">
              <a:lnSpc>
                <a:spcPct val="110000"/>
              </a:lnSpc>
              <a:buSzPct val="100000"/>
              <a:defRPr/>
            </a:pPr>
            <a:endParaRPr lang="de-DE" altLang="de-DE" sz="190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smtClean="0">
              <a:ea typeface="+mn-ea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Teamarbeit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71475" y="1628775"/>
            <a:ext cx="10188575" cy="401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MARC </a:t>
            </a:r>
            <a:r>
              <a:rPr lang="de-DE" altLang="de-DE" sz="19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de-DE" altLang="de-DE" sz="1900">
                <a:solidFill>
                  <a:srgbClr val="000000"/>
                </a:solidFill>
              </a:rPr>
              <a:t> Team-Master </a:t>
            </a: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>
              <a:solidFill>
                <a:srgbClr val="000000"/>
              </a:solidFill>
            </a:endParaRP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JOST </a:t>
            </a:r>
            <a:r>
              <a:rPr lang="de-DE" altLang="de-DE" sz="19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de-DE" altLang="de-DE" sz="1900">
                <a:solidFill>
                  <a:srgbClr val="000000"/>
                </a:solidFill>
              </a:rPr>
              <a:t> Apache-Webserver-Vergleicher / Brain /File-Manager </a:t>
            </a: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>
              <a:solidFill>
                <a:srgbClr val="000000"/>
              </a:solidFill>
            </a:endParaRP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LUISE </a:t>
            </a:r>
            <a:r>
              <a:rPr lang="de-DE" altLang="de-DE" sz="19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de-DE" altLang="de-DE" sz="1900">
                <a:solidFill>
                  <a:srgbClr val="000000"/>
                </a:solidFill>
              </a:rPr>
              <a:t> Quoten-Frau 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Teamaufteilung 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Teamarbeit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71475" y="1628775"/>
            <a:ext cx="101885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 marL="982663" indent="-355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 smtClean="0">
                <a:ea typeface="+mn-ea"/>
              </a:rPr>
              <a:t>PRA2: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lvl="1" eaLnBrk="1" hangingPunct="1">
              <a:lnSpc>
                <a:spcPct val="2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 smtClean="0">
                <a:ea typeface="+mn-ea"/>
              </a:rPr>
              <a:t>PRA3 : (Modularisierung von PRA1 in vollständiger Teamarbeit)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lvl="1" eaLnBrk="1" hangingPunct="1">
              <a:lnSpc>
                <a:spcPct val="2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 smtClean="0">
                <a:ea typeface="+mn-ea"/>
              </a:rPr>
              <a:t>PRA4 :</a:t>
            </a:r>
          </a:p>
          <a:p>
            <a:pPr marL="355600" eaLnBrk="1" hangingPunct="1">
              <a:lnSpc>
                <a:spcPct val="110000"/>
              </a:lnSpc>
              <a:buSzPct val="100000"/>
              <a:defRPr/>
            </a:pPr>
            <a:endParaRPr lang="de-DE" altLang="de-DE" sz="1900" dirty="0" smtClean="0">
              <a:ea typeface="+mn-ea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Teamaufteilung 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695325" y="2060575"/>
          <a:ext cx="10515600" cy="874713"/>
        </p:xfrm>
        <a:graphic>
          <a:graphicData uri="http://schemas.openxmlformats.org/drawingml/2006/table">
            <a:tbl>
              <a:tblPr/>
              <a:tblGrid>
                <a:gridCol w="2611438">
                  <a:extLst>
                    <a:ext uri="{9D8B030D-6E8A-4147-A177-3AD203B41FA5}">
                      <a16:colId xmlns:a16="http://schemas.microsoft.com/office/drawing/2014/main" xmlns="" val="4215311629"/>
                    </a:ext>
                  </a:extLst>
                </a:gridCol>
                <a:gridCol w="1133847">
                  <a:extLst>
                    <a:ext uri="{9D8B030D-6E8A-4147-A177-3AD203B41FA5}">
                      <a16:colId xmlns:a16="http://schemas.microsoft.com/office/drawing/2014/main" xmlns="" val="27702912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89615549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1413100037"/>
                    </a:ext>
                  </a:extLst>
                </a:gridCol>
                <a:gridCol w="3169915">
                  <a:extLst>
                    <a:ext uri="{9D8B030D-6E8A-4147-A177-3AD203B41FA5}">
                      <a16:colId xmlns:a16="http://schemas.microsoft.com/office/drawing/2014/main" xmlns="" val="38154484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Schwerpunkt: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Request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Response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Debug - Response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String-Funktionen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845496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Hauptverantwortlicher 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Jost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Marc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Luise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Alle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8635024"/>
                  </a:ext>
                </a:extLst>
              </a:tr>
            </a:tbl>
          </a:graphicData>
        </a:graphic>
      </p:graphicFrame>
      <p:graphicFrame>
        <p:nvGraphicFramePr>
          <p:cNvPr id="41003" name="Group 43"/>
          <p:cNvGraphicFramePr>
            <a:graphicFrameLocks noGrp="1"/>
          </p:cNvGraphicFramePr>
          <p:nvPr/>
        </p:nvGraphicFramePr>
        <p:xfrm>
          <a:off x="695325" y="3500438"/>
          <a:ext cx="10442575" cy="742950"/>
        </p:xfrm>
        <a:graphic>
          <a:graphicData uri="http://schemas.openxmlformats.org/drawingml/2006/table">
            <a:tbl>
              <a:tblPr/>
              <a:tblGrid>
                <a:gridCol w="2609850">
                  <a:extLst>
                    <a:ext uri="{9D8B030D-6E8A-4147-A177-3AD203B41FA5}">
                      <a16:colId xmlns:a16="http://schemas.microsoft.com/office/drawing/2014/main" xmlns="" val="2008005183"/>
                    </a:ext>
                  </a:extLst>
                </a:gridCol>
                <a:gridCol w="2503587">
                  <a:extLst>
                    <a:ext uri="{9D8B030D-6E8A-4147-A177-3AD203B41FA5}">
                      <a16:colId xmlns:a16="http://schemas.microsoft.com/office/drawing/2014/main" xmlns="" val="34807493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3385228222"/>
                    </a:ext>
                  </a:extLst>
                </a:gridCol>
                <a:gridCol w="3096890">
                  <a:extLst>
                    <a:ext uri="{9D8B030D-6E8A-4147-A177-3AD203B41FA5}">
                      <a16:colId xmlns:a16="http://schemas.microsoft.com/office/drawing/2014/main" xmlns="" val="35061431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Schwerpunkt: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Virtual Hosting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Dokumentation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Testfälle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9284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Hauptverantwortlicher 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Alle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Luise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Alle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77154"/>
                  </a:ext>
                </a:extLst>
              </a:tr>
            </a:tbl>
          </a:graphicData>
        </a:graphic>
      </p:graphicFrame>
      <p:graphicFrame>
        <p:nvGraphicFramePr>
          <p:cNvPr id="41034" name="Group 74"/>
          <p:cNvGraphicFramePr>
            <a:graphicFrameLocks noGrp="1"/>
          </p:cNvGraphicFramePr>
          <p:nvPr/>
        </p:nvGraphicFramePr>
        <p:xfrm>
          <a:off x="695325" y="4724400"/>
          <a:ext cx="10442575" cy="1017116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xmlns="" val="180004824"/>
                    </a:ext>
                  </a:extLst>
                </a:gridCol>
                <a:gridCol w="2521049">
                  <a:extLst>
                    <a:ext uri="{9D8B030D-6E8A-4147-A177-3AD203B41FA5}">
                      <a16:colId xmlns:a16="http://schemas.microsoft.com/office/drawing/2014/main" xmlns="" val="2647776691"/>
                    </a:ext>
                  </a:extLst>
                </a:gridCol>
                <a:gridCol w="2233513">
                  <a:extLst>
                    <a:ext uri="{9D8B030D-6E8A-4147-A177-3AD203B41FA5}">
                      <a16:colId xmlns:a16="http://schemas.microsoft.com/office/drawing/2014/main" xmlns="" val="1967903362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xmlns="" val="2182507314"/>
                    </a:ext>
                  </a:extLst>
                </a:gridCol>
              </a:tblGrid>
              <a:tr h="648816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Schwerpunkt: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Authentifizierungs Ansatz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Passwortvergleich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Codieren und Decodieren  / Verschlüsseln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63163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Hauptverantwortlicher 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Luise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Mark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Jost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23610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Teamarbeit</a:t>
            </a:r>
          </a:p>
        </p:txBody>
      </p:sp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03225" y="1504950"/>
          <a:ext cx="10374313" cy="3744914"/>
        </p:xfrm>
        <a:graphic>
          <a:graphicData uri="http://schemas.openxmlformats.org/drawingml/2006/table">
            <a:tbl>
              <a:tblPr/>
              <a:tblGrid>
                <a:gridCol w="5187950">
                  <a:extLst>
                    <a:ext uri="{9D8B030D-6E8A-4147-A177-3AD203B41FA5}">
                      <a16:colId xmlns:a16="http://schemas.microsoft.com/office/drawing/2014/main" xmlns="" val="1108382099"/>
                    </a:ext>
                  </a:extLst>
                </a:gridCol>
                <a:gridCol w="5186363">
                  <a:extLst>
                    <a:ext uri="{9D8B030D-6E8A-4147-A177-3AD203B41FA5}">
                      <a16:colId xmlns:a16="http://schemas.microsoft.com/office/drawing/2014/main" xmlns="" val="2689963218"/>
                    </a:ext>
                  </a:extLst>
                </a:gridCol>
              </a:tblGrid>
              <a:tr h="9874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 Negativ-Reflexion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Positiv-Reflexion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4523102"/>
                  </a:ext>
                </a:extLst>
              </a:tr>
              <a:tr h="100806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PRA1: schlechte Teamarbeit und Kommunikation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cs typeface="WenQuanYi Micro Hei" charset="0"/>
                        </a:rPr>
                        <a:t></a:t>
                      </a: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Teamarbeit wurde von Praktikum zu Praktikum besser </a:t>
                      </a:r>
                    </a:p>
                  </a:txBody>
                  <a:tcPr marL="90000" marR="90000" marT="101664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6722791"/>
                  </a:ext>
                </a:extLst>
              </a:tr>
              <a:tr h="58261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Kommunikation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DejaVu Sans" charset="0"/>
                        </a:rPr>
                        <a:t>Zeit-Management</a:t>
                      </a:r>
                      <a:endParaRPr kumimoji="0" lang="de-DE" alt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DejaVu Sans" charset="0"/>
                      </a:endParaRP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710505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Nicht immer konnte jeder alles machen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Kooperation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921583"/>
                  </a:ext>
                </a:extLst>
              </a:tr>
              <a:tr h="58261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573457"/>
                  </a:ext>
                </a:extLst>
              </a:tr>
            </a:tbl>
          </a:graphicData>
        </a:graphic>
      </p:graphicFrame>
      <p:sp>
        <p:nvSpPr>
          <p:cNvPr id="46103" name="Text Box 40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Wie gut hat alles funktioniert?</a:t>
            </a:r>
          </a:p>
        </p:txBody>
      </p:sp>
      <p:sp>
        <p:nvSpPr>
          <p:cNvPr id="46104" name="Text Box 41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Übernommener Programmcodes</a:t>
            </a:r>
          </a:p>
        </p:txBody>
      </p:sp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371475" y="1785938"/>
          <a:ext cx="10334625" cy="4090989"/>
        </p:xfrm>
        <a:graphic>
          <a:graphicData uri="http://schemas.openxmlformats.org/drawingml/2006/table">
            <a:tbl>
              <a:tblPr/>
              <a:tblGrid>
                <a:gridCol w="5165725">
                  <a:extLst>
                    <a:ext uri="{9D8B030D-6E8A-4147-A177-3AD203B41FA5}">
                      <a16:colId xmlns:a16="http://schemas.microsoft.com/office/drawing/2014/main" xmlns="" val="3821075918"/>
                    </a:ext>
                  </a:extLst>
                </a:gridCol>
                <a:gridCol w="5168900">
                  <a:extLst>
                    <a:ext uri="{9D8B030D-6E8A-4147-A177-3AD203B41FA5}">
                      <a16:colId xmlns:a16="http://schemas.microsoft.com/office/drawing/2014/main" xmlns="" val="2152389663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Positiv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Negativ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9129326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Sprechende Namen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Nachbearbeitung war nicht so wie wir es erwartet haben.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9097572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Modular</a:t>
                      </a: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DejaVu Sans" charset="0"/>
                        </a:rPr>
                        <a:t>Einzeiler</a:t>
                      </a: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DejaVu Sans" charset="0"/>
                        </a:rPr>
                        <a:t> </a:t>
                      </a: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DejaVu Sans" charset="0"/>
                      </a:endParaRP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8217821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Keine zwischen Kommentare 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747558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6966991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357138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3426505"/>
                  </a:ext>
                </a:extLst>
              </a:tr>
            </a:tbl>
          </a:graphicData>
        </a:graphic>
      </p:graphicFrame>
      <p:sp>
        <p:nvSpPr>
          <p:cNvPr id="48157" name="Text Box 54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Einschätzung</a:t>
            </a:r>
          </a:p>
        </p:txBody>
      </p:sp>
      <p:sp>
        <p:nvSpPr>
          <p:cNvPr id="48158" name="Text Box 55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Übernommener Programmcodes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 marL="982663" indent="-355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 smtClean="0">
                <a:ea typeface="+mn-ea"/>
              </a:rPr>
              <a:t>Motivationsloch: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 smtClean="0">
                <a:ea typeface="+mn-ea"/>
              </a:rPr>
              <a:t>Einarbeiten in den neuen Programmcode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 smtClean="0">
                <a:ea typeface="+mn-ea"/>
              </a:rPr>
              <a:t>Ansatzpunkte finden um PRA 4 </a:t>
            </a:r>
            <a:r>
              <a:rPr lang="de-DE" altLang="de-DE" sz="1900" dirty="0" err="1" smtClean="0">
                <a:ea typeface="+mn-ea"/>
              </a:rPr>
              <a:t>zubeginnen</a:t>
            </a:r>
            <a:r>
              <a:rPr lang="de-DE" altLang="de-DE" sz="1900" dirty="0" smtClean="0">
                <a:ea typeface="+mn-ea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 smtClean="0">
                <a:ea typeface="+mn-ea"/>
              </a:rPr>
              <a:t>Hürden: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 smtClean="0">
                <a:ea typeface="+mn-ea"/>
              </a:rPr>
              <a:t>Header-</a:t>
            </a:r>
            <a:r>
              <a:rPr lang="de-DE" altLang="de-DE" sz="1900" dirty="0" err="1" smtClean="0">
                <a:ea typeface="+mn-ea"/>
              </a:rPr>
              <a:t>Length</a:t>
            </a:r>
            <a:r>
              <a:rPr lang="de-DE" altLang="de-DE" sz="1900" dirty="0" smtClean="0">
                <a:ea typeface="+mn-ea"/>
              </a:rPr>
              <a:t> von 8 kB sorgte für Probleme </a:t>
            </a:r>
            <a:br>
              <a:rPr lang="de-DE" altLang="de-DE" sz="1900" dirty="0" smtClean="0">
                <a:ea typeface="+mn-ea"/>
              </a:rPr>
            </a:br>
            <a:r>
              <a:rPr lang="de-DE" altLang="de-DE" sz="1900" dirty="0" smtClean="0">
                <a:ea typeface="+mn-ea"/>
              </a:rPr>
              <a:t>(nachträglich </a:t>
            </a:r>
            <a:r>
              <a:rPr lang="de-DE" altLang="de-DE" sz="1900" dirty="0" err="1" smtClean="0">
                <a:ea typeface="+mn-ea"/>
              </a:rPr>
              <a:t>gefixst</a:t>
            </a:r>
            <a:r>
              <a:rPr lang="de-DE" altLang="de-DE" sz="1900" dirty="0" smtClean="0">
                <a:ea typeface="+mn-ea"/>
              </a:rPr>
              <a:t>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 smtClean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 smtClean="0">
                <a:ea typeface="+mn-ea"/>
              </a:rPr>
              <a:t>Entwicklung: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 smtClean="0">
                <a:ea typeface="+mn-ea"/>
              </a:rPr>
              <a:t>Dokumentation hat geholfen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 smtClean="0">
                <a:ea typeface="+mn-ea"/>
              </a:rPr>
              <a:t>Nach den ersten Ansatzpunkten konnte endlich effizient gearbeitet werden </a:t>
            </a:r>
          </a:p>
          <a:p>
            <a:pPr marL="984250" lvl="1" indent="-354013" eaLnBrk="1" hangingPunct="1">
              <a:lnSpc>
                <a:spcPct val="110000"/>
              </a:lnSpc>
              <a:buSzPct val="100000"/>
              <a:defRPr/>
            </a:pPr>
            <a:endParaRPr lang="de-DE" altLang="de-DE" sz="1900" dirty="0" smtClean="0">
              <a:ea typeface="+mn-ea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Arbeiten mit dem neun Programmcode </a:t>
            </a:r>
          </a:p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endParaRPr lang="de-DE" altLang="de-DE" sz="2800">
              <a:solidFill>
                <a:srgbClr val="878787"/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Übernommener Programmcodes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Liebe Gruppe 20 … </a:t>
            </a: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>
              <a:solidFill>
                <a:srgbClr val="000000"/>
              </a:solidFill>
            </a:endParaRPr>
          </a:p>
          <a:p>
            <a:pPr marL="982663" lvl="1" indent="-355600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absprachen sollten eingehalten werden, eine Aufhabe immer nach besten Wissen und Gewissen bearbeiten. Bitte nicht nach dem Motto </a:t>
            </a:r>
            <a:br>
              <a:rPr lang="de-DE" altLang="de-DE" sz="1900">
                <a:solidFill>
                  <a:srgbClr val="000000"/>
                </a:solidFill>
              </a:rPr>
            </a:br>
            <a:r>
              <a:rPr lang="de-DE" altLang="de-DE" sz="1900">
                <a:solidFill>
                  <a:srgbClr val="000000"/>
                </a:solidFill>
              </a:rPr>
              <a:t>„ Nach Uns die Sintflut“ einen Server übergeben und gehen, bevor ihr das endgültige ok habt. </a:t>
            </a:r>
          </a:p>
          <a:p>
            <a:pPr marL="982663" lvl="1" indent="-355600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Feedback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„Lessons learned“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Teamwork heißt zusammen Programmieren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Kommunikation ist das A und O. 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Von Anfang an mit #defines arbeiten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Erst ein Grundlagenverständnis schaffen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Graphiken, Diagrammen erstellen bevor man los Programmiert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Klare Aufgaben und Ansagen zur Aufgabenaufteilung 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>
                <a:solidFill>
                  <a:srgbClr val="000000"/>
                </a:solidFill>
              </a:rPr>
              <a:t>(3 von 3  Teammitgliedern sind der Meinung das es besser wäre andere Teammitglieder auszusuchen)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Was wäre wenn wir noch mal von vorne anfangen?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Benutzerdefiniert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35</vt:i4>
      </vt:variant>
      <vt:variant>
        <vt:lpstr>Folientitel</vt:lpstr>
      </vt:variant>
      <vt:variant>
        <vt:i4>10</vt:i4>
      </vt:variant>
    </vt:vector>
  </HeadingPairs>
  <TitlesOfParts>
    <vt:vector size="50" baseType="lpstr">
      <vt:lpstr>Arial</vt:lpstr>
      <vt:lpstr>WenQuanYi Micro Hei</vt:lpstr>
      <vt:lpstr>Times New Roman</vt:lpstr>
      <vt:lpstr>DejaVu Sans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Projekt  Systementwicklung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Lu Ise</cp:lastModifiedBy>
  <cp:revision>20</cp:revision>
  <cp:lastPrinted>1601-01-01T00:00:00Z</cp:lastPrinted>
  <dcterms:created xsi:type="dcterms:W3CDTF">2017-07-05T07:52:32Z</dcterms:created>
  <dcterms:modified xsi:type="dcterms:W3CDTF">2019-06-15T08:10:11Z</dcterms:modified>
</cp:coreProperties>
</file>