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7"/>
  </p:notesMasterIdLst>
  <p:sldIdLst>
    <p:sldId id="285" r:id="rId2"/>
    <p:sldId id="310" r:id="rId3"/>
    <p:sldId id="311" r:id="rId4"/>
    <p:sldId id="313" r:id="rId5"/>
    <p:sldId id="312" r:id="rId6"/>
    <p:sldId id="314" r:id="rId7"/>
    <p:sldId id="316" r:id="rId8"/>
    <p:sldId id="315" r:id="rId9"/>
    <p:sldId id="317" r:id="rId10"/>
    <p:sldId id="318" r:id="rId11"/>
    <p:sldId id="319" r:id="rId12"/>
    <p:sldId id="320" r:id="rId13"/>
    <p:sldId id="321" r:id="rId14"/>
    <p:sldId id="322"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09"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4660"/>
  </p:normalViewPr>
  <p:slideViewPr>
    <p:cSldViewPr>
      <p:cViewPr varScale="1">
        <p:scale>
          <a:sx n="64" d="100"/>
          <a:sy n="64" d="100"/>
        </p:scale>
        <p:origin x="1548" y="78"/>
      </p:cViewPr>
      <p:guideLst>
        <p:guide orient="horz" pos="216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8DBF7-60DD-41D8-99A4-0A9F57360AF3}" type="datetimeFigureOut">
              <a:rPr lang="es-CO" smtClean="0"/>
              <a:t>14/02/2023</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D1CDF-27D9-40DA-9AB0-C27C7714D02F}" type="slidenum">
              <a:rPr lang="es-CO" smtClean="0"/>
              <a:t>‹Nº›</a:t>
            </a:fld>
            <a:endParaRPr lang="es-CO" dirty="0"/>
          </a:p>
        </p:txBody>
      </p:sp>
    </p:spTree>
    <p:extLst>
      <p:ext uri="{BB962C8B-B14F-4D97-AF65-F5344CB8AC3E}">
        <p14:creationId xmlns:p14="http://schemas.microsoft.com/office/powerpoint/2010/main" val="287675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91430404-F6ED-4066-ADBA-A0E8FB45A2C7}" type="datetimeFigureOut">
              <a:rPr lang="es-CO" smtClean="0"/>
              <a:t>14/02/2023</a:t>
            </a:fld>
            <a:endParaRPr lang="es-CO" dirty="0"/>
          </a:p>
        </p:txBody>
      </p:sp>
      <p:sp>
        <p:nvSpPr>
          <p:cNvPr id="5" name="Footer Placeholder 4"/>
          <p:cNvSpPr>
            <a:spLocks noGrp="1"/>
          </p:cNvSpPr>
          <p:nvPr>
            <p:ph type="ftr" sz="quarter" idx="11"/>
          </p:nvPr>
        </p:nvSpPr>
        <p:spPr>
          <a:xfrm>
            <a:off x="1900237" y="5410202"/>
            <a:ext cx="3843665" cy="365125"/>
          </a:xfrm>
        </p:spPr>
        <p:txBody>
          <a:bodyPr/>
          <a:lstStyle/>
          <a:p>
            <a:endParaRPr lang="es-CO" dirty="0"/>
          </a:p>
        </p:txBody>
      </p:sp>
      <p:sp>
        <p:nvSpPr>
          <p:cNvPr id="6" name="Slide Number Placeholder 5"/>
          <p:cNvSpPr>
            <a:spLocks noGrp="1"/>
          </p:cNvSpPr>
          <p:nvPr>
            <p:ph type="sldNum" sz="quarter" idx="12"/>
          </p:nvPr>
        </p:nvSpPr>
        <p:spPr>
          <a:xfrm>
            <a:off x="7915603" y="5410200"/>
            <a:ext cx="578317" cy="365125"/>
          </a:xfrm>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116643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6132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44154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912958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2441122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205977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dirty="0"/>
              <a:t>Haga clic en el icono para agregar una imagen</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dirty="0"/>
              <a:t>Haga clic en el icono para agregar una imagen</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dirty="0"/>
              <a:t>Haga clic en el icono para agregar una imagen</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4" name="Footer Placeholder 3"/>
          <p:cNvSpPr>
            <a:spLocks noGrp="1"/>
          </p:cNvSpPr>
          <p:nvPr>
            <p:ph type="ftr" sz="quarter" idx="11"/>
          </p:nvPr>
        </p:nvSpPr>
        <p:spPr/>
        <p:txBody>
          <a:bodyPr/>
          <a:lstStyle>
            <a:lvl1pPr>
              <a:defRPr cap="all" baseline="0"/>
            </a:lvl1pPr>
          </a:lstStyle>
          <a:p>
            <a:endParaRPr lang="es-CO" dirty="0"/>
          </a:p>
        </p:txBody>
      </p:sp>
      <p:sp>
        <p:nvSpPr>
          <p:cNvPr id="5" name="Slide Number Placeholder 4"/>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50137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692730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3882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s-ES"/>
              <a:t>Haga clic para modificar el estilo de título del patrón</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91430404-F6ED-4066-ADBA-A0E8FB45A2C7}" type="datetimeFigureOut">
              <a:rPr lang="es-CO" smtClean="0"/>
              <a:t>14/02/2023</a:t>
            </a:fld>
            <a:endParaRPr lang="es-CO" dirty="0"/>
          </a:p>
        </p:txBody>
      </p:sp>
      <p:sp>
        <p:nvSpPr>
          <p:cNvPr id="50" name="Footer Placeholder 4"/>
          <p:cNvSpPr>
            <a:spLocks noGrp="1"/>
          </p:cNvSpPr>
          <p:nvPr>
            <p:ph type="ftr" sz="quarter" idx="11"/>
          </p:nvPr>
        </p:nvSpPr>
        <p:spPr>
          <a:xfrm>
            <a:off x="856059" y="5883276"/>
            <a:ext cx="4679482" cy="365125"/>
          </a:xfrm>
        </p:spPr>
        <p:txBody>
          <a:bodyPr/>
          <a:lstStyle/>
          <a:p>
            <a:endParaRPr lang="es-CO" dirty="0"/>
          </a:p>
        </p:txBody>
      </p:sp>
      <p:sp>
        <p:nvSpPr>
          <p:cNvPr id="51" name="Slide Number Placeholder 5"/>
          <p:cNvSpPr>
            <a:spLocks noGrp="1"/>
          </p:cNvSpPr>
          <p:nvPr>
            <p:ph type="sldNum" sz="quarter" idx="12"/>
          </p:nvPr>
        </p:nvSpPr>
        <p:spPr>
          <a:xfrm>
            <a:off x="7707241" y="5883275"/>
            <a:ext cx="578317" cy="365125"/>
          </a:xfrm>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98501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122561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238382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56058" y="3073398"/>
            <a:ext cx="3658793"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3073398"/>
            <a:ext cx="3656408"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163016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13125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12161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288330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14/02/2023</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41325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430404-F6ED-4066-ADBA-A0E8FB45A2C7}" type="datetimeFigureOut">
              <a:rPr lang="es-CO" smtClean="0"/>
              <a:t>14/02/2023</a:t>
            </a:fld>
            <a:endParaRPr lang="es-CO"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3708274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Desktop/CUC/ORGANIZACION_CLASES_KCABANA.xls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00238" y="765175"/>
            <a:ext cx="6594475" cy="2387600"/>
          </a:xfrm>
        </p:spPr>
        <p:txBody>
          <a:bodyPr/>
          <a:lstStyle/>
          <a:p>
            <a:pPr eaLnBrk="1" fontAlgn="auto" hangingPunct="1">
              <a:spcAft>
                <a:spcPts val="0"/>
              </a:spcAft>
              <a:defRPr/>
            </a:pPr>
            <a:r>
              <a:rPr lang="es-CO" dirty="0"/>
              <a:t>algoritmos i</a:t>
            </a:r>
          </a:p>
        </p:txBody>
      </p:sp>
      <p:sp>
        <p:nvSpPr>
          <p:cNvPr id="3" name="Subtítulo 2"/>
          <p:cNvSpPr>
            <a:spLocks noGrp="1"/>
          </p:cNvSpPr>
          <p:nvPr>
            <p:ph type="subTitle" idx="1"/>
          </p:nvPr>
        </p:nvSpPr>
        <p:spPr>
          <a:xfrm>
            <a:off x="1900238" y="3284538"/>
            <a:ext cx="6594475" cy="1655762"/>
          </a:xfrm>
        </p:spPr>
        <p:txBody>
          <a:bodyPr rtlCol="0"/>
          <a:lstStyle/>
          <a:p>
            <a:pPr eaLnBrk="1" fontAlgn="auto" hangingPunct="1">
              <a:spcAft>
                <a:spcPts val="0"/>
              </a:spcAft>
              <a:defRPr/>
            </a:pPr>
            <a:r>
              <a:rPr lang="es-CO" dirty="0"/>
              <a:t>Ing. Mauricio Vásquez Carbonell</a:t>
            </a:r>
          </a:p>
          <a:p>
            <a:pPr eaLnBrk="1" fontAlgn="auto" hangingPunct="1">
              <a:spcAft>
                <a:spcPts val="0"/>
              </a:spcAft>
              <a:defRPr/>
            </a:pPr>
            <a:endParaRPr lang="es-CO" dirty="0"/>
          </a:p>
          <a:p>
            <a:pPr eaLnBrk="1" fontAlgn="auto" hangingPunct="1">
              <a:spcAft>
                <a:spcPts val="0"/>
              </a:spcAft>
              <a:defRPr/>
            </a:pPr>
            <a:endParaRPr lang="es-CO" dirty="0"/>
          </a:p>
          <a:p>
            <a:pPr eaLnBrk="1" fontAlgn="auto" hangingPunct="1">
              <a:spcAft>
                <a:spcPts val="0"/>
              </a:spcAft>
              <a:defRPr/>
            </a:pPr>
            <a:endParaRPr lang="es-CO" dirty="0"/>
          </a:p>
        </p:txBody>
      </p:sp>
      <p:pic>
        <p:nvPicPr>
          <p:cNvPr id="62472" name="Picture 8" descr="Resultado de imagen para electronica">
            <a:hlinkClick r:id="rId2" action="ppaction://hlinkfile"/>
          </p:cNvPr>
          <p:cNvPicPr>
            <a:picLocks noChangeAspect="1" noChangeArrowheads="1"/>
          </p:cNvPicPr>
          <p:nvPr/>
        </p:nvPicPr>
        <p:blipFill>
          <a:blip r:embed="rId3">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15888" y="5517232"/>
            <a:ext cx="1710367" cy="76129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115274" y="5958592"/>
            <a:ext cx="6112910" cy="369332"/>
          </a:xfrm>
          <a:prstGeom prst="rect">
            <a:avLst/>
          </a:prstGeom>
        </p:spPr>
        <p:txBody>
          <a:bodyPr wrap="square">
            <a:spAutoFit/>
          </a:bodyPr>
          <a:lstStyle/>
          <a:p>
            <a:r>
              <a:rPr lang="es-CO" b="1" baseline="0" dirty="0"/>
              <a:t> </a:t>
            </a:r>
            <a:r>
              <a:rPr lang="es-CO" b="1" dirty="0"/>
              <a:t> </a:t>
            </a:r>
          </a:p>
        </p:txBody>
      </p:sp>
    </p:spTree>
    <p:extLst>
      <p:ext uri="{BB962C8B-B14F-4D97-AF65-F5344CB8AC3E}">
        <p14:creationId xmlns:p14="http://schemas.microsoft.com/office/powerpoint/2010/main" val="295877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0D6E0-AB3D-3FE4-ABCC-38292994C016}"/>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979EBCA3-AC30-EB06-6EE2-4D117C42EED7}"/>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371571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B3927-98FF-A27D-94A5-13E1E8B0A2BE}"/>
              </a:ext>
            </a:extLst>
          </p:cNvPr>
          <p:cNvSpPr>
            <a:spLocks noGrp="1"/>
          </p:cNvSpPr>
          <p:nvPr>
            <p:ph type="title"/>
          </p:nvPr>
        </p:nvSpPr>
        <p:spPr/>
        <p:txBody>
          <a:bodyPr/>
          <a:lstStyle/>
          <a:p>
            <a:r>
              <a:rPr lang="es-CO" dirty="0"/>
              <a:t>Codificación de un programa</a:t>
            </a:r>
          </a:p>
        </p:txBody>
      </p:sp>
      <p:sp>
        <p:nvSpPr>
          <p:cNvPr id="3" name="Marcador de contenido 2">
            <a:extLst>
              <a:ext uri="{FF2B5EF4-FFF2-40B4-BE49-F238E27FC236}">
                <a16:creationId xmlns:a16="http://schemas.microsoft.com/office/drawing/2014/main" id="{0D8B2468-E8E4-0282-00E1-A57B23736762}"/>
              </a:ext>
            </a:extLst>
          </p:cNvPr>
          <p:cNvSpPr>
            <a:spLocks noGrp="1"/>
          </p:cNvSpPr>
          <p:nvPr>
            <p:ph idx="1"/>
          </p:nvPr>
        </p:nvSpPr>
        <p:spPr/>
        <p:txBody>
          <a:bodyPr>
            <a:normAutofit/>
          </a:bodyPr>
          <a:lstStyle/>
          <a:p>
            <a:pPr marL="0" indent="0">
              <a:buNone/>
            </a:pPr>
            <a:r>
              <a:rPr lang="es-ES" dirty="0"/>
              <a:t>La codificación es la escritura en un lenguaje de programación de la representación del algoritmo desarrollada en las etapas precedentes. Dado que el diseño de un algoritmo es independiente del lenguaje de programación utilizado para su implementación, el código puede ser escrito con igual facilidad en un lenguaje o en otro.</a:t>
            </a:r>
            <a:endParaRPr lang="es-CO" dirty="0"/>
          </a:p>
        </p:txBody>
      </p:sp>
    </p:spTree>
    <p:extLst>
      <p:ext uri="{BB962C8B-B14F-4D97-AF65-F5344CB8AC3E}">
        <p14:creationId xmlns:p14="http://schemas.microsoft.com/office/powerpoint/2010/main" val="168466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CDC1E-AAD3-88E4-5455-48B3A376C5DC}"/>
              </a:ext>
            </a:extLst>
          </p:cNvPr>
          <p:cNvSpPr>
            <a:spLocks noGrp="1"/>
          </p:cNvSpPr>
          <p:nvPr>
            <p:ph type="title"/>
          </p:nvPr>
        </p:nvSpPr>
        <p:spPr/>
        <p:txBody>
          <a:bodyPr/>
          <a:lstStyle/>
          <a:p>
            <a:r>
              <a:rPr lang="es-ES" dirty="0"/>
              <a:t>Compilación y ejecución de un programa</a:t>
            </a:r>
            <a:endParaRPr lang="es-CO" dirty="0"/>
          </a:p>
        </p:txBody>
      </p:sp>
      <p:sp>
        <p:nvSpPr>
          <p:cNvPr id="3" name="Marcador de contenido 2">
            <a:extLst>
              <a:ext uri="{FF2B5EF4-FFF2-40B4-BE49-F238E27FC236}">
                <a16:creationId xmlns:a16="http://schemas.microsoft.com/office/drawing/2014/main" id="{E9BC1C2A-CEF5-19CF-E950-020732FA84B6}"/>
              </a:ext>
            </a:extLst>
          </p:cNvPr>
          <p:cNvSpPr>
            <a:spLocks noGrp="1"/>
          </p:cNvSpPr>
          <p:nvPr>
            <p:ph idx="1"/>
          </p:nvPr>
        </p:nvSpPr>
        <p:spPr/>
        <p:txBody>
          <a:bodyPr>
            <a:normAutofit fontScale="92500"/>
          </a:bodyPr>
          <a:lstStyle/>
          <a:p>
            <a:pPr marL="0" indent="0">
              <a:buNone/>
            </a:pPr>
            <a:r>
              <a:rPr lang="es-ES" dirty="0"/>
              <a:t>El </a:t>
            </a:r>
            <a:r>
              <a:rPr lang="es-ES" b="1" i="1" dirty="0"/>
              <a:t>programa fuente</a:t>
            </a:r>
            <a:r>
              <a:rPr lang="es-ES" dirty="0"/>
              <a:t> debe ser traducido a lenguaje máquina, este proceso se realiza con el compilador y el sistema operativo que se encarga prácticamente de la compilación.</a:t>
            </a:r>
          </a:p>
          <a:p>
            <a:pPr marL="0" indent="0">
              <a:buNone/>
            </a:pPr>
            <a:r>
              <a:rPr lang="es-ES" dirty="0"/>
              <a:t>Si tras la compilación se presentan errores </a:t>
            </a:r>
            <a:r>
              <a:rPr lang="es-ES" b="1" i="1" dirty="0"/>
              <a:t>(errores de compilación)</a:t>
            </a:r>
            <a:r>
              <a:rPr lang="es-ES" dirty="0"/>
              <a:t> en el programa fuente, es preciso volver a editar el programa, corregir los errores y compilar de nuevo. Este proceso se repite hasta que no se producen errores, obteniéndose el programa objeto que todavía no es ejecutable directamente</a:t>
            </a:r>
            <a:endParaRPr lang="es-CO" dirty="0"/>
          </a:p>
        </p:txBody>
      </p:sp>
    </p:spTree>
    <p:extLst>
      <p:ext uri="{BB962C8B-B14F-4D97-AF65-F5344CB8AC3E}">
        <p14:creationId xmlns:p14="http://schemas.microsoft.com/office/powerpoint/2010/main" val="55948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CDC1E-AAD3-88E4-5455-48B3A376C5DC}"/>
              </a:ext>
            </a:extLst>
          </p:cNvPr>
          <p:cNvSpPr>
            <a:spLocks noGrp="1"/>
          </p:cNvSpPr>
          <p:nvPr>
            <p:ph type="title"/>
          </p:nvPr>
        </p:nvSpPr>
        <p:spPr/>
        <p:txBody>
          <a:bodyPr/>
          <a:lstStyle/>
          <a:p>
            <a:r>
              <a:rPr lang="es-ES" dirty="0"/>
              <a:t>Compilación y ejecución de un programa</a:t>
            </a:r>
            <a:endParaRPr lang="es-CO" dirty="0"/>
          </a:p>
        </p:txBody>
      </p:sp>
      <p:sp>
        <p:nvSpPr>
          <p:cNvPr id="3" name="Marcador de contenido 2">
            <a:extLst>
              <a:ext uri="{FF2B5EF4-FFF2-40B4-BE49-F238E27FC236}">
                <a16:creationId xmlns:a16="http://schemas.microsoft.com/office/drawing/2014/main" id="{E9BC1C2A-CEF5-19CF-E950-020732FA84B6}"/>
              </a:ext>
            </a:extLst>
          </p:cNvPr>
          <p:cNvSpPr>
            <a:spLocks noGrp="1"/>
          </p:cNvSpPr>
          <p:nvPr>
            <p:ph idx="1"/>
          </p:nvPr>
        </p:nvSpPr>
        <p:spPr/>
        <p:txBody>
          <a:bodyPr>
            <a:normAutofit/>
          </a:bodyPr>
          <a:lstStyle/>
          <a:p>
            <a:pPr marL="0" indent="0">
              <a:buNone/>
            </a:pPr>
            <a:r>
              <a:rPr lang="es-ES" dirty="0"/>
              <a:t>Suponiendo que no existen errores en el programa fuente, se debe instruir al sistema operativo para que realice la fase de </a:t>
            </a:r>
            <a:r>
              <a:rPr lang="es-ES" b="1" i="1" dirty="0"/>
              <a:t>montaje o enlace </a:t>
            </a:r>
            <a:r>
              <a:rPr lang="es-ES" dirty="0"/>
              <a:t>(link), carga, del programa objeto con las bibliotecas del programa del compilador. El proceso de montaje produce un programa ejecutable.</a:t>
            </a:r>
            <a:endParaRPr lang="es-CO" dirty="0"/>
          </a:p>
        </p:txBody>
      </p:sp>
    </p:spTree>
    <p:extLst>
      <p:ext uri="{BB962C8B-B14F-4D97-AF65-F5344CB8AC3E}">
        <p14:creationId xmlns:p14="http://schemas.microsoft.com/office/powerpoint/2010/main" val="107520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07668-6F92-8747-DB90-B28F1615B991}"/>
              </a:ext>
            </a:extLst>
          </p:cNvPr>
          <p:cNvSpPr>
            <a:spLocks noGrp="1"/>
          </p:cNvSpPr>
          <p:nvPr>
            <p:ph type="title"/>
          </p:nvPr>
        </p:nvSpPr>
        <p:spPr/>
        <p:txBody>
          <a:bodyPr/>
          <a:lstStyle/>
          <a:p>
            <a:r>
              <a:rPr lang="es-ES" dirty="0"/>
              <a:t>Verificación y depuración de un programa</a:t>
            </a:r>
            <a:endParaRPr lang="es-CO" dirty="0"/>
          </a:p>
        </p:txBody>
      </p:sp>
      <p:sp>
        <p:nvSpPr>
          <p:cNvPr id="3" name="Marcador de contenido 2">
            <a:extLst>
              <a:ext uri="{FF2B5EF4-FFF2-40B4-BE49-F238E27FC236}">
                <a16:creationId xmlns:a16="http://schemas.microsoft.com/office/drawing/2014/main" id="{1DFC699F-6981-2C94-1A54-C40E86C326E5}"/>
              </a:ext>
            </a:extLst>
          </p:cNvPr>
          <p:cNvSpPr>
            <a:spLocks noGrp="1"/>
          </p:cNvSpPr>
          <p:nvPr>
            <p:ph idx="1"/>
          </p:nvPr>
        </p:nvSpPr>
        <p:spPr/>
        <p:txBody>
          <a:bodyPr/>
          <a:lstStyle/>
          <a:p>
            <a:pPr marL="0" indent="0">
              <a:buNone/>
            </a:pPr>
            <a:r>
              <a:rPr lang="es-ES" dirty="0"/>
              <a:t>La verificación o compilación de un programa es el proceso de ejecución del programa con una amplia variedad de datos de entrada, llamados datos de test o prueba, que determinarán si el programa tiene o no errores (“bugs”).</a:t>
            </a:r>
            <a:endParaRPr lang="es-CO" dirty="0"/>
          </a:p>
        </p:txBody>
      </p:sp>
    </p:spTree>
    <p:extLst>
      <p:ext uri="{BB962C8B-B14F-4D97-AF65-F5344CB8AC3E}">
        <p14:creationId xmlns:p14="http://schemas.microsoft.com/office/powerpoint/2010/main" val="290391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07668-6F92-8747-DB90-B28F1615B991}"/>
              </a:ext>
            </a:extLst>
          </p:cNvPr>
          <p:cNvSpPr>
            <a:spLocks noGrp="1"/>
          </p:cNvSpPr>
          <p:nvPr>
            <p:ph type="title"/>
          </p:nvPr>
        </p:nvSpPr>
        <p:spPr/>
        <p:txBody>
          <a:bodyPr/>
          <a:lstStyle/>
          <a:p>
            <a:r>
              <a:rPr lang="es-ES" dirty="0"/>
              <a:t>Verificación y depuración de un programa</a:t>
            </a:r>
            <a:endParaRPr lang="es-CO" dirty="0"/>
          </a:p>
        </p:txBody>
      </p:sp>
      <p:sp>
        <p:nvSpPr>
          <p:cNvPr id="3" name="Marcador de contenido 2">
            <a:extLst>
              <a:ext uri="{FF2B5EF4-FFF2-40B4-BE49-F238E27FC236}">
                <a16:creationId xmlns:a16="http://schemas.microsoft.com/office/drawing/2014/main" id="{1DFC699F-6981-2C94-1A54-C40E86C326E5}"/>
              </a:ext>
            </a:extLst>
          </p:cNvPr>
          <p:cNvSpPr>
            <a:spLocks noGrp="1"/>
          </p:cNvSpPr>
          <p:nvPr>
            <p:ph idx="1"/>
          </p:nvPr>
        </p:nvSpPr>
        <p:spPr/>
        <p:txBody>
          <a:bodyPr/>
          <a:lstStyle/>
          <a:p>
            <a:pPr marL="0" indent="0">
              <a:buNone/>
            </a:pPr>
            <a:r>
              <a:rPr lang="es-ES" dirty="0"/>
              <a:t>La </a:t>
            </a:r>
            <a:r>
              <a:rPr lang="es-ES" b="1" i="1" dirty="0"/>
              <a:t>depuración</a:t>
            </a:r>
            <a:r>
              <a:rPr lang="es-ES" dirty="0"/>
              <a:t> es el proceso de encontrar los errores del programa y corregir o eliminar dichos errores.</a:t>
            </a:r>
            <a:endParaRPr lang="es-CO" dirty="0"/>
          </a:p>
        </p:txBody>
      </p:sp>
    </p:spTree>
    <p:extLst>
      <p:ext uri="{BB962C8B-B14F-4D97-AF65-F5344CB8AC3E}">
        <p14:creationId xmlns:p14="http://schemas.microsoft.com/office/powerpoint/2010/main" val="9564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07668-6F92-8747-DB90-B28F1615B991}"/>
              </a:ext>
            </a:extLst>
          </p:cNvPr>
          <p:cNvSpPr>
            <a:spLocks noGrp="1"/>
          </p:cNvSpPr>
          <p:nvPr>
            <p:ph type="title"/>
          </p:nvPr>
        </p:nvSpPr>
        <p:spPr/>
        <p:txBody>
          <a:bodyPr/>
          <a:lstStyle/>
          <a:p>
            <a:r>
              <a:rPr lang="es-ES" dirty="0"/>
              <a:t>Verificación y depuración de un programa</a:t>
            </a:r>
            <a:endParaRPr lang="es-CO" dirty="0"/>
          </a:p>
        </p:txBody>
      </p:sp>
      <p:sp>
        <p:nvSpPr>
          <p:cNvPr id="3" name="Marcador de contenido 2">
            <a:extLst>
              <a:ext uri="{FF2B5EF4-FFF2-40B4-BE49-F238E27FC236}">
                <a16:creationId xmlns:a16="http://schemas.microsoft.com/office/drawing/2014/main" id="{1DFC699F-6981-2C94-1A54-C40E86C326E5}"/>
              </a:ext>
            </a:extLst>
          </p:cNvPr>
          <p:cNvSpPr>
            <a:spLocks noGrp="1"/>
          </p:cNvSpPr>
          <p:nvPr>
            <p:ph idx="1"/>
          </p:nvPr>
        </p:nvSpPr>
        <p:spPr>
          <a:xfrm>
            <a:off x="856060" y="1844824"/>
            <a:ext cx="7429499" cy="3541714"/>
          </a:xfrm>
        </p:spPr>
        <p:txBody>
          <a:bodyPr/>
          <a:lstStyle/>
          <a:p>
            <a:pPr marL="0" indent="0">
              <a:buNone/>
            </a:pPr>
            <a:r>
              <a:rPr lang="es-ES" dirty="0"/>
              <a:t>Cuando se ejecuta un programa, se pueden producir tres tipos de errores:</a:t>
            </a:r>
          </a:p>
          <a:p>
            <a:pPr marL="0" indent="0">
              <a:buNone/>
            </a:pPr>
            <a:endParaRPr lang="es-CO" dirty="0"/>
          </a:p>
        </p:txBody>
      </p:sp>
      <p:pic>
        <p:nvPicPr>
          <p:cNvPr id="5" name="Imagen 4">
            <a:extLst>
              <a:ext uri="{FF2B5EF4-FFF2-40B4-BE49-F238E27FC236}">
                <a16:creationId xmlns:a16="http://schemas.microsoft.com/office/drawing/2014/main" id="{6643693A-10B9-B92B-A3ED-65ACB32FF661}"/>
              </a:ext>
            </a:extLst>
          </p:cNvPr>
          <p:cNvPicPr>
            <a:picLocks noChangeAspect="1"/>
          </p:cNvPicPr>
          <p:nvPr/>
        </p:nvPicPr>
        <p:blipFill>
          <a:blip r:embed="rId2"/>
          <a:stretch>
            <a:fillRect/>
          </a:stretch>
        </p:blipFill>
        <p:spPr>
          <a:xfrm>
            <a:off x="0" y="2852936"/>
            <a:ext cx="9144000" cy="4005064"/>
          </a:xfrm>
          <a:prstGeom prst="rect">
            <a:avLst/>
          </a:prstGeom>
        </p:spPr>
      </p:pic>
    </p:spTree>
    <p:extLst>
      <p:ext uri="{BB962C8B-B14F-4D97-AF65-F5344CB8AC3E}">
        <p14:creationId xmlns:p14="http://schemas.microsoft.com/office/powerpoint/2010/main" val="390284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574BA-7D4D-1A01-EA87-A8617EEA11C9}"/>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2E6B0DD3-1FFA-E2BF-8D0E-4C18CD9FB71B}"/>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534027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A0D8C-2FAA-5A0D-BE2B-0659AE932314}"/>
              </a:ext>
            </a:extLst>
          </p:cNvPr>
          <p:cNvSpPr>
            <a:spLocks noGrp="1"/>
          </p:cNvSpPr>
          <p:nvPr>
            <p:ph type="title"/>
          </p:nvPr>
        </p:nvSpPr>
        <p:spPr/>
        <p:txBody>
          <a:bodyPr/>
          <a:lstStyle/>
          <a:p>
            <a:r>
              <a:rPr lang="es-CO" dirty="0"/>
              <a:t>Documentación y mantenimiento</a:t>
            </a:r>
          </a:p>
        </p:txBody>
      </p:sp>
      <p:sp>
        <p:nvSpPr>
          <p:cNvPr id="3" name="Marcador de contenido 2">
            <a:extLst>
              <a:ext uri="{FF2B5EF4-FFF2-40B4-BE49-F238E27FC236}">
                <a16:creationId xmlns:a16="http://schemas.microsoft.com/office/drawing/2014/main" id="{D1B43C3D-78D4-3820-6071-5E5141472F4D}"/>
              </a:ext>
            </a:extLst>
          </p:cNvPr>
          <p:cNvSpPr>
            <a:spLocks noGrp="1"/>
          </p:cNvSpPr>
          <p:nvPr>
            <p:ph idx="1"/>
          </p:nvPr>
        </p:nvSpPr>
        <p:spPr/>
        <p:txBody>
          <a:bodyPr/>
          <a:lstStyle/>
          <a:p>
            <a:pPr marL="0" indent="0">
              <a:buNone/>
            </a:pPr>
            <a:r>
              <a:rPr lang="es-ES" dirty="0"/>
              <a:t>La documentación de un problema consta de las descripciones de los pasos a dar en el proceso de resolución de dicho problema. La importancia de la documentación debe ser destacada por su decisiva influencia en el producto final.</a:t>
            </a:r>
            <a:endParaRPr lang="es-CO" dirty="0"/>
          </a:p>
        </p:txBody>
      </p:sp>
    </p:spTree>
    <p:extLst>
      <p:ext uri="{BB962C8B-B14F-4D97-AF65-F5344CB8AC3E}">
        <p14:creationId xmlns:p14="http://schemas.microsoft.com/office/powerpoint/2010/main" val="3223562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A0D8C-2FAA-5A0D-BE2B-0659AE932314}"/>
              </a:ext>
            </a:extLst>
          </p:cNvPr>
          <p:cNvSpPr>
            <a:spLocks noGrp="1"/>
          </p:cNvSpPr>
          <p:nvPr>
            <p:ph type="title"/>
          </p:nvPr>
        </p:nvSpPr>
        <p:spPr/>
        <p:txBody>
          <a:bodyPr/>
          <a:lstStyle/>
          <a:p>
            <a:r>
              <a:rPr lang="es-CO" dirty="0"/>
              <a:t>Documentación y mantenimiento</a:t>
            </a:r>
          </a:p>
        </p:txBody>
      </p:sp>
      <p:sp>
        <p:nvSpPr>
          <p:cNvPr id="3" name="Marcador de contenido 2">
            <a:extLst>
              <a:ext uri="{FF2B5EF4-FFF2-40B4-BE49-F238E27FC236}">
                <a16:creationId xmlns:a16="http://schemas.microsoft.com/office/drawing/2014/main" id="{D1B43C3D-78D4-3820-6071-5E5141472F4D}"/>
              </a:ext>
            </a:extLst>
          </p:cNvPr>
          <p:cNvSpPr>
            <a:spLocks noGrp="1"/>
          </p:cNvSpPr>
          <p:nvPr>
            <p:ph idx="1"/>
          </p:nvPr>
        </p:nvSpPr>
        <p:spPr/>
        <p:txBody>
          <a:bodyPr/>
          <a:lstStyle/>
          <a:p>
            <a:pPr marL="0" indent="0">
              <a:buNone/>
            </a:pPr>
            <a:r>
              <a:rPr lang="es-ES" dirty="0"/>
              <a:t>La documentación de un programa puede ser </a:t>
            </a:r>
            <a:r>
              <a:rPr lang="es-ES" b="1" i="1" dirty="0"/>
              <a:t>interna y externa.</a:t>
            </a:r>
            <a:r>
              <a:rPr lang="es-ES" dirty="0"/>
              <a:t> La </a:t>
            </a:r>
            <a:r>
              <a:rPr lang="es-ES" b="1" i="1" dirty="0"/>
              <a:t>documentación interna </a:t>
            </a:r>
            <a:r>
              <a:rPr lang="es-ES" dirty="0"/>
              <a:t>es la contenida en líneas de comentarios. La </a:t>
            </a:r>
            <a:r>
              <a:rPr lang="es-ES" b="1" i="1" dirty="0"/>
              <a:t>documentación externa </a:t>
            </a:r>
            <a:r>
              <a:rPr lang="es-ES" dirty="0"/>
              <a:t>incluye análisis, diagramas de flujo y/o pseudocódigos, manuales de usuario con instrucciones para ejecutar el programa y para interpretar los resultados.</a:t>
            </a:r>
            <a:endParaRPr lang="es-CO" dirty="0"/>
          </a:p>
        </p:txBody>
      </p:sp>
    </p:spTree>
    <p:extLst>
      <p:ext uri="{BB962C8B-B14F-4D97-AF65-F5344CB8AC3E}">
        <p14:creationId xmlns:p14="http://schemas.microsoft.com/office/powerpoint/2010/main" val="178877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41D9D-1B9C-4ECF-BBAC-D456821F963E}"/>
              </a:ext>
            </a:extLst>
          </p:cNvPr>
          <p:cNvSpPr>
            <a:spLocks noGrp="1"/>
          </p:cNvSpPr>
          <p:nvPr>
            <p:ph type="title"/>
          </p:nvPr>
        </p:nvSpPr>
        <p:spPr/>
        <p:txBody>
          <a:bodyPr/>
          <a:lstStyle/>
          <a:p>
            <a:endParaRPr lang="es-CO"/>
          </a:p>
        </p:txBody>
      </p:sp>
      <p:pic>
        <p:nvPicPr>
          <p:cNvPr id="1026" name="Picture 2" descr="Resultado de imagen para microprocesadores">
            <a:extLst>
              <a:ext uri="{FF2B5EF4-FFF2-40B4-BE49-F238E27FC236}">
                <a16:creationId xmlns:a16="http://schemas.microsoft.com/office/drawing/2014/main" id="{0BDACBD7-9B31-4163-B123-111293D93B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538221"/>
            <a:ext cx="7429499" cy="5339051"/>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4A442C1B-5753-4A39-8170-3574A5EC3497}"/>
              </a:ext>
            </a:extLst>
          </p:cNvPr>
          <p:cNvSpPr>
            <a:spLocks noGrp="1"/>
          </p:cNvSpPr>
          <p:nvPr>
            <p:ph type="ftr" sz="quarter" idx="11"/>
          </p:nvPr>
        </p:nvSpPr>
        <p:spPr/>
        <p:txBody>
          <a:bodyPr/>
          <a:lstStyle/>
          <a:p>
            <a:r>
              <a:rPr lang="es-CO"/>
              <a:t>https://hipertextual.com/2014/11/intel-amd-guerra-historica-microprocesadores</a:t>
            </a:r>
            <a:endParaRPr lang="es-CO" dirty="0"/>
          </a:p>
        </p:txBody>
      </p:sp>
    </p:spTree>
    <p:extLst>
      <p:ext uri="{BB962C8B-B14F-4D97-AF65-F5344CB8AC3E}">
        <p14:creationId xmlns:p14="http://schemas.microsoft.com/office/powerpoint/2010/main" val="289209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A0D8C-2FAA-5A0D-BE2B-0659AE932314}"/>
              </a:ext>
            </a:extLst>
          </p:cNvPr>
          <p:cNvSpPr>
            <a:spLocks noGrp="1"/>
          </p:cNvSpPr>
          <p:nvPr>
            <p:ph type="title"/>
          </p:nvPr>
        </p:nvSpPr>
        <p:spPr/>
        <p:txBody>
          <a:bodyPr/>
          <a:lstStyle/>
          <a:p>
            <a:r>
              <a:rPr lang="es-CO" dirty="0"/>
              <a:t>Tipos de programación</a:t>
            </a:r>
          </a:p>
        </p:txBody>
      </p:sp>
      <p:sp>
        <p:nvSpPr>
          <p:cNvPr id="3" name="Marcador de contenido 2">
            <a:extLst>
              <a:ext uri="{FF2B5EF4-FFF2-40B4-BE49-F238E27FC236}">
                <a16:creationId xmlns:a16="http://schemas.microsoft.com/office/drawing/2014/main" id="{D1B43C3D-78D4-3820-6071-5E5141472F4D}"/>
              </a:ext>
            </a:extLst>
          </p:cNvPr>
          <p:cNvSpPr>
            <a:spLocks noGrp="1"/>
          </p:cNvSpPr>
          <p:nvPr>
            <p:ph idx="1"/>
          </p:nvPr>
        </p:nvSpPr>
        <p:spPr/>
        <p:txBody>
          <a:bodyPr/>
          <a:lstStyle/>
          <a:p>
            <a:pPr marL="0" indent="0">
              <a:buNone/>
            </a:pPr>
            <a:r>
              <a:rPr lang="es-CO" sz="1800" b="1" i="0" u="none" strike="noStrike" baseline="0" dirty="0">
                <a:latin typeface="FrutigerLTStd-Bold"/>
              </a:rPr>
              <a:t>PROGRAMACIÓN MODULAR</a:t>
            </a:r>
          </a:p>
          <a:p>
            <a:pPr marL="0" indent="0">
              <a:buNone/>
            </a:pPr>
            <a:r>
              <a:rPr lang="es-ES" dirty="0"/>
              <a:t>La programación modular es uno de los métodos de diseño más flexible y potente para mejorar la productividad de un programa. En programación modular el programa se divide en módulos (partes independientes), cada uno de los cuales ejecuta una única actividad o tarea y se codifican independientemente de otros módulos.</a:t>
            </a:r>
            <a:endParaRPr lang="es-CO" dirty="0"/>
          </a:p>
        </p:txBody>
      </p:sp>
    </p:spTree>
    <p:extLst>
      <p:ext uri="{BB962C8B-B14F-4D97-AF65-F5344CB8AC3E}">
        <p14:creationId xmlns:p14="http://schemas.microsoft.com/office/powerpoint/2010/main" val="763518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6B973-58E2-0469-AEA7-0355A52FBC6E}"/>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DB1E99ED-4FBE-AE9B-6F06-74652CF18738}"/>
              </a:ext>
            </a:extLst>
          </p:cNvPr>
          <p:cNvPicPr>
            <a:picLocks noGrp="1" noChangeAspect="1"/>
          </p:cNvPicPr>
          <p:nvPr>
            <p:ph idx="1"/>
          </p:nvPr>
        </p:nvPicPr>
        <p:blipFill>
          <a:blip r:embed="rId2"/>
          <a:stretch>
            <a:fillRect/>
          </a:stretch>
        </p:blipFill>
        <p:spPr>
          <a:xfrm>
            <a:off x="1" y="0"/>
            <a:ext cx="9144000" cy="6858000"/>
          </a:xfrm>
        </p:spPr>
      </p:pic>
    </p:spTree>
    <p:extLst>
      <p:ext uri="{BB962C8B-B14F-4D97-AF65-F5344CB8AC3E}">
        <p14:creationId xmlns:p14="http://schemas.microsoft.com/office/powerpoint/2010/main" val="309212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A0D8C-2FAA-5A0D-BE2B-0659AE932314}"/>
              </a:ext>
            </a:extLst>
          </p:cNvPr>
          <p:cNvSpPr>
            <a:spLocks noGrp="1"/>
          </p:cNvSpPr>
          <p:nvPr>
            <p:ph type="title"/>
          </p:nvPr>
        </p:nvSpPr>
        <p:spPr/>
        <p:txBody>
          <a:bodyPr/>
          <a:lstStyle/>
          <a:p>
            <a:r>
              <a:rPr lang="es-CO" dirty="0"/>
              <a:t>Tipos de programación</a:t>
            </a:r>
          </a:p>
        </p:txBody>
      </p:sp>
      <p:sp>
        <p:nvSpPr>
          <p:cNvPr id="3" name="Marcador de contenido 2">
            <a:extLst>
              <a:ext uri="{FF2B5EF4-FFF2-40B4-BE49-F238E27FC236}">
                <a16:creationId xmlns:a16="http://schemas.microsoft.com/office/drawing/2014/main" id="{D1B43C3D-78D4-3820-6071-5E5141472F4D}"/>
              </a:ext>
            </a:extLst>
          </p:cNvPr>
          <p:cNvSpPr>
            <a:spLocks noGrp="1"/>
          </p:cNvSpPr>
          <p:nvPr>
            <p:ph idx="1"/>
          </p:nvPr>
        </p:nvSpPr>
        <p:spPr/>
        <p:txBody>
          <a:bodyPr/>
          <a:lstStyle/>
          <a:p>
            <a:pPr marL="0" indent="0">
              <a:buNone/>
            </a:pPr>
            <a:r>
              <a:rPr lang="es-CO" sz="1800" b="1" i="0" u="none" strike="noStrike" baseline="0" dirty="0">
                <a:latin typeface="FrutigerLTStd-Bold"/>
              </a:rPr>
              <a:t>PROGRAMACIÓN ESTRUCTURADA</a:t>
            </a:r>
          </a:p>
          <a:p>
            <a:pPr marL="0" indent="0">
              <a:buNone/>
            </a:pPr>
            <a:r>
              <a:rPr lang="es-ES" dirty="0"/>
              <a:t>C, Pascal, FORTRAN, y lenguajes similares, se conocen como lenguajes procedimentales (por procedimientos). Es decir, cada sentencia o instrucción señala al compilador para que realice alguna tarea: obtener una entrada, producir una salida, sumar tres números, dividir por cinco, etc.</a:t>
            </a:r>
            <a:endParaRPr lang="es-CO" dirty="0"/>
          </a:p>
        </p:txBody>
      </p:sp>
    </p:spTree>
    <p:extLst>
      <p:ext uri="{BB962C8B-B14F-4D97-AF65-F5344CB8AC3E}">
        <p14:creationId xmlns:p14="http://schemas.microsoft.com/office/powerpoint/2010/main" val="3722737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D60D8-97BC-E300-649F-21EDE041E1AD}"/>
              </a:ext>
            </a:extLst>
          </p:cNvPr>
          <p:cNvSpPr>
            <a:spLocks noGrp="1"/>
          </p:cNvSpPr>
          <p:nvPr>
            <p:ph type="title"/>
          </p:nvPr>
        </p:nvSpPr>
        <p:spPr/>
        <p:txBody>
          <a:bodyPr/>
          <a:lstStyle/>
          <a:p>
            <a:endParaRPr lang="es-CO"/>
          </a:p>
        </p:txBody>
      </p:sp>
      <p:pic>
        <p:nvPicPr>
          <p:cNvPr id="5" name="Marcador de contenido 4" descr="Diagrama&#10;&#10;Descripción generada automáticamente">
            <a:extLst>
              <a:ext uri="{FF2B5EF4-FFF2-40B4-BE49-F238E27FC236}">
                <a16:creationId xmlns:a16="http://schemas.microsoft.com/office/drawing/2014/main" id="{1A463C73-6A41-762B-F3B2-773D4DA07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1357336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A0D8C-2FAA-5A0D-BE2B-0659AE932314}"/>
              </a:ext>
            </a:extLst>
          </p:cNvPr>
          <p:cNvSpPr>
            <a:spLocks noGrp="1"/>
          </p:cNvSpPr>
          <p:nvPr>
            <p:ph type="title"/>
          </p:nvPr>
        </p:nvSpPr>
        <p:spPr/>
        <p:txBody>
          <a:bodyPr/>
          <a:lstStyle/>
          <a:p>
            <a:r>
              <a:rPr lang="es-CO" dirty="0"/>
              <a:t>Tipos de programación</a:t>
            </a:r>
          </a:p>
        </p:txBody>
      </p:sp>
      <p:sp>
        <p:nvSpPr>
          <p:cNvPr id="3" name="Marcador de contenido 2">
            <a:extLst>
              <a:ext uri="{FF2B5EF4-FFF2-40B4-BE49-F238E27FC236}">
                <a16:creationId xmlns:a16="http://schemas.microsoft.com/office/drawing/2014/main" id="{D1B43C3D-78D4-3820-6071-5E5141472F4D}"/>
              </a:ext>
            </a:extLst>
          </p:cNvPr>
          <p:cNvSpPr>
            <a:spLocks noGrp="1"/>
          </p:cNvSpPr>
          <p:nvPr>
            <p:ph idx="1"/>
          </p:nvPr>
        </p:nvSpPr>
        <p:spPr/>
        <p:txBody>
          <a:bodyPr>
            <a:normAutofit lnSpcReduction="10000"/>
          </a:bodyPr>
          <a:lstStyle/>
          <a:p>
            <a:pPr marL="0" indent="0">
              <a:buNone/>
            </a:pPr>
            <a:r>
              <a:rPr lang="es-CO" sz="1800" b="1" i="0" u="none" strike="noStrike" baseline="0" dirty="0">
                <a:latin typeface="FrutigerLTStd-Bold"/>
              </a:rPr>
              <a:t>PROGRAMACIÓN ORIENTADA A OBJETOS</a:t>
            </a:r>
          </a:p>
          <a:p>
            <a:pPr marL="0" indent="0">
              <a:buNone/>
            </a:pPr>
            <a:r>
              <a:rPr lang="es-ES" dirty="0"/>
              <a:t>Al contrario que la programación procedimental que enfatiza en los algoritmos, la POO enfatiza en los datos. En lugar de intentar ajustar un problema al enfoque procedimental de un lenguaje, POO intenta ajustar el lenguaje al problema. La idea es diseñar formatos de datos que se correspondan con las características esenciales de un problema.</a:t>
            </a:r>
            <a:endParaRPr lang="es-CO" dirty="0"/>
          </a:p>
        </p:txBody>
      </p:sp>
    </p:spTree>
    <p:extLst>
      <p:ext uri="{BB962C8B-B14F-4D97-AF65-F5344CB8AC3E}">
        <p14:creationId xmlns:p14="http://schemas.microsoft.com/office/powerpoint/2010/main" val="157858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17F60F-2E76-EDDF-1FA0-4817DBE4EB8E}"/>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6899EDBA-200A-26A6-66D2-A8E7821EDA7C}"/>
              </a:ext>
            </a:extLst>
          </p:cNvPr>
          <p:cNvPicPr>
            <a:picLocks noGrp="1" noChangeAspect="1"/>
          </p:cNvPicPr>
          <p:nvPr>
            <p:ph idx="1"/>
          </p:nvPr>
        </p:nvPicPr>
        <p:blipFill>
          <a:blip r:embed="rId2"/>
          <a:stretch>
            <a:fillRect/>
          </a:stretch>
        </p:blipFill>
        <p:spPr>
          <a:xfrm>
            <a:off x="1" y="0"/>
            <a:ext cx="9144000" cy="6858000"/>
          </a:xfrm>
        </p:spPr>
      </p:pic>
    </p:spTree>
    <p:extLst>
      <p:ext uri="{BB962C8B-B14F-4D97-AF65-F5344CB8AC3E}">
        <p14:creationId xmlns:p14="http://schemas.microsoft.com/office/powerpoint/2010/main" val="334720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5CE58-B910-F6F6-3DF9-08B031981C44}"/>
              </a:ext>
            </a:extLst>
          </p:cNvPr>
          <p:cNvSpPr>
            <a:spLocks noGrp="1"/>
          </p:cNvSpPr>
          <p:nvPr>
            <p:ph type="title"/>
          </p:nvPr>
        </p:nvSpPr>
        <p:spPr/>
        <p:txBody>
          <a:bodyPr/>
          <a:lstStyle/>
          <a:p>
            <a:r>
              <a:rPr lang="es-CO" dirty="0"/>
              <a:t>CONCEPTO Y CARACTERÍSTICAS DE ALGORITMOS</a:t>
            </a:r>
          </a:p>
        </p:txBody>
      </p:sp>
      <p:sp>
        <p:nvSpPr>
          <p:cNvPr id="3" name="Marcador de contenido 2">
            <a:extLst>
              <a:ext uri="{FF2B5EF4-FFF2-40B4-BE49-F238E27FC236}">
                <a16:creationId xmlns:a16="http://schemas.microsoft.com/office/drawing/2014/main" id="{2C7FB7B0-F127-C29C-DE74-258A1B7E2AC1}"/>
              </a:ext>
            </a:extLst>
          </p:cNvPr>
          <p:cNvSpPr>
            <a:spLocks noGrp="1"/>
          </p:cNvSpPr>
          <p:nvPr>
            <p:ph idx="1"/>
          </p:nvPr>
        </p:nvSpPr>
        <p:spPr/>
        <p:txBody>
          <a:bodyPr>
            <a:normAutofit/>
          </a:bodyPr>
          <a:lstStyle/>
          <a:p>
            <a:pPr marL="0" indent="0" algn="l">
              <a:buNone/>
            </a:pPr>
            <a:r>
              <a:rPr lang="es-ES" sz="1800" dirty="0">
                <a:latin typeface="TimesLTStd-Roman"/>
              </a:rPr>
              <a:t>E</a:t>
            </a:r>
            <a:r>
              <a:rPr lang="es-ES" sz="1800" b="0" i="0" u="none" strike="noStrike" baseline="0" dirty="0">
                <a:latin typeface="TimesLTStd-Roman"/>
              </a:rPr>
              <a:t>l objetivo fundamental es enseñar a resolver problemas mediante una computadora. El programador de computadora es antes que nada una persona que resuelve problemas, por lo que para llegar a ser un programador eficaz se necesita aprender a resolver problemas de un modo riguroso y sistemático. A lo largo de todo este libro nos </a:t>
            </a:r>
            <a:r>
              <a:rPr lang="es-CO" sz="1800" b="0" i="0" u="none" strike="noStrike" baseline="0" dirty="0">
                <a:latin typeface="TimesLTStd-Roman"/>
              </a:rPr>
              <a:t>referiremos a la </a:t>
            </a:r>
            <a:r>
              <a:rPr lang="es-CO" sz="1800" b="0" i="1" u="none" strike="noStrike" baseline="0" dirty="0">
                <a:latin typeface="TimesLTStd-Italic"/>
              </a:rPr>
              <a:t>metodología necesaria para resolver problemas mediante programas</a:t>
            </a:r>
            <a:r>
              <a:rPr lang="es-CO" sz="1800" b="0" i="0" u="none" strike="noStrike" baseline="0" dirty="0">
                <a:latin typeface="TimesLTStd-Roman"/>
              </a:rPr>
              <a:t>, concepto que se denomina </a:t>
            </a:r>
            <a:r>
              <a:rPr lang="es-ES" sz="1800" b="1" i="0" u="none" strike="noStrike" baseline="0" dirty="0">
                <a:latin typeface="TimesLTStd-Bold"/>
              </a:rPr>
              <a:t>metodología de la programación</a:t>
            </a:r>
            <a:r>
              <a:rPr lang="es-ES" sz="1800" b="0" i="0" u="none" strike="noStrike" baseline="0" dirty="0">
                <a:latin typeface="TimesLTStd-Roman"/>
              </a:rPr>
              <a:t>. El eje central de esta metodología es el concepto, ya tratado, de algoritmo.</a:t>
            </a:r>
            <a:endParaRPr lang="es-CO" dirty="0"/>
          </a:p>
        </p:txBody>
      </p:sp>
    </p:spTree>
    <p:extLst>
      <p:ext uri="{BB962C8B-B14F-4D97-AF65-F5344CB8AC3E}">
        <p14:creationId xmlns:p14="http://schemas.microsoft.com/office/powerpoint/2010/main" val="1045417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5D1B9-C5CE-98E6-74FA-0D4C9A2DADFD}"/>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90BBE5AA-542B-3F2A-6D28-053FF88C777A}"/>
              </a:ext>
            </a:extLst>
          </p:cNvPr>
          <p:cNvPicPr>
            <a:picLocks noGrp="1" noChangeAspect="1"/>
          </p:cNvPicPr>
          <p:nvPr>
            <p:ph idx="1"/>
          </p:nvPr>
        </p:nvPicPr>
        <p:blipFill>
          <a:blip r:embed="rId2"/>
          <a:stretch>
            <a:fillRect/>
          </a:stretch>
        </p:blipFill>
        <p:spPr>
          <a:xfrm>
            <a:off x="0" y="618519"/>
            <a:ext cx="9144000" cy="5620964"/>
          </a:xfrm>
        </p:spPr>
      </p:pic>
    </p:spTree>
    <p:extLst>
      <p:ext uri="{BB962C8B-B14F-4D97-AF65-F5344CB8AC3E}">
        <p14:creationId xmlns:p14="http://schemas.microsoft.com/office/powerpoint/2010/main" val="311890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EA839-9DA1-42C1-28DD-80E549308CFB}"/>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263AF04A-F59F-FA03-AC84-6BCF93508F88}"/>
              </a:ext>
            </a:extLst>
          </p:cNvPr>
          <p:cNvPicPr>
            <a:picLocks noGrp="1" noChangeAspect="1"/>
          </p:cNvPicPr>
          <p:nvPr>
            <p:ph idx="1"/>
          </p:nvPr>
        </p:nvPicPr>
        <p:blipFill>
          <a:blip r:embed="rId2"/>
          <a:stretch>
            <a:fillRect/>
          </a:stretch>
        </p:blipFill>
        <p:spPr>
          <a:xfrm>
            <a:off x="0" y="836713"/>
            <a:ext cx="9144000" cy="5400599"/>
          </a:xfrm>
        </p:spPr>
      </p:pic>
    </p:spTree>
    <p:extLst>
      <p:ext uri="{BB962C8B-B14F-4D97-AF65-F5344CB8AC3E}">
        <p14:creationId xmlns:p14="http://schemas.microsoft.com/office/powerpoint/2010/main" val="591578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07B49-057D-2899-F77A-9D5BD7FD9CB2}"/>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C0ADC72B-8E0B-3BCF-1AA0-C18480367B03}"/>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421857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2C498-4369-4C41-8268-BA4FBEC58154}"/>
              </a:ext>
            </a:extLst>
          </p:cNvPr>
          <p:cNvSpPr>
            <a:spLocks noGrp="1"/>
          </p:cNvSpPr>
          <p:nvPr>
            <p:ph type="title"/>
          </p:nvPr>
        </p:nvSpPr>
        <p:spPr/>
        <p:txBody>
          <a:bodyPr/>
          <a:lstStyle/>
          <a:p>
            <a:r>
              <a:rPr lang="es-ES" dirty="0"/>
              <a:t>Antes de continuar</a:t>
            </a:r>
            <a:endParaRPr lang="es-CO" dirty="0"/>
          </a:p>
        </p:txBody>
      </p:sp>
      <p:sp>
        <p:nvSpPr>
          <p:cNvPr id="3" name="Marcador de contenido 2">
            <a:extLst>
              <a:ext uri="{FF2B5EF4-FFF2-40B4-BE49-F238E27FC236}">
                <a16:creationId xmlns:a16="http://schemas.microsoft.com/office/drawing/2014/main" id="{75854EC5-65F8-4D07-8B00-AA2B98B1FBA8}"/>
              </a:ext>
            </a:extLst>
          </p:cNvPr>
          <p:cNvSpPr>
            <a:spLocks noGrp="1"/>
          </p:cNvSpPr>
          <p:nvPr>
            <p:ph idx="1"/>
          </p:nvPr>
        </p:nvSpPr>
        <p:spPr/>
        <p:txBody>
          <a:bodyPr/>
          <a:lstStyle/>
          <a:p>
            <a:r>
              <a:rPr lang="es-ES" dirty="0"/>
              <a:t>¿Qué es un Algoritmo?</a:t>
            </a:r>
          </a:p>
          <a:p>
            <a:r>
              <a:rPr lang="es-ES" dirty="0"/>
              <a:t>¿Qué programas hay para crear algoritmos?</a:t>
            </a:r>
          </a:p>
          <a:p>
            <a:pPr marL="0" indent="0">
              <a:buNone/>
            </a:pPr>
            <a:endParaRPr lang="es-CO" dirty="0"/>
          </a:p>
        </p:txBody>
      </p:sp>
    </p:spTree>
    <p:extLst>
      <p:ext uri="{BB962C8B-B14F-4D97-AF65-F5344CB8AC3E}">
        <p14:creationId xmlns:p14="http://schemas.microsoft.com/office/powerpoint/2010/main" val="2385729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86D52-D746-BC58-B827-BA286976CAA5}"/>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A04D6E56-E943-FB2B-C827-052E7B8BE01B}"/>
              </a:ext>
            </a:extLst>
          </p:cNvPr>
          <p:cNvPicPr>
            <a:picLocks noGrp="1" noChangeAspect="1"/>
          </p:cNvPicPr>
          <p:nvPr>
            <p:ph idx="1"/>
          </p:nvPr>
        </p:nvPicPr>
        <p:blipFill>
          <a:blip r:embed="rId2"/>
          <a:stretch>
            <a:fillRect/>
          </a:stretch>
        </p:blipFill>
        <p:spPr>
          <a:xfrm>
            <a:off x="0" y="1"/>
            <a:ext cx="9143999" cy="6858000"/>
          </a:xfrm>
        </p:spPr>
      </p:pic>
    </p:spTree>
    <p:extLst>
      <p:ext uri="{BB962C8B-B14F-4D97-AF65-F5344CB8AC3E}">
        <p14:creationId xmlns:p14="http://schemas.microsoft.com/office/powerpoint/2010/main" val="1314273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C6AC7-2B0E-3BF2-3C81-D8953966EA8C}"/>
              </a:ext>
            </a:extLst>
          </p:cNvPr>
          <p:cNvSpPr>
            <a:spLocks noGrp="1"/>
          </p:cNvSpPr>
          <p:nvPr>
            <p:ph type="title"/>
          </p:nvPr>
        </p:nvSpPr>
        <p:spPr/>
        <p:txBody>
          <a:bodyPr/>
          <a:lstStyle/>
          <a:p>
            <a:r>
              <a:rPr lang="es-CO" dirty="0"/>
              <a:t>Escritura de un código</a:t>
            </a:r>
          </a:p>
        </p:txBody>
      </p:sp>
      <p:sp>
        <p:nvSpPr>
          <p:cNvPr id="3" name="Marcador de contenido 2">
            <a:extLst>
              <a:ext uri="{FF2B5EF4-FFF2-40B4-BE49-F238E27FC236}">
                <a16:creationId xmlns:a16="http://schemas.microsoft.com/office/drawing/2014/main" id="{9F3EBE9B-EE49-8C0B-EA1A-E0349299C8F4}"/>
              </a:ext>
            </a:extLst>
          </p:cNvPr>
          <p:cNvSpPr>
            <a:spLocks noGrp="1"/>
          </p:cNvSpPr>
          <p:nvPr>
            <p:ph idx="1"/>
          </p:nvPr>
        </p:nvSpPr>
        <p:spPr/>
        <p:txBody>
          <a:bodyPr/>
          <a:lstStyle/>
          <a:p>
            <a:r>
              <a:rPr lang="es-CO" dirty="0"/>
              <a:t>Pseudocódigo</a:t>
            </a:r>
          </a:p>
          <a:p>
            <a:r>
              <a:rPr lang="es-CO" dirty="0"/>
              <a:t>Diagramas de flujo</a:t>
            </a:r>
          </a:p>
          <a:p>
            <a:r>
              <a:rPr lang="es-CO" dirty="0"/>
              <a:t>Diagramas de </a:t>
            </a:r>
            <a:r>
              <a:rPr lang="es-CO" dirty="0" err="1"/>
              <a:t>Nassi-Schneiderman</a:t>
            </a:r>
            <a:r>
              <a:rPr lang="es-CO" dirty="0"/>
              <a:t> (N-S)</a:t>
            </a:r>
          </a:p>
        </p:txBody>
      </p:sp>
    </p:spTree>
    <p:extLst>
      <p:ext uri="{BB962C8B-B14F-4D97-AF65-F5344CB8AC3E}">
        <p14:creationId xmlns:p14="http://schemas.microsoft.com/office/powerpoint/2010/main" val="984457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22C96-DCE8-E9A8-17D3-AB00E02B9693}"/>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A9013D2D-E176-B681-40A1-E07E87F8270D}"/>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878753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16FAD-2CD1-499E-D85B-87BB8CEB8C8F}"/>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C47946D5-F295-A1A9-6389-3BE5114D8282}"/>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2291472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A0DED-4E05-15F9-0392-AF4FA303E772}"/>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1070DA81-6B87-CA55-6545-91786D71E001}"/>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1384740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dirty="0"/>
          </a:p>
        </p:txBody>
      </p:sp>
      <p:sp>
        <p:nvSpPr>
          <p:cNvPr id="3" name="2 Marcador de contenido"/>
          <p:cNvSpPr>
            <a:spLocks noGrp="1"/>
          </p:cNvSpPr>
          <p:nvPr>
            <p:ph idx="1"/>
          </p:nvPr>
        </p:nvSpPr>
        <p:spPr/>
        <p:txBody>
          <a:bodyPr/>
          <a:lstStyle/>
          <a:p>
            <a:pPr marL="0" indent="0">
              <a:buNone/>
            </a:pPr>
            <a:r>
              <a:rPr lang="es-CO" dirty="0"/>
              <a:t>MUCHAS GRACIAS!!!!</a:t>
            </a:r>
          </a:p>
        </p:txBody>
      </p:sp>
    </p:spTree>
    <p:extLst>
      <p:ext uri="{BB962C8B-B14F-4D97-AF65-F5344CB8AC3E}">
        <p14:creationId xmlns:p14="http://schemas.microsoft.com/office/powerpoint/2010/main" val="378110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6AF09-19AA-58AA-A02B-CB889F0160BD}"/>
              </a:ext>
            </a:extLst>
          </p:cNvPr>
          <p:cNvSpPr>
            <a:spLocks noGrp="1"/>
          </p:cNvSpPr>
          <p:nvPr>
            <p:ph type="title"/>
          </p:nvPr>
        </p:nvSpPr>
        <p:spPr/>
        <p:txBody>
          <a:bodyPr/>
          <a:lstStyle/>
          <a:p>
            <a:r>
              <a:rPr lang="es-ES" dirty="0"/>
              <a:t>algoritmo</a:t>
            </a:r>
            <a:endParaRPr lang="es-CO" dirty="0"/>
          </a:p>
        </p:txBody>
      </p:sp>
      <p:sp>
        <p:nvSpPr>
          <p:cNvPr id="3" name="Marcador de contenido 2">
            <a:extLst>
              <a:ext uri="{FF2B5EF4-FFF2-40B4-BE49-F238E27FC236}">
                <a16:creationId xmlns:a16="http://schemas.microsoft.com/office/drawing/2014/main" id="{727F7693-9EC2-F3AD-CEF8-01B106534777}"/>
              </a:ext>
            </a:extLst>
          </p:cNvPr>
          <p:cNvSpPr>
            <a:spLocks noGrp="1"/>
          </p:cNvSpPr>
          <p:nvPr>
            <p:ph idx="1"/>
          </p:nvPr>
        </p:nvSpPr>
        <p:spPr/>
        <p:txBody>
          <a:bodyPr>
            <a:normAutofit/>
          </a:bodyPr>
          <a:lstStyle/>
          <a:p>
            <a:pPr marL="0" indent="0" algn="l">
              <a:buNone/>
            </a:pPr>
            <a:r>
              <a:rPr lang="es-ES" sz="2000" b="0" i="0" u="none" strike="noStrike" baseline="0" dirty="0">
                <a:latin typeface="TimesLTStd-Roman"/>
              </a:rPr>
              <a:t>La palabra </a:t>
            </a:r>
            <a:r>
              <a:rPr lang="es-ES" sz="2000" b="0" i="1" u="none" strike="noStrike" baseline="0" dirty="0">
                <a:latin typeface="TimesLTStd-Italic"/>
              </a:rPr>
              <a:t>algoritmo </a:t>
            </a:r>
            <a:r>
              <a:rPr lang="es-ES" sz="2000" b="0" i="0" u="none" strike="noStrike" baseline="0" dirty="0">
                <a:latin typeface="TimesLTStd-Roman"/>
              </a:rPr>
              <a:t>se deriva de la traducción al latín de la palabra </a:t>
            </a:r>
            <a:r>
              <a:rPr lang="es-ES" sz="2000" b="0" i="1" u="none" strike="noStrike" baseline="0" dirty="0" err="1">
                <a:latin typeface="TimesLTStd-Italic"/>
              </a:rPr>
              <a:t>Alkhô-warîzmi</a:t>
            </a:r>
            <a:r>
              <a:rPr lang="es-ES" sz="2000" b="0" i="0" u="none" strike="noStrike" baseline="0" dirty="0">
                <a:latin typeface="TimesLTStd-Roman"/>
              </a:rPr>
              <a:t>, nombre de un matemático y astrónomo árabe que escribió un tratado sobre manipulación de números y ecuaciones en el siglo IX. Un </a:t>
            </a:r>
            <a:r>
              <a:rPr lang="es-ES" sz="2000" b="1" i="1" u="none" strike="noStrike" baseline="0" dirty="0">
                <a:latin typeface="TimesLTStd-Bold"/>
              </a:rPr>
              <a:t>algoritmo</a:t>
            </a:r>
            <a:r>
              <a:rPr lang="es-ES" sz="2000" b="1" i="0" u="none" strike="noStrike" baseline="0" dirty="0">
                <a:latin typeface="TimesLTStd-Bold"/>
              </a:rPr>
              <a:t> </a:t>
            </a:r>
            <a:r>
              <a:rPr lang="es-ES" sz="2000" b="0" i="0" u="none" strike="noStrike" baseline="0" dirty="0">
                <a:latin typeface="TimesLTStd-Roman"/>
              </a:rPr>
              <a:t>es un método para resolver un problema mediante una serie de pasos precisos, definidos y finitos.</a:t>
            </a:r>
            <a:endParaRPr lang="es-CO" sz="2000" dirty="0"/>
          </a:p>
        </p:txBody>
      </p:sp>
      <p:pic>
        <p:nvPicPr>
          <p:cNvPr id="5" name="Imagen 4">
            <a:extLst>
              <a:ext uri="{FF2B5EF4-FFF2-40B4-BE49-F238E27FC236}">
                <a16:creationId xmlns:a16="http://schemas.microsoft.com/office/drawing/2014/main" id="{BFD9791F-2093-D368-77FF-7EFE3DF8A126}"/>
              </a:ext>
            </a:extLst>
          </p:cNvPr>
          <p:cNvPicPr>
            <a:picLocks noChangeAspect="1"/>
          </p:cNvPicPr>
          <p:nvPr/>
        </p:nvPicPr>
        <p:blipFill>
          <a:blip r:embed="rId2"/>
          <a:stretch>
            <a:fillRect/>
          </a:stretch>
        </p:blipFill>
        <p:spPr>
          <a:xfrm>
            <a:off x="0" y="4365104"/>
            <a:ext cx="9144000" cy="1874378"/>
          </a:xfrm>
          <a:prstGeom prst="rect">
            <a:avLst/>
          </a:prstGeom>
        </p:spPr>
      </p:pic>
    </p:spTree>
    <p:extLst>
      <p:ext uri="{BB962C8B-B14F-4D97-AF65-F5344CB8AC3E}">
        <p14:creationId xmlns:p14="http://schemas.microsoft.com/office/powerpoint/2010/main" val="9281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F3EE6-5FA8-226A-77F9-B2A96B612244}"/>
              </a:ext>
            </a:extLst>
          </p:cNvPr>
          <p:cNvSpPr>
            <a:spLocks noGrp="1"/>
          </p:cNvSpPr>
          <p:nvPr>
            <p:ph type="title"/>
          </p:nvPr>
        </p:nvSpPr>
        <p:spPr/>
        <p:txBody>
          <a:bodyPr/>
          <a:lstStyle/>
          <a:p>
            <a:r>
              <a:rPr lang="es-ES" dirty="0"/>
              <a:t>FASES EN LA RESOLUCIÓN DE PROBLEMAS</a:t>
            </a:r>
            <a:endParaRPr lang="es-CO" dirty="0"/>
          </a:p>
        </p:txBody>
      </p:sp>
      <p:pic>
        <p:nvPicPr>
          <p:cNvPr id="5" name="Marcador de contenido 4">
            <a:extLst>
              <a:ext uri="{FF2B5EF4-FFF2-40B4-BE49-F238E27FC236}">
                <a16:creationId xmlns:a16="http://schemas.microsoft.com/office/drawing/2014/main" id="{E1AB2306-1FEA-0B39-8AEB-26D9D13C192E}"/>
              </a:ext>
            </a:extLst>
          </p:cNvPr>
          <p:cNvPicPr>
            <a:picLocks noGrp="1" noChangeAspect="1"/>
          </p:cNvPicPr>
          <p:nvPr>
            <p:ph idx="1"/>
          </p:nvPr>
        </p:nvPicPr>
        <p:blipFill>
          <a:blip r:embed="rId2"/>
          <a:stretch>
            <a:fillRect/>
          </a:stretch>
        </p:blipFill>
        <p:spPr>
          <a:xfrm>
            <a:off x="-23000" y="1916832"/>
            <a:ext cx="9166999" cy="4941168"/>
          </a:xfrm>
        </p:spPr>
      </p:pic>
    </p:spTree>
    <p:extLst>
      <p:ext uri="{BB962C8B-B14F-4D97-AF65-F5344CB8AC3E}">
        <p14:creationId xmlns:p14="http://schemas.microsoft.com/office/powerpoint/2010/main" val="345853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BAAC1-97A6-47F2-160A-BF35CD7ACDDF}"/>
              </a:ext>
            </a:extLst>
          </p:cNvPr>
          <p:cNvSpPr>
            <a:spLocks noGrp="1"/>
          </p:cNvSpPr>
          <p:nvPr>
            <p:ph type="title"/>
          </p:nvPr>
        </p:nvSpPr>
        <p:spPr/>
        <p:txBody>
          <a:bodyPr/>
          <a:lstStyle/>
          <a:p>
            <a:r>
              <a:rPr lang="es-ES" dirty="0"/>
              <a:t>algoritmo</a:t>
            </a:r>
            <a:endParaRPr lang="es-CO" dirty="0"/>
          </a:p>
        </p:txBody>
      </p:sp>
      <p:sp>
        <p:nvSpPr>
          <p:cNvPr id="3" name="Marcador de contenido 2">
            <a:extLst>
              <a:ext uri="{FF2B5EF4-FFF2-40B4-BE49-F238E27FC236}">
                <a16:creationId xmlns:a16="http://schemas.microsoft.com/office/drawing/2014/main" id="{BA2B80D3-1279-8317-2748-0EF9E3733602}"/>
              </a:ext>
            </a:extLst>
          </p:cNvPr>
          <p:cNvSpPr>
            <a:spLocks noGrp="1"/>
          </p:cNvSpPr>
          <p:nvPr>
            <p:ph idx="1"/>
          </p:nvPr>
        </p:nvSpPr>
        <p:spPr/>
        <p:txBody>
          <a:bodyPr>
            <a:normAutofit lnSpcReduction="10000"/>
          </a:bodyPr>
          <a:lstStyle/>
          <a:p>
            <a:pPr marL="0" indent="0">
              <a:buNone/>
            </a:pPr>
            <a:r>
              <a:rPr lang="es-ES" dirty="0"/>
              <a:t>Un algoritmo debe producir un resultado en un tiempo finito. Los métodos que utilizan algoritmos se denominan métodos algorítmicos, en oposición a los métodos que implican algún juicio o interpretación que se denominan métodos heurísticos. Los métodos algorítmicos se pueden implementar en computadoras; sin embargo, los procesos heurísticos no han sido convertidos fácilmente en las computadoras.</a:t>
            </a:r>
            <a:endParaRPr lang="es-CO" dirty="0"/>
          </a:p>
        </p:txBody>
      </p:sp>
    </p:spTree>
    <p:extLst>
      <p:ext uri="{BB962C8B-B14F-4D97-AF65-F5344CB8AC3E}">
        <p14:creationId xmlns:p14="http://schemas.microsoft.com/office/powerpoint/2010/main" val="355352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6B46F-2A33-776F-03A2-16B9BDA795FC}"/>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542D7CF6-B72E-A5C7-F8FC-F370DED54E4D}"/>
              </a:ext>
            </a:extLst>
          </p:cNvPr>
          <p:cNvPicPr>
            <a:picLocks noGrp="1" noChangeAspect="1"/>
          </p:cNvPicPr>
          <p:nvPr>
            <p:ph idx="1"/>
          </p:nvPr>
        </p:nvPicPr>
        <p:blipFill>
          <a:blip r:embed="rId2"/>
          <a:stretch>
            <a:fillRect/>
          </a:stretch>
        </p:blipFill>
        <p:spPr>
          <a:xfrm>
            <a:off x="1" y="0"/>
            <a:ext cx="9144000" cy="6858000"/>
          </a:xfrm>
        </p:spPr>
      </p:pic>
    </p:spTree>
    <p:extLst>
      <p:ext uri="{BB962C8B-B14F-4D97-AF65-F5344CB8AC3E}">
        <p14:creationId xmlns:p14="http://schemas.microsoft.com/office/powerpoint/2010/main" val="338464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97497-3B2D-8A5C-20AB-16D238915014}"/>
              </a:ext>
            </a:extLst>
          </p:cNvPr>
          <p:cNvSpPr>
            <a:spLocks noGrp="1"/>
          </p:cNvSpPr>
          <p:nvPr>
            <p:ph type="title"/>
          </p:nvPr>
        </p:nvSpPr>
        <p:spPr/>
        <p:txBody>
          <a:bodyPr/>
          <a:lstStyle/>
          <a:p>
            <a:r>
              <a:rPr lang="es-CO" dirty="0"/>
              <a:t>pseudocódigo</a:t>
            </a:r>
          </a:p>
        </p:txBody>
      </p:sp>
      <p:sp>
        <p:nvSpPr>
          <p:cNvPr id="3" name="Marcador de contenido 2">
            <a:extLst>
              <a:ext uri="{FF2B5EF4-FFF2-40B4-BE49-F238E27FC236}">
                <a16:creationId xmlns:a16="http://schemas.microsoft.com/office/drawing/2014/main" id="{F1791DA3-E455-7BEA-5A58-B6B4984365E8}"/>
              </a:ext>
            </a:extLst>
          </p:cNvPr>
          <p:cNvSpPr>
            <a:spLocks noGrp="1"/>
          </p:cNvSpPr>
          <p:nvPr>
            <p:ph idx="1"/>
          </p:nvPr>
        </p:nvSpPr>
        <p:spPr/>
        <p:txBody>
          <a:bodyPr/>
          <a:lstStyle/>
          <a:p>
            <a:pPr marL="0" indent="0">
              <a:buNone/>
            </a:pPr>
            <a:r>
              <a:rPr lang="es-ES" dirty="0"/>
              <a:t>El pseudocódigo es una herramienta de programación en la que las instrucciones se escriben en palabras similares al inglés o español, que facilitan tanto la escritura como la lectura de programas. En esencia, el pseudocódigo se puede definir como un lenguaje de especificaciones de algoritmos.</a:t>
            </a:r>
            <a:endParaRPr lang="es-CO" dirty="0"/>
          </a:p>
        </p:txBody>
      </p:sp>
    </p:spTree>
    <p:extLst>
      <p:ext uri="{BB962C8B-B14F-4D97-AF65-F5344CB8AC3E}">
        <p14:creationId xmlns:p14="http://schemas.microsoft.com/office/powerpoint/2010/main" val="23543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D4768-983B-19E0-F586-3F2957FFD4BF}"/>
              </a:ext>
            </a:extLst>
          </p:cNvPr>
          <p:cNvSpPr>
            <a:spLocks noGrp="1"/>
          </p:cNvSpPr>
          <p:nvPr>
            <p:ph type="title"/>
          </p:nvPr>
        </p:nvSpPr>
        <p:spPr/>
        <p:txBody>
          <a:bodyPr/>
          <a:lstStyle/>
          <a:p>
            <a:endParaRPr lang="es-CO" dirty="0"/>
          </a:p>
        </p:txBody>
      </p:sp>
      <p:pic>
        <p:nvPicPr>
          <p:cNvPr id="5" name="Marcador de contenido 4">
            <a:extLst>
              <a:ext uri="{FF2B5EF4-FFF2-40B4-BE49-F238E27FC236}">
                <a16:creationId xmlns:a16="http://schemas.microsoft.com/office/drawing/2014/main" id="{5AA55AE4-47C7-5CD8-5964-41817937AAB0}"/>
              </a:ext>
            </a:extLst>
          </p:cNvPr>
          <p:cNvPicPr>
            <a:picLocks noGrp="1" noChangeAspect="1"/>
          </p:cNvPicPr>
          <p:nvPr>
            <p:ph idx="1"/>
          </p:nvPr>
        </p:nvPicPr>
        <p:blipFill>
          <a:blip r:embed="rId2"/>
          <a:stretch>
            <a:fillRect/>
          </a:stretch>
        </p:blipFill>
        <p:spPr>
          <a:xfrm>
            <a:off x="0" y="1268760"/>
            <a:ext cx="9144000" cy="3990193"/>
          </a:xfrm>
        </p:spPr>
      </p:pic>
    </p:spTree>
    <p:extLst>
      <p:ext uri="{BB962C8B-B14F-4D97-AF65-F5344CB8AC3E}">
        <p14:creationId xmlns:p14="http://schemas.microsoft.com/office/powerpoint/2010/main" val="4274754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Circuito</Template>
  <TotalTime>8887</TotalTime>
  <Words>901</Words>
  <Application>Microsoft Office PowerPoint</Application>
  <PresentationFormat>Presentación en pantalla (4:3)</PresentationFormat>
  <Paragraphs>48</Paragraphs>
  <Slides>35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35</vt:i4>
      </vt:variant>
    </vt:vector>
  </HeadingPairs>
  <TitlesOfParts>
    <vt:vector size="43" baseType="lpstr">
      <vt:lpstr>Arial</vt:lpstr>
      <vt:lpstr>Calibri</vt:lpstr>
      <vt:lpstr>FrutigerLTStd-Bold</vt:lpstr>
      <vt:lpstr>TimesLTStd-Bold</vt:lpstr>
      <vt:lpstr>TimesLTStd-Italic</vt:lpstr>
      <vt:lpstr>TimesLTStd-Roman</vt:lpstr>
      <vt:lpstr>Tw Cen MT</vt:lpstr>
      <vt:lpstr>Circuito</vt:lpstr>
      <vt:lpstr>algoritmos i</vt:lpstr>
      <vt:lpstr>Presentación de PowerPoint</vt:lpstr>
      <vt:lpstr>Antes de continuar</vt:lpstr>
      <vt:lpstr>algoritmo</vt:lpstr>
      <vt:lpstr>FASES EN LA RESOLUCIÓN DE PROBLEMAS</vt:lpstr>
      <vt:lpstr>algoritmo</vt:lpstr>
      <vt:lpstr>Presentación de PowerPoint</vt:lpstr>
      <vt:lpstr>pseudocódigo</vt:lpstr>
      <vt:lpstr>Presentación de PowerPoint</vt:lpstr>
      <vt:lpstr>Presentación de PowerPoint</vt:lpstr>
      <vt:lpstr>Codificación de un programa</vt:lpstr>
      <vt:lpstr>Compilación y ejecución de un programa</vt:lpstr>
      <vt:lpstr>Compilación y ejecución de un programa</vt:lpstr>
      <vt:lpstr>Verificación y depuración de un programa</vt:lpstr>
      <vt:lpstr>Verificación y depuración de un programa</vt:lpstr>
      <vt:lpstr>Verificación y depuración de un programa</vt:lpstr>
      <vt:lpstr>Presentación de PowerPoint</vt:lpstr>
      <vt:lpstr>Documentación y mantenimiento</vt:lpstr>
      <vt:lpstr>Documentación y mantenimiento</vt:lpstr>
      <vt:lpstr>Tipos de programación</vt:lpstr>
      <vt:lpstr>Presentación de PowerPoint</vt:lpstr>
      <vt:lpstr>Tipos de programación</vt:lpstr>
      <vt:lpstr>Presentación de PowerPoint</vt:lpstr>
      <vt:lpstr>Tipos de programación</vt:lpstr>
      <vt:lpstr>Presentación de PowerPoint</vt:lpstr>
      <vt:lpstr>CONCEPTO Y CARACTERÍSTICAS DE ALGORITMOS</vt:lpstr>
      <vt:lpstr>Presentación de PowerPoint</vt:lpstr>
      <vt:lpstr>Presentación de PowerPoint</vt:lpstr>
      <vt:lpstr>Presentación de PowerPoint</vt:lpstr>
      <vt:lpstr>Presentación de PowerPoint</vt:lpstr>
      <vt:lpstr>Escritura de un código</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 1</dc:creator>
  <cp:lastModifiedBy>VASQUEZ CARBONELL MAURICIO ANDRES</cp:lastModifiedBy>
  <cp:revision>290</cp:revision>
  <dcterms:created xsi:type="dcterms:W3CDTF">2015-01-29T16:59:44Z</dcterms:created>
  <dcterms:modified xsi:type="dcterms:W3CDTF">2023-02-14T18:40:55Z</dcterms:modified>
</cp:coreProperties>
</file>