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8288000" cy="10287000"/>
  <p:notesSz cx="6858000" cy="9144000"/>
  <p:embeddedFontLst>
    <p:embeddedFont>
      <p:font typeface="Arial Unicode MS" panose="020B0604020202020204" pitchFamily="34" charset="-128"/>
      <p:regular r:id="rId19"/>
    </p:embeddedFont>
    <p:embeddedFont>
      <p:font typeface="Calibri" panose="020F0502020204030204" pitchFamily="34" charset="0"/>
      <p:regular r:id="rId20"/>
      <p:bold r:id="rId21"/>
      <p:italic r:id="rId22"/>
      <p:boldItalic r:id="rId23"/>
    </p:embeddedFont>
    <p:embeddedFont>
      <p:font typeface="Glacial Indifference" panose="020B0604020202020204" charset="0"/>
      <p:regular r:id="rId24"/>
    </p:embeddedFont>
    <p:embeddedFont>
      <p:font typeface="Glacial Indifference Bold" panose="020B0604020202020204" charset="0"/>
      <p:regular r:id="rId25"/>
    </p:embeddedFont>
  </p:embeddedFontLst>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516"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2.xml"/><Relationship Id="rId5" Type="http://schemas.openxmlformats.org/officeDocument/2006/relationships/image" Target="../media/image9.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1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1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345C"/>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19999"/>
          </a:blip>
          <a:srcRect/>
          <a:stretch>
            <a:fillRect/>
          </a:stretch>
        </p:blipFill>
        <p:spPr>
          <a:xfrm rot="-3261929">
            <a:off x="9529097" y="-3897920"/>
            <a:ext cx="12406564" cy="12856543"/>
          </a:xfrm>
          <a:prstGeom prst="rect">
            <a:avLst/>
          </a:prstGeom>
        </p:spPr>
      </p:pic>
      <p:pic>
        <p:nvPicPr>
          <p:cNvPr id="3" name="Picture 3"/>
          <p:cNvPicPr>
            <a:picLocks noChangeAspect="1"/>
          </p:cNvPicPr>
          <p:nvPr/>
        </p:nvPicPr>
        <p:blipFill>
          <a:blip r:embed="rId3"/>
          <a:srcRect/>
          <a:stretch>
            <a:fillRect/>
          </a:stretch>
        </p:blipFill>
        <p:spPr>
          <a:xfrm rot="-3503445">
            <a:off x="16271422" y="-688600"/>
            <a:ext cx="2293248" cy="2376423"/>
          </a:xfrm>
          <a:prstGeom prst="rect">
            <a:avLst/>
          </a:prstGeom>
        </p:spPr>
      </p:pic>
      <p:pic>
        <p:nvPicPr>
          <p:cNvPr id="4" name="Picture 4"/>
          <p:cNvPicPr>
            <a:picLocks noChangeAspect="1"/>
          </p:cNvPicPr>
          <p:nvPr/>
        </p:nvPicPr>
        <p:blipFill>
          <a:blip r:embed="rId3"/>
          <a:srcRect/>
          <a:stretch>
            <a:fillRect/>
          </a:stretch>
        </p:blipFill>
        <p:spPr>
          <a:xfrm rot="8907459">
            <a:off x="-469322" y="7673063"/>
            <a:ext cx="2393626" cy="2480441"/>
          </a:xfrm>
          <a:prstGeom prst="rect">
            <a:avLst/>
          </a:prstGeom>
        </p:spPr>
      </p:pic>
      <p:pic>
        <p:nvPicPr>
          <p:cNvPr id="5" name="Picture 5"/>
          <p:cNvPicPr>
            <a:picLocks noChangeAspect="1"/>
          </p:cNvPicPr>
          <p:nvPr/>
        </p:nvPicPr>
        <p:blipFill>
          <a:blip r:embed="rId3">
            <a:alphaModFix amt="19999"/>
          </a:blip>
          <a:srcRect/>
          <a:stretch>
            <a:fillRect/>
          </a:stretch>
        </p:blipFill>
        <p:spPr>
          <a:xfrm rot="6512446">
            <a:off x="-1875930" y="3860717"/>
            <a:ext cx="10179983" cy="10549205"/>
          </a:xfrm>
          <a:prstGeom prst="rect">
            <a:avLst/>
          </a:prstGeom>
        </p:spPr>
      </p:pic>
      <p:grpSp>
        <p:nvGrpSpPr>
          <p:cNvPr id="6" name="Group 6"/>
          <p:cNvGrpSpPr/>
          <p:nvPr/>
        </p:nvGrpSpPr>
        <p:grpSpPr>
          <a:xfrm>
            <a:off x="2032962" y="9258300"/>
            <a:ext cx="1181100" cy="1181100"/>
            <a:chOff x="0" y="0"/>
            <a:chExt cx="6350000" cy="6350000"/>
          </a:xfrm>
        </p:grpSpPr>
        <p:sp>
          <p:nvSpPr>
            <p:cNvPr id="7" name="Freeform 7"/>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8" name="Group 8"/>
          <p:cNvGrpSpPr/>
          <p:nvPr/>
        </p:nvGrpSpPr>
        <p:grpSpPr>
          <a:xfrm>
            <a:off x="17259300" y="2331504"/>
            <a:ext cx="571500" cy="5715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6BD4CD"/>
            </a:solidFill>
          </p:spPr>
        </p:sp>
      </p:grpSp>
      <p:grpSp>
        <p:nvGrpSpPr>
          <p:cNvPr id="10" name="Group 10"/>
          <p:cNvGrpSpPr/>
          <p:nvPr/>
        </p:nvGrpSpPr>
        <p:grpSpPr>
          <a:xfrm>
            <a:off x="1285675" y="3126861"/>
            <a:ext cx="15716650" cy="4033277"/>
            <a:chOff x="0" y="0"/>
            <a:chExt cx="20955533" cy="5377703"/>
          </a:xfrm>
        </p:grpSpPr>
        <p:sp>
          <p:nvSpPr>
            <p:cNvPr id="11" name="TextBox 11"/>
            <p:cNvSpPr txBox="1"/>
            <p:nvPr/>
          </p:nvSpPr>
          <p:spPr>
            <a:xfrm>
              <a:off x="0" y="209550"/>
              <a:ext cx="20955533" cy="4261048"/>
            </a:xfrm>
            <a:prstGeom prst="rect">
              <a:avLst/>
            </a:prstGeom>
          </p:spPr>
          <p:txBody>
            <a:bodyPr lIns="0" tIns="0" rIns="0" bIns="0" rtlCol="0" anchor="t">
              <a:spAutoFit/>
            </a:bodyPr>
            <a:lstStyle/>
            <a:p>
              <a:pPr algn="ctr">
                <a:lnSpc>
                  <a:spcPts val="12000"/>
                </a:lnSpc>
              </a:pPr>
              <a:r>
                <a:rPr lang="en-US" sz="12000" spc="1200" dirty="0">
                  <a:solidFill>
                    <a:srgbClr val="6BD4CD"/>
                  </a:solidFill>
                  <a:latin typeface="Glacial Indifference Bold"/>
                </a:rPr>
                <a:t>INTRODUCCIÓN A JAVA</a:t>
              </a:r>
            </a:p>
          </p:txBody>
        </p:sp>
        <p:sp>
          <p:nvSpPr>
            <p:cNvPr id="12" name="TextBox 12"/>
            <p:cNvSpPr txBox="1"/>
            <p:nvPr/>
          </p:nvSpPr>
          <p:spPr>
            <a:xfrm>
              <a:off x="0" y="4670498"/>
              <a:ext cx="20955533" cy="707205"/>
            </a:xfrm>
            <a:prstGeom prst="rect">
              <a:avLst/>
            </a:prstGeom>
          </p:spPr>
          <p:txBody>
            <a:bodyPr lIns="0" tIns="0" rIns="0" bIns="0" rtlCol="0" anchor="t">
              <a:spAutoFit/>
            </a:bodyPr>
            <a:lstStyle/>
            <a:p>
              <a:pPr algn="ctr">
                <a:lnSpc>
                  <a:spcPts val="4479"/>
                </a:lnSpc>
              </a:pPr>
              <a:r>
                <a:rPr lang="en-US" sz="3199" spc="319" dirty="0">
                  <a:solidFill>
                    <a:srgbClr val="6BD4CD"/>
                  </a:solidFill>
                  <a:latin typeface="Glacial Indifference"/>
                </a:rPr>
                <a:t>FUNDAMENTOS ALGORÍTMICOS</a:t>
              </a:r>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452253" y="-2445623"/>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522779" y="145226"/>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101988" y="648088"/>
            <a:ext cx="10747612" cy="2663743"/>
            <a:chOff x="0" y="-9525"/>
            <a:chExt cx="10490733" cy="2763169"/>
          </a:xfrm>
        </p:grpSpPr>
        <p:sp>
          <p:nvSpPr>
            <p:cNvPr id="13" name="TextBox 13"/>
            <p:cNvSpPr txBox="1"/>
            <p:nvPr/>
          </p:nvSpPr>
          <p:spPr>
            <a:xfrm>
              <a:off x="0" y="-9525"/>
              <a:ext cx="10490733" cy="665134"/>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Tipo de dato byte</a:t>
              </a:r>
              <a:endParaRPr lang="en-US" sz="4200" spc="420" dirty="0">
                <a:solidFill>
                  <a:srgbClr val="04345C"/>
                </a:solidFill>
                <a:latin typeface="Glacial Indifference Bold"/>
              </a:endParaRPr>
            </a:p>
          </p:txBody>
        </p:sp>
        <p:sp>
          <p:nvSpPr>
            <p:cNvPr id="14" name="TextBox 14"/>
            <p:cNvSpPr txBox="1"/>
            <p:nvPr/>
          </p:nvSpPr>
          <p:spPr>
            <a:xfrm>
              <a:off x="0" y="1007666"/>
              <a:ext cx="10490733" cy="1745978"/>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El tipo de datos byte es un entero de 8 bits de complemento a dos (una forma de representar datos positivos y negativos en binario)</a:t>
              </a:r>
            </a:p>
          </p:txBody>
        </p:sp>
      </p:grpSp>
      <p:grpSp>
        <p:nvGrpSpPr>
          <p:cNvPr id="19" name="Grupo 18">
            <a:extLst>
              <a:ext uri="{FF2B5EF4-FFF2-40B4-BE49-F238E27FC236}">
                <a16:creationId xmlns:a16="http://schemas.microsoft.com/office/drawing/2014/main" id="{5384FE2B-5E70-45DD-B6EC-018E9A83EBBD}"/>
              </a:ext>
            </a:extLst>
          </p:cNvPr>
          <p:cNvGrpSpPr/>
          <p:nvPr/>
        </p:nvGrpSpPr>
        <p:grpSpPr>
          <a:xfrm>
            <a:off x="4400614" y="3839381"/>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4124931" y="1289289"/>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28" name="Rectangle 7">
            <a:extLst>
              <a:ext uri="{FF2B5EF4-FFF2-40B4-BE49-F238E27FC236}">
                <a16:creationId xmlns:a16="http://schemas.microsoft.com/office/drawing/2014/main" id="{E808F482-4D31-4E80-AC12-8698B078BFB1}"/>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chemeClr val="tx1"/>
                </a:solidFill>
                <a:effectLst/>
                <a:latin typeface="Arial Unicode MS" panose="020B0604020202020204" pitchFamily="34" charset="-128"/>
              </a:rPr>
              <a:t>n</a:t>
            </a:r>
            <a:r>
              <a:rPr kumimoji="0" lang="es-CO" altLang="es-CO" sz="1600" b="0" i="0" u="none" strike="noStrike" cap="none" normalizeH="0" baseline="0" dirty="0">
                <a:ln>
                  <a:noFill/>
                </a:ln>
                <a:solidFill>
                  <a:schemeClr val="tx1"/>
                </a:solidFill>
                <a:effectLst/>
              </a:rPr>
              <a:t>. Por ejemplo: </a:t>
            </a:r>
            <a:r>
              <a:rPr kumimoji="0" lang="es-CO" altLang="es-CO" sz="1000" b="0" i="0" u="none" strike="noStrike" cap="none" normalizeH="0" baseline="0" dirty="0">
                <a:ln>
                  <a:noFill/>
                </a:ln>
                <a:solidFill>
                  <a:schemeClr val="tx1"/>
                </a:solidFill>
                <a:effectLst/>
                <a:latin typeface="Arial Unicode MS" panose="020B0604020202020204" pitchFamily="34" charset="-128"/>
              </a:rPr>
              <a:t>‘a’, 12345, 750.68, False</a:t>
            </a:r>
            <a:r>
              <a:rPr kumimoji="0" lang="es-CO" altLang="es-CO" sz="16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grpSp>
        <p:nvGrpSpPr>
          <p:cNvPr id="31" name="Grupo 30">
            <a:extLst>
              <a:ext uri="{FF2B5EF4-FFF2-40B4-BE49-F238E27FC236}">
                <a16:creationId xmlns:a16="http://schemas.microsoft.com/office/drawing/2014/main" id="{AFAF5E97-F6E2-4A5E-94DC-B37673798EB3}"/>
              </a:ext>
            </a:extLst>
          </p:cNvPr>
          <p:cNvGrpSpPr/>
          <p:nvPr/>
        </p:nvGrpSpPr>
        <p:grpSpPr>
          <a:xfrm>
            <a:off x="4343400" y="5219700"/>
            <a:ext cx="698281" cy="723607"/>
            <a:chOff x="4511693" y="7773603"/>
            <a:chExt cx="698281" cy="723607"/>
          </a:xfrm>
        </p:grpSpPr>
        <p:pic>
          <p:nvPicPr>
            <p:cNvPr id="32" name="Picture 11">
              <a:extLst>
                <a:ext uri="{FF2B5EF4-FFF2-40B4-BE49-F238E27FC236}">
                  <a16:creationId xmlns:a16="http://schemas.microsoft.com/office/drawing/2014/main" id="{0FDA98E4-8DDE-419F-ACD4-A0AEC406AE20}"/>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3" name="Picture 14">
              <a:extLst>
                <a:ext uri="{FF2B5EF4-FFF2-40B4-BE49-F238E27FC236}">
                  <a16:creationId xmlns:a16="http://schemas.microsoft.com/office/drawing/2014/main" id="{7F412128-F28C-42B0-AF94-2F1ED6F26A57}"/>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34" name="Grupo 33">
            <a:extLst>
              <a:ext uri="{FF2B5EF4-FFF2-40B4-BE49-F238E27FC236}">
                <a16:creationId xmlns:a16="http://schemas.microsoft.com/office/drawing/2014/main" id="{5EA03208-6938-4133-92E6-CAC139284B88}"/>
              </a:ext>
            </a:extLst>
          </p:cNvPr>
          <p:cNvGrpSpPr/>
          <p:nvPr/>
        </p:nvGrpSpPr>
        <p:grpSpPr>
          <a:xfrm>
            <a:off x="4419600" y="6248693"/>
            <a:ext cx="698281" cy="723607"/>
            <a:chOff x="4511693" y="7773603"/>
            <a:chExt cx="698281" cy="723607"/>
          </a:xfrm>
        </p:grpSpPr>
        <p:pic>
          <p:nvPicPr>
            <p:cNvPr id="35" name="Picture 11">
              <a:extLst>
                <a:ext uri="{FF2B5EF4-FFF2-40B4-BE49-F238E27FC236}">
                  <a16:creationId xmlns:a16="http://schemas.microsoft.com/office/drawing/2014/main" id="{5AA1FBA4-76EE-4D4B-902F-6EFFF239F36B}"/>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6" name="Picture 14">
              <a:extLst>
                <a:ext uri="{FF2B5EF4-FFF2-40B4-BE49-F238E27FC236}">
                  <a16:creationId xmlns:a16="http://schemas.microsoft.com/office/drawing/2014/main" id="{34541FCD-B8B7-4E84-9E1A-37C852FD40B2}"/>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37" name="Grupo 36">
            <a:extLst>
              <a:ext uri="{FF2B5EF4-FFF2-40B4-BE49-F238E27FC236}">
                <a16:creationId xmlns:a16="http://schemas.microsoft.com/office/drawing/2014/main" id="{3F7DD6C3-04D7-4FE2-9F24-CA4202609006}"/>
              </a:ext>
            </a:extLst>
          </p:cNvPr>
          <p:cNvGrpSpPr/>
          <p:nvPr/>
        </p:nvGrpSpPr>
        <p:grpSpPr>
          <a:xfrm>
            <a:off x="4553014" y="7391693"/>
            <a:ext cx="698281" cy="723607"/>
            <a:chOff x="4511693" y="7773603"/>
            <a:chExt cx="698281" cy="723607"/>
          </a:xfrm>
        </p:grpSpPr>
        <p:pic>
          <p:nvPicPr>
            <p:cNvPr id="38" name="Picture 11">
              <a:extLst>
                <a:ext uri="{FF2B5EF4-FFF2-40B4-BE49-F238E27FC236}">
                  <a16:creationId xmlns:a16="http://schemas.microsoft.com/office/drawing/2014/main" id="{642F73A5-3806-4694-82D3-6F3A25DF75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9" name="Picture 14">
              <a:extLst>
                <a:ext uri="{FF2B5EF4-FFF2-40B4-BE49-F238E27FC236}">
                  <a16:creationId xmlns:a16="http://schemas.microsoft.com/office/drawing/2014/main" id="{6392AE04-074F-4679-B0F3-836ED877A8B5}"/>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24" name="Imagen 23">
            <a:extLst>
              <a:ext uri="{FF2B5EF4-FFF2-40B4-BE49-F238E27FC236}">
                <a16:creationId xmlns:a16="http://schemas.microsoft.com/office/drawing/2014/main" id="{D9FC2B10-23E8-47B2-A7DF-DF1AA8FFD067}"/>
              </a:ext>
            </a:extLst>
          </p:cNvPr>
          <p:cNvPicPr>
            <a:picLocks noChangeAspect="1"/>
          </p:cNvPicPr>
          <p:nvPr/>
        </p:nvPicPr>
        <p:blipFill rotWithShape="1">
          <a:blip r:embed="rId5"/>
          <a:srcRect l="33016" t="25595" r="39009" b="46968"/>
          <a:stretch/>
        </p:blipFill>
        <p:spPr>
          <a:xfrm>
            <a:off x="535197" y="3772994"/>
            <a:ext cx="8859615" cy="4885327"/>
          </a:xfrm>
          <a:prstGeom prst="rect">
            <a:avLst/>
          </a:prstGeom>
        </p:spPr>
      </p:pic>
      <p:pic>
        <p:nvPicPr>
          <p:cNvPr id="25" name="Imagen 24">
            <a:extLst>
              <a:ext uri="{FF2B5EF4-FFF2-40B4-BE49-F238E27FC236}">
                <a16:creationId xmlns:a16="http://schemas.microsoft.com/office/drawing/2014/main" id="{161E38A7-DB66-44D7-983C-97C6697C0100}"/>
              </a:ext>
            </a:extLst>
          </p:cNvPr>
          <p:cNvPicPr>
            <a:picLocks noChangeAspect="1"/>
          </p:cNvPicPr>
          <p:nvPr/>
        </p:nvPicPr>
        <p:blipFill rotWithShape="1">
          <a:blip r:embed="rId5"/>
          <a:srcRect l="219" t="68971" r="72021" b="8361"/>
          <a:stretch/>
        </p:blipFill>
        <p:spPr>
          <a:xfrm>
            <a:off x="9766201" y="3881444"/>
            <a:ext cx="6732264" cy="3090855"/>
          </a:xfrm>
          <a:prstGeom prst="rect">
            <a:avLst/>
          </a:prstGeom>
        </p:spPr>
      </p:pic>
    </p:spTree>
    <p:custDataLst>
      <p:tags r:id="rId1"/>
    </p:custDataLst>
    <p:extLst>
      <p:ext uri="{BB962C8B-B14F-4D97-AF65-F5344CB8AC3E}">
        <p14:creationId xmlns:p14="http://schemas.microsoft.com/office/powerpoint/2010/main" val="65398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3228774" y="1400712"/>
            <a:ext cx="12468426" cy="2446047"/>
            <a:chOff x="0" y="-9525"/>
            <a:chExt cx="10490733" cy="3261395"/>
          </a:xfrm>
        </p:grpSpPr>
        <p:sp>
          <p:nvSpPr>
            <p:cNvPr id="13" name="TextBox 13"/>
            <p:cNvSpPr txBox="1"/>
            <p:nvPr/>
          </p:nvSpPr>
          <p:spPr>
            <a:xfrm>
              <a:off x="0" y="-9525"/>
              <a:ext cx="10490733" cy="1709869"/>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Declaración y Tipos de Variables en Java</a:t>
              </a:r>
              <a:endParaRPr lang="en-US" sz="4200" spc="420" dirty="0">
                <a:solidFill>
                  <a:srgbClr val="04345C"/>
                </a:solidFill>
                <a:latin typeface="Glacial Indifference Bold"/>
              </a:endParaRPr>
            </a:p>
          </p:txBody>
        </p:sp>
        <p:sp>
          <p:nvSpPr>
            <p:cNvPr id="14" name="TextBox 14"/>
            <p:cNvSpPr txBox="1"/>
            <p:nvPr/>
          </p:nvSpPr>
          <p:spPr>
            <a:xfrm>
              <a:off x="0" y="1007666"/>
              <a:ext cx="10490733" cy="2244204"/>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Una variable es el nombre dado a una ubicación de memoria. Es la unidad básica de almacenamiento en un programa. El valor almacenado en una variable se puede cambiar durante la ejecución del programa.</a:t>
              </a:r>
              <a:endParaRPr lang="en-US" sz="3000" dirty="0">
                <a:solidFill>
                  <a:srgbClr val="04345C"/>
                </a:solidFill>
                <a:latin typeface="Glacial Indifference"/>
              </a:endParaRPr>
            </a:p>
          </p:txBody>
        </p:sp>
      </p:grpSp>
      <p:sp>
        <p:nvSpPr>
          <p:cNvPr id="16" name="TextBox 14">
            <a:extLst>
              <a:ext uri="{FF2B5EF4-FFF2-40B4-BE49-F238E27FC236}">
                <a16:creationId xmlns:a16="http://schemas.microsoft.com/office/drawing/2014/main" id="{2B6244FD-52E1-4010-B793-5A792C057A4C}"/>
              </a:ext>
            </a:extLst>
          </p:cNvPr>
          <p:cNvSpPr txBox="1"/>
          <p:nvPr/>
        </p:nvSpPr>
        <p:spPr>
          <a:xfrm>
            <a:off x="2908081" y="4651638"/>
            <a:ext cx="5118107" cy="4568558"/>
          </a:xfrm>
          <a:prstGeom prst="rect">
            <a:avLst/>
          </a:prstGeom>
        </p:spPr>
        <p:txBody>
          <a:bodyPr wrap="square" lIns="0" tIns="0" rIns="0" bIns="0" rtlCol="0" anchor="t">
            <a:spAutoFit/>
          </a:bodyPr>
          <a:lstStyle/>
          <a:p>
            <a:pPr algn="just">
              <a:lnSpc>
                <a:spcPts val="4499"/>
              </a:lnSpc>
            </a:pPr>
            <a:r>
              <a:rPr lang="es-CO" sz="3000" dirty="0">
                <a:solidFill>
                  <a:srgbClr val="04345C"/>
                </a:solidFill>
                <a:latin typeface="Glacial Indifference"/>
              </a:rPr>
              <a:t>¿Cómo declarar variables?</a:t>
            </a:r>
          </a:p>
          <a:p>
            <a:pPr marL="457200" indent="-457200" algn="just">
              <a:lnSpc>
                <a:spcPts val="4499"/>
              </a:lnSpc>
              <a:buFont typeface="Arial" panose="020B0604020202020204" pitchFamily="34" charset="0"/>
              <a:buChar char="•"/>
            </a:pPr>
            <a:r>
              <a:rPr lang="es-CO" sz="3000" b="1" dirty="0">
                <a:solidFill>
                  <a:srgbClr val="04345C"/>
                </a:solidFill>
                <a:latin typeface="Glacial Indifference"/>
              </a:rPr>
              <a:t>tipo de dato:</a:t>
            </a:r>
            <a:r>
              <a:rPr lang="es-CO" sz="3000" dirty="0">
                <a:solidFill>
                  <a:srgbClr val="04345C"/>
                </a:solidFill>
                <a:latin typeface="Glacial Indifference"/>
              </a:rPr>
              <a:t> tipo de datos que se pueden almacenar en esta variable.</a:t>
            </a:r>
          </a:p>
          <a:p>
            <a:pPr marL="457200" indent="-457200" algn="just">
              <a:lnSpc>
                <a:spcPts val="4499"/>
              </a:lnSpc>
              <a:buFont typeface="Arial" panose="020B0604020202020204" pitchFamily="34" charset="0"/>
              <a:buChar char="•"/>
            </a:pPr>
            <a:r>
              <a:rPr lang="es-CO" sz="3000" dirty="0">
                <a:solidFill>
                  <a:srgbClr val="04345C"/>
                </a:solidFill>
                <a:latin typeface="Glacial Indifference"/>
              </a:rPr>
              <a:t> </a:t>
            </a:r>
            <a:r>
              <a:rPr lang="es-CO" sz="3000" b="1" dirty="0" err="1">
                <a:solidFill>
                  <a:srgbClr val="04345C"/>
                </a:solidFill>
                <a:latin typeface="Glacial Indifference"/>
              </a:rPr>
              <a:t>nombre_variable</a:t>
            </a:r>
            <a:r>
              <a:rPr lang="es-CO" sz="3000" b="1" dirty="0">
                <a:solidFill>
                  <a:srgbClr val="04345C"/>
                </a:solidFill>
                <a:latin typeface="Glacial Indifference"/>
              </a:rPr>
              <a:t>:</a:t>
            </a:r>
            <a:r>
              <a:rPr lang="es-CO" sz="3000" dirty="0">
                <a:solidFill>
                  <a:srgbClr val="04345C"/>
                </a:solidFill>
                <a:latin typeface="Glacial Indifference"/>
              </a:rPr>
              <a:t> nombre dado a la variable.</a:t>
            </a:r>
          </a:p>
          <a:p>
            <a:pPr marL="457200" indent="-457200" algn="just">
              <a:lnSpc>
                <a:spcPts val="4499"/>
              </a:lnSpc>
              <a:buFont typeface="Arial" panose="020B0604020202020204" pitchFamily="34" charset="0"/>
              <a:buChar char="•"/>
            </a:pPr>
            <a:r>
              <a:rPr lang="es-CO" sz="3000" dirty="0">
                <a:solidFill>
                  <a:srgbClr val="04345C"/>
                </a:solidFill>
                <a:latin typeface="Glacial Indifference"/>
              </a:rPr>
              <a:t> </a:t>
            </a:r>
            <a:r>
              <a:rPr lang="es-CO" sz="3000" b="1" dirty="0">
                <a:solidFill>
                  <a:srgbClr val="04345C"/>
                </a:solidFill>
                <a:latin typeface="Glacial Indifference"/>
              </a:rPr>
              <a:t>valor:</a:t>
            </a:r>
            <a:r>
              <a:rPr lang="es-CO" sz="3000" dirty="0">
                <a:solidFill>
                  <a:srgbClr val="04345C"/>
                </a:solidFill>
                <a:latin typeface="Glacial Indifference"/>
              </a:rPr>
              <a:t> es el valor inicial almacenado en la variable.</a:t>
            </a:r>
            <a:endParaRPr lang="en-US" sz="3000" dirty="0">
              <a:solidFill>
                <a:srgbClr val="04345C"/>
              </a:solidFill>
              <a:latin typeface="Glacial Indifference"/>
            </a:endParaRP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2073562" y="4563530"/>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2209800" y="2191432"/>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15" name="Imagen 14">
            <a:extLst>
              <a:ext uri="{FF2B5EF4-FFF2-40B4-BE49-F238E27FC236}">
                <a16:creationId xmlns:a16="http://schemas.microsoft.com/office/drawing/2014/main" id="{94FC9887-D6C0-4957-AB28-8B6E449B9755}"/>
              </a:ext>
            </a:extLst>
          </p:cNvPr>
          <p:cNvPicPr>
            <a:picLocks noChangeAspect="1"/>
          </p:cNvPicPr>
          <p:nvPr/>
        </p:nvPicPr>
        <p:blipFill rotWithShape="1">
          <a:blip r:embed="rId5"/>
          <a:srcRect l="22278" t="45186" r="47658" b="9264"/>
          <a:stretch/>
        </p:blipFill>
        <p:spPr>
          <a:xfrm>
            <a:off x="8647174" y="4073431"/>
            <a:ext cx="6637926" cy="5654425"/>
          </a:xfrm>
          <a:prstGeom prst="rect">
            <a:avLst/>
          </a:prstGeom>
        </p:spPr>
      </p:pic>
    </p:spTree>
    <p:custDataLst>
      <p:tags r:id="rId1"/>
    </p:custDataLst>
    <p:extLst>
      <p:ext uri="{BB962C8B-B14F-4D97-AF65-F5344CB8AC3E}">
        <p14:creationId xmlns:p14="http://schemas.microsoft.com/office/powerpoint/2010/main" val="35527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id="13" name="TextBox 13"/>
          <p:cNvSpPr txBox="1"/>
          <p:nvPr/>
        </p:nvSpPr>
        <p:spPr>
          <a:xfrm>
            <a:off x="3228774" y="1400712"/>
            <a:ext cx="12468426" cy="1282402"/>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Declaración y Tipos de Variables en Java</a:t>
            </a:r>
            <a:endParaRPr lang="en-US" sz="4200" spc="420" dirty="0">
              <a:solidFill>
                <a:srgbClr val="04345C"/>
              </a:solidFill>
              <a:latin typeface="Glacial Indifference Bold"/>
            </a:endParaRP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2073562" y="4563530"/>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23" name="Imagen 22">
            <a:extLst>
              <a:ext uri="{FF2B5EF4-FFF2-40B4-BE49-F238E27FC236}">
                <a16:creationId xmlns:a16="http://schemas.microsoft.com/office/drawing/2014/main" id="{46D5AAD9-366C-475F-B1D2-B634C244DA3D}"/>
              </a:ext>
            </a:extLst>
          </p:cNvPr>
          <p:cNvPicPr>
            <a:picLocks noChangeAspect="1"/>
          </p:cNvPicPr>
          <p:nvPr/>
        </p:nvPicPr>
        <p:blipFill rotWithShape="1">
          <a:blip r:embed="rId5"/>
          <a:srcRect l="31307" t="24340" r="16403" b="44792"/>
          <a:stretch/>
        </p:blipFill>
        <p:spPr>
          <a:xfrm>
            <a:off x="1962248" y="2658364"/>
            <a:ext cx="14900558" cy="4945523"/>
          </a:xfrm>
          <a:prstGeom prst="rect">
            <a:avLst/>
          </a:prstGeom>
        </p:spPr>
      </p:pic>
    </p:spTree>
    <p:custDataLst>
      <p:tags r:id="rId1"/>
    </p:custDataLst>
    <p:extLst>
      <p:ext uri="{BB962C8B-B14F-4D97-AF65-F5344CB8AC3E}">
        <p14:creationId xmlns:p14="http://schemas.microsoft.com/office/powerpoint/2010/main" val="14319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3228774" y="1400712"/>
            <a:ext cx="12468426" cy="1868965"/>
            <a:chOff x="0" y="-9525"/>
            <a:chExt cx="10490733" cy="2491952"/>
          </a:xfrm>
        </p:grpSpPr>
        <p:sp>
          <p:nvSpPr>
            <p:cNvPr id="13" name="TextBox 13"/>
            <p:cNvSpPr txBox="1"/>
            <p:nvPr/>
          </p:nvSpPr>
          <p:spPr>
            <a:xfrm>
              <a:off x="0" y="-9525"/>
              <a:ext cx="10490733" cy="854934"/>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Operadores en Java</a:t>
              </a:r>
              <a:endParaRPr lang="en-US" sz="4200" spc="420" dirty="0">
                <a:solidFill>
                  <a:srgbClr val="04345C"/>
                </a:solidFill>
                <a:latin typeface="Glacial Indifference Bold"/>
              </a:endParaRPr>
            </a:p>
          </p:txBody>
        </p:sp>
        <p:sp>
          <p:nvSpPr>
            <p:cNvPr id="14" name="TextBox 14"/>
            <p:cNvSpPr txBox="1"/>
            <p:nvPr/>
          </p:nvSpPr>
          <p:spPr>
            <a:xfrm>
              <a:off x="0" y="1007665"/>
              <a:ext cx="10490733" cy="1474762"/>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Se detalla a continuación los principales operadores, entre ellos: Operadores relacionales, aritméticos, lógicos, de asignación.</a:t>
              </a:r>
              <a:endParaRPr lang="en-US" sz="3000" dirty="0">
                <a:solidFill>
                  <a:srgbClr val="04345C"/>
                </a:solidFill>
                <a:latin typeface="Glacial Indifference"/>
              </a:endParaRPr>
            </a:p>
          </p:txBody>
        </p:sp>
      </p:grpSp>
      <p:sp>
        <p:nvSpPr>
          <p:cNvPr id="16" name="TextBox 14">
            <a:extLst>
              <a:ext uri="{FF2B5EF4-FFF2-40B4-BE49-F238E27FC236}">
                <a16:creationId xmlns:a16="http://schemas.microsoft.com/office/drawing/2014/main" id="{2B6244FD-52E1-4010-B793-5A792C057A4C}"/>
              </a:ext>
            </a:extLst>
          </p:cNvPr>
          <p:cNvSpPr txBox="1"/>
          <p:nvPr/>
        </p:nvSpPr>
        <p:spPr>
          <a:xfrm>
            <a:off x="2908081" y="3479008"/>
            <a:ext cx="5118107" cy="3414396"/>
          </a:xfrm>
          <a:prstGeom prst="rect">
            <a:avLst/>
          </a:prstGeom>
        </p:spPr>
        <p:txBody>
          <a:bodyPr wrap="square" lIns="0" tIns="0" rIns="0" bIns="0" rtlCol="0" anchor="t">
            <a:spAutoFit/>
          </a:bodyPr>
          <a:lstStyle/>
          <a:p>
            <a:pPr algn="just">
              <a:lnSpc>
                <a:spcPts val="4499"/>
              </a:lnSpc>
            </a:pPr>
            <a:r>
              <a:rPr lang="es-CO" sz="3000" b="1" dirty="0">
                <a:solidFill>
                  <a:srgbClr val="04345C"/>
                </a:solidFill>
                <a:latin typeface="Glacial Indifference"/>
              </a:rPr>
              <a:t>Operadores aritméticos</a:t>
            </a:r>
          </a:p>
          <a:p>
            <a:pPr algn="just">
              <a:lnSpc>
                <a:spcPts val="4499"/>
              </a:lnSpc>
            </a:pPr>
            <a:r>
              <a:rPr lang="es-CO" sz="3000" b="1" dirty="0">
                <a:solidFill>
                  <a:srgbClr val="04345C"/>
                </a:solidFill>
                <a:latin typeface="Glacial Indifference"/>
              </a:rPr>
              <a:t> *	: Multiplicación</a:t>
            </a:r>
          </a:p>
          <a:p>
            <a:pPr algn="just">
              <a:lnSpc>
                <a:spcPts val="4499"/>
              </a:lnSpc>
            </a:pPr>
            <a:r>
              <a:rPr lang="es-CO" sz="3000" b="1" dirty="0">
                <a:solidFill>
                  <a:srgbClr val="04345C"/>
                </a:solidFill>
                <a:latin typeface="Glacial Indifference"/>
              </a:rPr>
              <a:t> /	: División</a:t>
            </a:r>
          </a:p>
          <a:p>
            <a:pPr algn="just">
              <a:lnSpc>
                <a:spcPts val="4499"/>
              </a:lnSpc>
            </a:pPr>
            <a:r>
              <a:rPr lang="es-CO" sz="3000" b="1" dirty="0">
                <a:solidFill>
                  <a:srgbClr val="04345C"/>
                </a:solidFill>
                <a:latin typeface="Glacial Indifference"/>
              </a:rPr>
              <a:t>% 	: Modulo</a:t>
            </a:r>
          </a:p>
          <a:p>
            <a:pPr algn="just">
              <a:lnSpc>
                <a:spcPts val="4499"/>
              </a:lnSpc>
            </a:pPr>
            <a:r>
              <a:rPr lang="es-CO" sz="3000" b="1" dirty="0">
                <a:solidFill>
                  <a:srgbClr val="04345C"/>
                </a:solidFill>
                <a:latin typeface="Glacial Indifference"/>
              </a:rPr>
              <a:t>+	: Adición</a:t>
            </a:r>
          </a:p>
          <a:p>
            <a:pPr algn="just">
              <a:lnSpc>
                <a:spcPts val="4499"/>
              </a:lnSpc>
            </a:pPr>
            <a:r>
              <a:rPr lang="es-CO" sz="3000" b="1" dirty="0">
                <a:solidFill>
                  <a:srgbClr val="04345C"/>
                </a:solidFill>
                <a:latin typeface="Glacial Indifference"/>
              </a:rPr>
              <a:t>–	: Resta</a:t>
            </a:r>
            <a:endParaRPr lang="en-US" sz="3000" dirty="0">
              <a:solidFill>
                <a:srgbClr val="04345C"/>
              </a:solidFill>
              <a:latin typeface="Glacial Indifference"/>
            </a:endParaRP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2073562" y="3390900"/>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2209800" y="2191432"/>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23" name="Imagen 22">
            <a:extLst>
              <a:ext uri="{FF2B5EF4-FFF2-40B4-BE49-F238E27FC236}">
                <a16:creationId xmlns:a16="http://schemas.microsoft.com/office/drawing/2014/main" id="{805AD06E-8285-458C-A8D1-BE3C748EAB52}"/>
              </a:ext>
            </a:extLst>
          </p:cNvPr>
          <p:cNvPicPr>
            <a:picLocks noChangeAspect="1"/>
          </p:cNvPicPr>
          <p:nvPr/>
        </p:nvPicPr>
        <p:blipFill rotWithShape="1">
          <a:blip r:embed="rId5"/>
          <a:srcRect l="33016" t="16398" r="27647" b="33506"/>
          <a:stretch/>
        </p:blipFill>
        <p:spPr>
          <a:xfrm>
            <a:off x="7796526" y="3417375"/>
            <a:ext cx="7933331" cy="5217715"/>
          </a:xfrm>
          <a:prstGeom prst="rect">
            <a:avLst/>
          </a:prstGeom>
        </p:spPr>
      </p:pic>
      <p:pic>
        <p:nvPicPr>
          <p:cNvPr id="24" name="Imagen 23">
            <a:extLst>
              <a:ext uri="{FF2B5EF4-FFF2-40B4-BE49-F238E27FC236}">
                <a16:creationId xmlns:a16="http://schemas.microsoft.com/office/drawing/2014/main" id="{F3DC3BB0-721C-45E3-9665-DF76FCBD23DD}"/>
              </a:ext>
            </a:extLst>
          </p:cNvPr>
          <p:cNvPicPr>
            <a:picLocks noChangeAspect="1"/>
          </p:cNvPicPr>
          <p:nvPr/>
        </p:nvPicPr>
        <p:blipFill rotWithShape="1">
          <a:blip r:embed="rId5"/>
          <a:srcRect l="-131" t="73519" r="85139" b="9608"/>
          <a:stretch/>
        </p:blipFill>
        <p:spPr>
          <a:xfrm>
            <a:off x="2469418" y="7373611"/>
            <a:ext cx="4956969" cy="2062589"/>
          </a:xfrm>
          <a:prstGeom prst="rect">
            <a:avLst/>
          </a:prstGeom>
        </p:spPr>
      </p:pic>
    </p:spTree>
    <p:custDataLst>
      <p:tags r:id="rId1"/>
    </p:custDataLst>
    <p:extLst>
      <p:ext uri="{BB962C8B-B14F-4D97-AF65-F5344CB8AC3E}">
        <p14:creationId xmlns:p14="http://schemas.microsoft.com/office/powerpoint/2010/main" val="109165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3228774" y="1400712"/>
            <a:ext cx="12468426" cy="3023127"/>
            <a:chOff x="0" y="-9525"/>
            <a:chExt cx="10490733" cy="4030834"/>
          </a:xfrm>
        </p:grpSpPr>
        <p:sp>
          <p:nvSpPr>
            <p:cNvPr id="13" name="TextBox 13"/>
            <p:cNvSpPr txBox="1"/>
            <p:nvPr/>
          </p:nvSpPr>
          <p:spPr>
            <a:xfrm>
              <a:off x="0" y="-9525"/>
              <a:ext cx="10490733" cy="854934"/>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Operadores en Java</a:t>
              </a:r>
              <a:endParaRPr lang="en-US" sz="4200" spc="420" dirty="0">
                <a:solidFill>
                  <a:srgbClr val="04345C"/>
                </a:solidFill>
                <a:latin typeface="Glacial Indifference Bold"/>
              </a:endParaRPr>
            </a:p>
          </p:txBody>
        </p:sp>
        <p:sp>
          <p:nvSpPr>
            <p:cNvPr id="14" name="TextBox 14"/>
            <p:cNvSpPr txBox="1"/>
            <p:nvPr/>
          </p:nvSpPr>
          <p:spPr>
            <a:xfrm>
              <a:off x="0" y="1007665"/>
              <a:ext cx="10490733" cy="3013644"/>
            </a:xfrm>
            <a:prstGeom prst="rect">
              <a:avLst/>
            </a:prstGeom>
          </p:spPr>
          <p:txBody>
            <a:bodyPr lIns="0" tIns="0" rIns="0" bIns="0" rtlCol="0" anchor="t">
              <a:spAutoFit/>
            </a:bodyPr>
            <a:lstStyle/>
            <a:p>
              <a:pPr algn="just">
                <a:lnSpc>
                  <a:spcPts val="4499"/>
                </a:lnSpc>
              </a:pPr>
              <a:r>
                <a:rPr lang="es-CO" sz="3000" b="1" dirty="0">
                  <a:solidFill>
                    <a:srgbClr val="04345C"/>
                  </a:solidFill>
                  <a:latin typeface="Glacial Indifference"/>
                </a:rPr>
                <a:t>Operador de asignación (=)</a:t>
              </a:r>
            </a:p>
            <a:p>
              <a:pPr algn="just">
                <a:lnSpc>
                  <a:spcPts val="4499"/>
                </a:lnSpc>
              </a:pPr>
              <a:r>
                <a:rPr lang="en-US" sz="3000" b="1" dirty="0">
                  <a:solidFill>
                    <a:srgbClr val="04345C"/>
                  </a:solidFill>
                  <a:latin typeface="Glacial Indifference"/>
                </a:rPr>
                <a:t> </a:t>
              </a:r>
              <a:r>
                <a:rPr lang="pt-BR" sz="3000" b="1" dirty="0" err="1">
                  <a:solidFill>
                    <a:srgbClr val="04345C"/>
                  </a:solidFill>
                  <a:latin typeface="Glacial Indifference"/>
                </a:rPr>
                <a:t>int</a:t>
              </a:r>
              <a:r>
                <a:rPr lang="pt-BR" sz="3000" b="1" dirty="0">
                  <a:solidFill>
                    <a:srgbClr val="04345C"/>
                  </a:solidFill>
                  <a:latin typeface="Glacial Indifference"/>
                </a:rPr>
                <a:t> a = 3; </a:t>
              </a:r>
            </a:p>
            <a:p>
              <a:pPr algn="just">
                <a:lnSpc>
                  <a:spcPts val="4499"/>
                </a:lnSpc>
              </a:pPr>
              <a:r>
                <a:rPr lang="pt-BR" sz="3000" b="1" dirty="0">
                  <a:solidFill>
                    <a:srgbClr val="04345C"/>
                  </a:solidFill>
                  <a:latin typeface="Glacial Indifference"/>
                </a:rPr>
                <a:t>a += 5; // a = a +- 5; </a:t>
              </a:r>
            </a:p>
            <a:p>
              <a:pPr algn="just">
                <a:lnSpc>
                  <a:spcPts val="4499"/>
                </a:lnSpc>
              </a:pPr>
              <a:endParaRPr lang="en-US" sz="3000" b="1" dirty="0">
                <a:solidFill>
                  <a:srgbClr val="04345C"/>
                </a:solidFill>
                <a:latin typeface="Glacial Indifference"/>
              </a:endParaRPr>
            </a:p>
          </p:txBody>
        </p:sp>
      </p:grpSp>
      <p:sp>
        <p:nvSpPr>
          <p:cNvPr id="16" name="TextBox 14">
            <a:extLst>
              <a:ext uri="{FF2B5EF4-FFF2-40B4-BE49-F238E27FC236}">
                <a16:creationId xmlns:a16="http://schemas.microsoft.com/office/drawing/2014/main" id="{2B6244FD-52E1-4010-B793-5A792C057A4C}"/>
              </a:ext>
            </a:extLst>
          </p:cNvPr>
          <p:cNvSpPr txBox="1"/>
          <p:nvPr/>
        </p:nvSpPr>
        <p:spPr>
          <a:xfrm>
            <a:off x="327785" y="4700904"/>
            <a:ext cx="17503016" cy="4562146"/>
          </a:xfrm>
          <a:prstGeom prst="rect">
            <a:avLst/>
          </a:prstGeom>
        </p:spPr>
        <p:txBody>
          <a:bodyPr wrap="square" lIns="0" tIns="0" rIns="0" bIns="0" rtlCol="0" anchor="t">
            <a:spAutoFit/>
          </a:bodyPr>
          <a:lstStyle/>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 = , para sumar el operando izquierdo con el operando derecho y luego asignarlo a la variable de la izquierda.</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 = , para restar el operando izquierdo con el operando derecho y luego asignarlo a la variable de la izquierda.</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 = , para multiplicar el operando izquierdo con el operando derecho y luego asignándolo a la variable de la izquierda.</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 = , para dividir el operando izquierdo con el operando derecho y luego asignarlo a la variable de la izquierda.</a:t>
            </a: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327784" y="3751891"/>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2209800" y="2191432"/>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Tree>
    <p:custDataLst>
      <p:tags r:id="rId1"/>
    </p:custDataLst>
    <p:extLst>
      <p:ext uri="{BB962C8B-B14F-4D97-AF65-F5344CB8AC3E}">
        <p14:creationId xmlns:p14="http://schemas.microsoft.com/office/powerpoint/2010/main" val="274121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3228774" y="1400712"/>
            <a:ext cx="12468426" cy="3023127"/>
            <a:chOff x="0" y="-9525"/>
            <a:chExt cx="10490733" cy="4030834"/>
          </a:xfrm>
        </p:grpSpPr>
        <p:sp>
          <p:nvSpPr>
            <p:cNvPr id="13" name="TextBox 13"/>
            <p:cNvSpPr txBox="1"/>
            <p:nvPr/>
          </p:nvSpPr>
          <p:spPr>
            <a:xfrm>
              <a:off x="0" y="-9525"/>
              <a:ext cx="10490733" cy="854934"/>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Operadores relacionales</a:t>
              </a:r>
              <a:endParaRPr lang="en-US" sz="4200" spc="420" dirty="0">
                <a:solidFill>
                  <a:srgbClr val="04345C"/>
                </a:solidFill>
                <a:latin typeface="Glacial Indifference Bold"/>
              </a:endParaRPr>
            </a:p>
          </p:txBody>
        </p:sp>
        <p:sp>
          <p:nvSpPr>
            <p:cNvPr id="14" name="TextBox 14"/>
            <p:cNvSpPr txBox="1"/>
            <p:nvPr/>
          </p:nvSpPr>
          <p:spPr>
            <a:xfrm>
              <a:off x="0" y="1007665"/>
              <a:ext cx="10490733" cy="3013644"/>
            </a:xfrm>
            <a:prstGeom prst="rect">
              <a:avLst/>
            </a:prstGeom>
          </p:spPr>
          <p:txBody>
            <a:bodyPr lIns="0" tIns="0" rIns="0" bIns="0" rtlCol="0" anchor="t">
              <a:spAutoFit/>
            </a:bodyPr>
            <a:lstStyle/>
            <a:p>
              <a:pPr algn="just">
                <a:lnSpc>
                  <a:spcPts val="4499"/>
                </a:lnSpc>
              </a:pPr>
              <a:r>
                <a:rPr lang="es-CO" sz="3000" b="1" dirty="0">
                  <a:solidFill>
                    <a:srgbClr val="04345C"/>
                  </a:solidFill>
                  <a:latin typeface="Glacial Indifference"/>
                </a:rPr>
                <a:t>Estos operadores se utilizan para verificar relaciones como igualdad, mayor que, menor que. Devuelven el resultado booleano después de la comparación y se usan ampliamente en las instrucciones de bucle, así como en las sentencias condicionales </a:t>
              </a:r>
              <a:r>
                <a:rPr lang="es-CO" sz="3000" b="1" dirty="0" err="1">
                  <a:solidFill>
                    <a:srgbClr val="04345C"/>
                  </a:solidFill>
                  <a:latin typeface="Glacial Indifference"/>
                </a:rPr>
                <a:t>if</a:t>
              </a:r>
              <a:r>
                <a:rPr lang="es-CO" sz="3000" b="1" dirty="0">
                  <a:solidFill>
                    <a:srgbClr val="04345C"/>
                  </a:solidFill>
                  <a:latin typeface="Glacial Indifference"/>
                </a:rPr>
                <a:t>/</a:t>
              </a:r>
              <a:r>
                <a:rPr lang="es-CO" sz="3000" b="1" dirty="0" err="1">
                  <a:solidFill>
                    <a:srgbClr val="04345C"/>
                  </a:solidFill>
                  <a:latin typeface="Glacial Indifference"/>
                </a:rPr>
                <a:t>else</a:t>
              </a:r>
              <a:r>
                <a:rPr lang="es-CO" sz="3000" b="1" dirty="0">
                  <a:solidFill>
                    <a:srgbClr val="04345C"/>
                  </a:solidFill>
                  <a:latin typeface="Glacial Indifference"/>
                </a:rPr>
                <a:t>.</a:t>
              </a:r>
              <a:endParaRPr lang="en-US" sz="3000" b="1" dirty="0">
                <a:solidFill>
                  <a:srgbClr val="04345C"/>
                </a:solidFill>
                <a:latin typeface="Glacial Indifference"/>
              </a:endParaRPr>
            </a:p>
          </p:txBody>
        </p:sp>
      </p:grpSp>
      <p:sp>
        <p:nvSpPr>
          <p:cNvPr id="16" name="TextBox 14">
            <a:extLst>
              <a:ext uri="{FF2B5EF4-FFF2-40B4-BE49-F238E27FC236}">
                <a16:creationId xmlns:a16="http://schemas.microsoft.com/office/drawing/2014/main" id="{2B6244FD-52E1-4010-B793-5A792C057A4C}"/>
              </a:ext>
            </a:extLst>
          </p:cNvPr>
          <p:cNvSpPr txBox="1"/>
          <p:nvPr/>
        </p:nvSpPr>
        <p:spPr>
          <a:xfrm>
            <a:off x="327785" y="4700904"/>
            <a:ext cx="17503016" cy="4562146"/>
          </a:xfrm>
          <a:prstGeom prst="rect">
            <a:avLst/>
          </a:prstGeom>
        </p:spPr>
        <p:txBody>
          <a:bodyPr wrap="square" lIns="0" tIns="0" rIns="0" bIns="0" rtlCol="0" anchor="t">
            <a:spAutoFit/>
          </a:bodyPr>
          <a:lstStyle/>
          <a:p>
            <a:pPr marL="457200" indent="-457200" algn="just">
              <a:lnSpc>
                <a:spcPts val="4499"/>
              </a:lnSpc>
              <a:buFont typeface="Arial" panose="020B0604020202020204" pitchFamily="34" charset="0"/>
              <a:buChar char="•"/>
            </a:pPr>
            <a:r>
              <a:rPr lang="es-CO" sz="2800" b="1" dirty="0" err="1">
                <a:solidFill>
                  <a:srgbClr val="04345C"/>
                </a:solidFill>
                <a:latin typeface="Glacial Indifference"/>
              </a:rPr>
              <a:t>If</a:t>
            </a:r>
            <a:r>
              <a:rPr lang="es-CO" sz="2800" b="1" dirty="0">
                <a:solidFill>
                  <a:srgbClr val="04345C"/>
                </a:solidFill>
                <a:latin typeface="Glacial Indifference"/>
              </a:rPr>
              <a:t> (a == b), Igual a: devuelve verdadero si el valor del lado izquierdo es igual al lado derecho.</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 =, No igual a: devuelve verdadero si el valor del lado izquierdo no es igual al lado derecho.</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&lt;, menos que: el resultado verdadero si el valor del lado izquierdo es inferior al del lado derecho.</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&lt;=, menor o igual que: devuelve verdadero si el valor del lado izquierdo es menor o igual que el lado derecho.</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&gt;, Mayor que: devuelve verdadero si el valor del lado izquierdo es mayor que el lado derecho.</a:t>
            </a:r>
          </a:p>
          <a:p>
            <a:pPr marL="457200" indent="-457200" algn="just">
              <a:lnSpc>
                <a:spcPts val="4499"/>
              </a:lnSpc>
              <a:buFont typeface="Arial" panose="020B0604020202020204" pitchFamily="34" charset="0"/>
              <a:buChar char="•"/>
            </a:pPr>
            <a:r>
              <a:rPr lang="es-CO" sz="2800" b="1" dirty="0">
                <a:solidFill>
                  <a:srgbClr val="04345C"/>
                </a:solidFill>
                <a:latin typeface="Glacial Indifference"/>
              </a:rPr>
              <a:t>  </a:t>
            </a:r>
            <a:r>
              <a:rPr lang="es-CO" sz="2800" b="1" dirty="0" err="1">
                <a:solidFill>
                  <a:srgbClr val="04345C"/>
                </a:solidFill>
                <a:latin typeface="Glacial Indifference"/>
              </a:rPr>
              <a:t>if</a:t>
            </a:r>
            <a:r>
              <a:rPr lang="es-CO" sz="2800" b="1" dirty="0">
                <a:solidFill>
                  <a:srgbClr val="04345C"/>
                </a:solidFill>
                <a:latin typeface="Glacial Indifference"/>
              </a:rPr>
              <a:t> (a  &gt; = b) , Mayor que o igual a: regresa verdadero si el valor del lado izquierdo es mayor o igual que el lado derecho.</a:t>
            </a: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327784" y="3751891"/>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2209800" y="2191432"/>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Tree>
    <p:custDataLst>
      <p:tags r:id="rId1"/>
    </p:custDataLst>
    <p:extLst>
      <p:ext uri="{BB962C8B-B14F-4D97-AF65-F5344CB8AC3E}">
        <p14:creationId xmlns:p14="http://schemas.microsoft.com/office/powerpoint/2010/main" val="65689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3228774" y="1400712"/>
            <a:ext cx="12468426" cy="4177289"/>
            <a:chOff x="0" y="-9525"/>
            <a:chExt cx="10490733" cy="5569716"/>
          </a:xfrm>
        </p:grpSpPr>
        <p:sp>
          <p:nvSpPr>
            <p:cNvPr id="13" name="TextBox 13"/>
            <p:cNvSpPr txBox="1"/>
            <p:nvPr/>
          </p:nvSpPr>
          <p:spPr>
            <a:xfrm>
              <a:off x="0" y="-9525"/>
              <a:ext cx="10490733" cy="854934"/>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Operadores lógicos</a:t>
              </a:r>
              <a:endParaRPr lang="en-US" sz="4200" spc="420" dirty="0">
                <a:solidFill>
                  <a:srgbClr val="04345C"/>
                </a:solidFill>
                <a:latin typeface="Glacial Indifference Bold"/>
              </a:endParaRPr>
            </a:p>
          </p:txBody>
        </p:sp>
        <p:sp>
          <p:nvSpPr>
            <p:cNvPr id="14" name="TextBox 14"/>
            <p:cNvSpPr txBox="1"/>
            <p:nvPr/>
          </p:nvSpPr>
          <p:spPr>
            <a:xfrm>
              <a:off x="0" y="1007665"/>
              <a:ext cx="10490733" cy="4552526"/>
            </a:xfrm>
            <a:prstGeom prst="rect">
              <a:avLst/>
            </a:prstGeom>
          </p:spPr>
          <p:txBody>
            <a:bodyPr lIns="0" tIns="0" rIns="0" bIns="0" rtlCol="0" anchor="t">
              <a:spAutoFit/>
            </a:bodyPr>
            <a:lstStyle/>
            <a:p>
              <a:pPr algn="just">
                <a:lnSpc>
                  <a:spcPts val="4499"/>
                </a:lnSpc>
              </a:pPr>
              <a:r>
                <a:rPr lang="es-CO" sz="3000" b="1" dirty="0">
                  <a:solidFill>
                    <a:srgbClr val="04345C"/>
                  </a:solidFill>
                  <a:latin typeface="Glacial Indifference"/>
                </a:rPr>
                <a:t>Estos operadores se utilizan para realizar operaciones “lógicas AND” y “lógicas OR”, es decir, la función similar a la puerta AND y la puerta OR en electrónica digital. Una cosa a tener en cuenta es que la segunda condición no se evalúa si la primera es falsa, es decir, tiene un efecto de cortocircuito. Se usa ampliamente para probar varias condiciones para tomar una decisión.</a:t>
              </a:r>
              <a:endParaRPr lang="en-US" sz="3000" b="1" dirty="0">
                <a:solidFill>
                  <a:srgbClr val="04345C"/>
                </a:solidFill>
                <a:latin typeface="Glacial Indifference"/>
              </a:endParaRPr>
            </a:p>
          </p:txBody>
        </p:sp>
      </p:grpSp>
      <p:sp>
        <p:nvSpPr>
          <p:cNvPr id="16" name="TextBox 14">
            <a:extLst>
              <a:ext uri="{FF2B5EF4-FFF2-40B4-BE49-F238E27FC236}">
                <a16:creationId xmlns:a16="http://schemas.microsoft.com/office/drawing/2014/main" id="{2B6244FD-52E1-4010-B793-5A792C057A4C}"/>
              </a:ext>
            </a:extLst>
          </p:cNvPr>
          <p:cNvSpPr txBox="1"/>
          <p:nvPr/>
        </p:nvSpPr>
        <p:spPr>
          <a:xfrm>
            <a:off x="3228773" y="6060132"/>
            <a:ext cx="14602027" cy="2253822"/>
          </a:xfrm>
          <a:prstGeom prst="rect">
            <a:avLst/>
          </a:prstGeom>
        </p:spPr>
        <p:txBody>
          <a:bodyPr wrap="square" lIns="0" tIns="0" rIns="0" bIns="0" rtlCol="0" anchor="t">
            <a:spAutoFit/>
          </a:bodyPr>
          <a:lstStyle/>
          <a:p>
            <a:pPr marL="457200" indent="-457200" algn="just">
              <a:lnSpc>
                <a:spcPts val="4499"/>
              </a:lnSpc>
              <a:buFont typeface="Arial" panose="020B0604020202020204" pitchFamily="34" charset="0"/>
              <a:buChar char="•"/>
            </a:pPr>
            <a:r>
              <a:rPr lang="es-CO" sz="2800" b="1" dirty="0" err="1">
                <a:solidFill>
                  <a:srgbClr val="04345C"/>
                </a:solidFill>
                <a:latin typeface="Glacial Indifference"/>
              </a:rPr>
              <a:t>If</a:t>
            </a:r>
            <a:r>
              <a:rPr lang="es-CO" sz="2800" b="1" dirty="0">
                <a:solidFill>
                  <a:srgbClr val="04345C"/>
                </a:solidFill>
                <a:latin typeface="Glacial Indifference"/>
              </a:rPr>
              <a:t> (a&lt;0) &amp;&amp; (b&lt;0), AND lógico: devuelve verdadero cuando ambas condiciones son verdaderas.</a:t>
            </a:r>
          </a:p>
          <a:p>
            <a:pPr marL="457200" indent="-457200" algn="just">
              <a:lnSpc>
                <a:spcPts val="4499"/>
              </a:lnSpc>
              <a:buFont typeface="Arial" panose="020B0604020202020204" pitchFamily="34" charset="0"/>
              <a:buChar char="•"/>
            </a:pPr>
            <a:r>
              <a:rPr lang="es-CO" sz="2800" b="1" dirty="0" err="1">
                <a:solidFill>
                  <a:srgbClr val="04345C"/>
                </a:solidFill>
                <a:latin typeface="Glacial Indifference"/>
              </a:rPr>
              <a:t>If</a:t>
            </a:r>
            <a:r>
              <a:rPr lang="es-CO" sz="2800" b="1" dirty="0">
                <a:solidFill>
                  <a:srgbClr val="04345C"/>
                </a:solidFill>
                <a:latin typeface="Glacial Indifference"/>
              </a:rPr>
              <a:t> (a&lt;0) || (b&gt;0) , O lógico: devuelve verdadero si al menos una condición es verdadera.</a:t>
            </a: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327784" y="3751891"/>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2209800" y="2191432"/>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Tree>
    <p:custDataLst>
      <p:tags r:id="rId1"/>
    </p:custDataLst>
    <p:extLst>
      <p:ext uri="{BB962C8B-B14F-4D97-AF65-F5344CB8AC3E}">
        <p14:creationId xmlns:p14="http://schemas.microsoft.com/office/powerpoint/2010/main" val="3048476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3228774" y="1400712"/>
            <a:ext cx="12468426" cy="1291884"/>
            <a:chOff x="0" y="-9525"/>
            <a:chExt cx="10490733" cy="1722511"/>
          </a:xfrm>
        </p:grpSpPr>
        <p:sp>
          <p:nvSpPr>
            <p:cNvPr id="13" name="TextBox 13"/>
            <p:cNvSpPr txBox="1"/>
            <p:nvPr/>
          </p:nvSpPr>
          <p:spPr>
            <a:xfrm>
              <a:off x="0" y="-9525"/>
              <a:ext cx="10490733" cy="854934"/>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Lectura de datos en java</a:t>
              </a:r>
              <a:endParaRPr lang="en-US" sz="4200" spc="420" dirty="0">
                <a:solidFill>
                  <a:srgbClr val="04345C"/>
                </a:solidFill>
                <a:latin typeface="Glacial Indifference Bold"/>
              </a:endParaRPr>
            </a:p>
          </p:txBody>
        </p:sp>
        <p:sp>
          <p:nvSpPr>
            <p:cNvPr id="14" name="TextBox 14"/>
            <p:cNvSpPr txBox="1"/>
            <p:nvPr/>
          </p:nvSpPr>
          <p:spPr>
            <a:xfrm>
              <a:off x="0" y="1007665"/>
              <a:ext cx="10490733" cy="705321"/>
            </a:xfrm>
            <a:prstGeom prst="rect">
              <a:avLst/>
            </a:prstGeom>
          </p:spPr>
          <p:txBody>
            <a:bodyPr lIns="0" tIns="0" rIns="0" bIns="0" rtlCol="0" anchor="t">
              <a:spAutoFit/>
            </a:bodyPr>
            <a:lstStyle/>
            <a:p>
              <a:pPr algn="just">
                <a:lnSpc>
                  <a:spcPts val="4499"/>
                </a:lnSpc>
              </a:pPr>
              <a:r>
                <a:rPr lang="es-CO" sz="3000" b="1" dirty="0">
                  <a:solidFill>
                    <a:srgbClr val="04345C"/>
                  </a:solidFill>
                  <a:latin typeface="Glacial Indifference"/>
                </a:rPr>
                <a:t>Utilizando la Clase </a:t>
              </a:r>
              <a:r>
                <a:rPr lang="es-CO" sz="3000" b="1" dirty="0" err="1">
                  <a:solidFill>
                    <a:srgbClr val="04345C"/>
                  </a:solidFill>
                  <a:latin typeface="Glacial Indifference"/>
                </a:rPr>
                <a:t>Buffered</a:t>
              </a:r>
              <a:r>
                <a:rPr lang="es-CO" sz="3000" b="1" dirty="0">
                  <a:solidFill>
                    <a:srgbClr val="04345C"/>
                  </a:solidFill>
                  <a:latin typeface="Glacial Indifference"/>
                </a:rPr>
                <a:t> Reader</a:t>
              </a:r>
              <a:endParaRPr lang="en-US" sz="3000" b="1" dirty="0">
                <a:solidFill>
                  <a:srgbClr val="04345C"/>
                </a:solidFill>
                <a:latin typeface="Glacial Indifference"/>
              </a:endParaRPr>
            </a:p>
          </p:txBody>
        </p:sp>
      </p:grpSp>
      <p:grpSp>
        <p:nvGrpSpPr>
          <p:cNvPr id="19" name="Grupo 18">
            <a:extLst>
              <a:ext uri="{FF2B5EF4-FFF2-40B4-BE49-F238E27FC236}">
                <a16:creationId xmlns:a16="http://schemas.microsoft.com/office/drawing/2014/main" id="{5384FE2B-5E70-45DD-B6EC-018E9A83EBBD}"/>
              </a:ext>
            </a:extLst>
          </p:cNvPr>
          <p:cNvGrpSpPr/>
          <p:nvPr/>
        </p:nvGrpSpPr>
        <p:grpSpPr>
          <a:xfrm>
            <a:off x="327784" y="3751891"/>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2209800" y="2191432"/>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7" name="Imagen 6">
            <a:extLst>
              <a:ext uri="{FF2B5EF4-FFF2-40B4-BE49-F238E27FC236}">
                <a16:creationId xmlns:a16="http://schemas.microsoft.com/office/drawing/2014/main" id="{A46D0089-21FC-4C81-8396-CA59C0C3EED9}"/>
              </a:ext>
            </a:extLst>
          </p:cNvPr>
          <p:cNvPicPr>
            <a:picLocks noChangeAspect="1"/>
          </p:cNvPicPr>
          <p:nvPr/>
        </p:nvPicPr>
        <p:blipFill rotWithShape="1">
          <a:blip r:embed="rId5"/>
          <a:srcRect l="32364" t="18159" r="20644" b="16495"/>
          <a:stretch/>
        </p:blipFill>
        <p:spPr>
          <a:xfrm>
            <a:off x="4852898" y="2872062"/>
            <a:ext cx="7193152" cy="5623596"/>
          </a:xfrm>
          <a:prstGeom prst="rect">
            <a:avLst/>
          </a:prstGeom>
        </p:spPr>
      </p:pic>
    </p:spTree>
    <p:custDataLst>
      <p:tags r:id="rId1"/>
    </p:custDataLst>
    <p:extLst>
      <p:ext uri="{BB962C8B-B14F-4D97-AF65-F5344CB8AC3E}">
        <p14:creationId xmlns:p14="http://schemas.microsoft.com/office/powerpoint/2010/main" val="271878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1451748" y="4448377"/>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3914130" y="2591539"/>
            <a:ext cx="10459739" cy="4031645"/>
            <a:chOff x="0" y="-9525"/>
            <a:chExt cx="13946319" cy="5375527"/>
          </a:xfrm>
        </p:grpSpPr>
        <p:sp>
          <p:nvSpPr>
            <p:cNvPr id="13" name="TextBox 13"/>
            <p:cNvSpPr txBox="1"/>
            <p:nvPr/>
          </p:nvSpPr>
          <p:spPr>
            <a:xfrm>
              <a:off x="0" y="-9525"/>
              <a:ext cx="13946319" cy="1144004"/>
            </a:xfrm>
            <a:prstGeom prst="rect">
              <a:avLst/>
            </a:prstGeom>
          </p:spPr>
          <p:txBody>
            <a:bodyPr lIns="0" tIns="0" rIns="0" bIns="0" rtlCol="0" anchor="t">
              <a:spAutoFit/>
            </a:bodyPr>
            <a:lstStyle/>
            <a:p>
              <a:pPr algn="ctr">
                <a:lnSpc>
                  <a:spcPts val="6700"/>
                </a:lnSpc>
              </a:pPr>
              <a:r>
                <a:rPr lang="en-US" sz="5583" spc="558" dirty="0">
                  <a:solidFill>
                    <a:srgbClr val="04345C"/>
                  </a:solidFill>
                  <a:latin typeface="Glacial Indifference Bold"/>
                </a:rPr>
                <a:t>INTRODUCCIÓN A JAVA</a:t>
              </a:r>
            </a:p>
          </p:txBody>
        </p:sp>
        <p:sp>
          <p:nvSpPr>
            <p:cNvPr id="14" name="TextBox 14"/>
            <p:cNvSpPr txBox="1"/>
            <p:nvPr/>
          </p:nvSpPr>
          <p:spPr>
            <a:xfrm>
              <a:off x="0" y="1348320"/>
              <a:ext cx="13946319" cy="4017682"/>
            </a:xfrm>
            <a:prstGeom prst="rect">
              <a:avLst/>
            </a:prstGeom>
          </p:spPr>
          <p:txBody>
            <a:bodyPr lIns="0" tIns="0" rIns="0" bIns="0" rtlCol="0" anchor="t">
              <a:spAutoFit/>
            </a:bodyPr>
            <a:lstStyle/>
            <a:p>
              <a:pPr marL="658448" lvl="1" indent="-329224">
                <a:lnSpc>
                  <a:spcPts val="5982"/>
                </a:lnSpc>
                <a:buFont typeface="Arial"/>
                <a:buChar char="•"/>
              </a:pPr>
              <a:r>
                <a:rPr lang="en-US" sz="3988" dirty="0" err="1">
                  <a:solidFill>
                    <a:srgbClr val="04345C"/>
                  </a:solidFill>
                  <a:latin typeface="Glacial Indifference"/>
                </a:rPr>
                <a:t>Clases</a:t>
              </a:r>
              <a:r>
                <a:rPr lang="en-US" sz="3988" dirty="0">
                  <a:solidFill>
                    <a:srgbClr val="04345C"/>
                  </a:solidFill>
                  <a:latin typeface="Glacial Indifference"/>
                </a:rPr>
                <a:t> </a:t>
              </a:r>
              <a:r>
                <a:rPr lang="en-US" sz="3988" dirty="0" err="1">
                  <a:solidFill>
                    <a:srgbClr val="04345C"/>
                  </a:solidFill>
                  <a:latin typeface="Glacial Indifference"/>
                </a:rPr>
                <a:t>en</a:t>
              </a:r>
              <a:r>
                <a:rPr lang="en-US" sz="3988" dirty="0">
                  <a:solidFill>
                    <a:srgbClr val="04345C"/>
                  </a:solidFill>
                  <a:latin typeface="Glacial Indifference"/>
                </a:rPr>
                <a:t> java</a:t>
              </a:r>
            </a:p>
            <a:p>
              <a:pPr marL="658448" lvl="1" indent="-329224">
                <a:lnSpc>
                  <a:spcPts val="5982"/>
                </a:lnSpc>
                <a:buFont typeface="Arial"/>
                <a:buChar char="•"/>
              </a:pPr>
              <a:r>
                <a:rPr lang="en-US" sz="3988" dirty="0" err="1">
                  <a:solidFill>
                    <a:srgbClr val="04345C"/>
                  </a:solidFill>
                  <a:latin typeface="Glacial Indifference"/>
                </a:rPr>
                <a:t>Tipos</a:t>
              </a:r>
              <a:r>
                <a:rPr lang="en-US" sz="3988" dirty="0">
                  <a:solidFill>
                    <a:srgbClr val="04345C"/>
                  </a:solidFill>
                  <a:latin typeface="Glacial Indifference"/>
                </a:rPr>
                <a:t> de </a:t>
              </a:r>
              <a:r>
                <a:rPr lang="en-US" sz="3988" dirty="0" err="1">
                  <a:solidFill>
                    <a:srgbClr val="04345C"/>
                  </a:solidFill>
                  <a:latin typeface="Glacial Indifference"/>
                </a:rPr>
                <a:t>datos</a:t>
              </a:r>
              <a:endParaRPr lang="en-US" sz="3988" dirty="0">
                <a:solidFill>
                  <a:srgbClr val="04345C"/>
                </a:solidFill>
                <a:latin typeface="Glacial Indifference"/>
              </a:endParaRPr>
            </a:p>
            <a:p>
              <a:pPr marL="658448" lvl="1" indent="-329224">
                <a:lnSpc>
                  <a:spcPts val="5982"/>
                </a:lnSpc>
                <a:buFont typeface="Arial"/>
                <a:buChar char="•"/>
              </a:pPr>
              <a:r>
                <a:rPr lang="en-US" sz="3988" dirty="0" err="1">
                  <a:solidFill>
                    <a:srgbClr val="04345C"/>
                  </a:solidFill>
                  <a:latin typeface="Glacial Indifference"/>
                </a:rPr>
                <a:t>Declaración</a:t>
              </a:r>
              <a:r>
                <a:rPr lang="en-US" sz="3988" dirty="0">
                  <a:solidFill>
                    <a:srgbClr val="04345C"/>
                  </a:solidFill>
                  <a:latin typeface="Glacial Indifference"/>
                </a:rPr>
                <a:t> y </a:t>
              </a:r>
              <a:r>
                <a:rPr lang="en-US" sz="3988" dirty="0" err="1">
                  <a:solidFill>
                    <a:srgbClr val="04345C"/>
                  </a:solidFill>
                  <a:latin typeface="Glacial Indifference"/>
                </a:rPr>
                <a:t>Tipos</a:t>
              </a:r>
              <a:r>
                <a:rPr lang="en-US" sz="3988" dirty="0">
                  <a:solidFill>
                    <a:srgbClr val="04345C"/>
                  </a:solidFill>
                  <a:latin typeface="Glacial Indifference"/>
                </a:rPr>
                <a:t> de Variables </a:t>
              </a:r>
              <a:r>
                <a:rPr lang="en-US" sz="3988" dirty="0" err="1">
                  <a:solidFill>
                    <a:srgbClr val="04345C"/>
                  </a:solidFill>
                  <a:latin typeface="Glacial Indifference"/>
                </a:rPr>
                <a:t>en</a:t>
              </a:r>
              <a:r>
                <a:rPr lang="en-US" sz="3988" dirty="0">
                  <a:solidFill>
                    <a:srgbClr val="04345C"/>
                  </a:solidFill>
                  <a:latin typeface="Glacial Indifference"/>
                </a:rPr>
                <a:t> Java</a:t>
              </a:r>
            </a:p>
            <a:p>
              <a:pPr marL="658449" lvl="1" indent="-329224">
                <a:lnSpc>
                  <a:spcPts val="5982"/>
                </a:lnSpc>
                <a:buFont typeface="Arial"/>
                <a:buChar char="•"/>
              </a:pPr>
              <a:r>
                <a:rPr lang="en-US" sz="3988" dirty="0" err="1">
                  <a:solidFill>
                    <a:srgbClr val="04345C"/>
                  </a:solidFill>
                  <a:latin typeface="Glacial Indifference"/>
                </a:rPr>
                <a:t>Operadores</a:t>
              </a:r>
              <a:r>
                <a:rPr lang="en-US" sz="3988" dirty="0">
                  <a:solidFill>
                    <a:srgbClr val="04345C"/>
                  </a:solidFill>
                  <a:latin typeface="Glacial Indifference"/>
                </a:rPr>
                <a:t> </a:t>
              </a:r>
              <a:r>
                <a:rPr lang="en-US" sz="3988" dirty="0" err="1">
                  <a:solidFill>
                    <a:srgbClr val="04345C"/>
                  </a:solidFill>
                  <a:latin typeface="Glacial Indifference"/>
                </a:rPr>
                <a:t>en</a:t>
              </a:r>
              <a:r>
                <a:rPr lang="en-US" sz="3988" dirty="0">
                  <a:solidFill>
                    <a:srgbClr val="04345C"/>
                  </a:solidFill>
                  <a:latin typeface="Glacial Indifference"/>
                </a:rPr>
                <a:t> Java</a:t>
              </a: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615654" y="-2642814"/>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710651" y="-2116072"/>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209974" y="3095773"/>
            <a:ext cx="9022901" cy="3600208"/>
            <a:chOff x="0" y="-9525"/>
            <a:chExt cx="10490733" cy="4800277"/>
          </a:xfrm>
        </p:grpSpPr>
        <p:sp>
          <p:nvSpPr>
            <p:cNvPr id="13" name="TextBox 13"/>
            <p:cNvSpPr txBox="1"/>
            <p:nvPr/>
          </p:nvSpPr>
          <p:spPr>
            <a:xfrm>
              <a:off x="0" y="-9525"/>
              <a:ext cx="10490733" cy="854935"/>
            </a:xfrm>
            <a:prstGeom prst="rect">
              <a:avLst/>
            </a:prstGeom>
          </p:spPr>
          <p:txBody>
            <a:bodyPr lIns="0" tIns="0" rIns="0" bIns="0" rtlCol="0" anchor="t">
              <a:spAutoFit/>
            </a:bodyPr>
            <a:lstStyle/>
            <a:p>
              <a:pPr algn="ctr">
                <a:lnSpc>
                  <a:spcPts val="5040"/>
                </a:lnSpc>
              </a:pPr>
              <a:r>
                <a:rPr lang="en-US" sz="4200" spc="420" dirty="0">
                  <a:solidFill>
                    <a:srgbClr val="04345C"/>
                  </a:solidFill>
                  <a:latin typeface="Glacial Indifference Bold"/>
                </a:rPr>
                <a:t>¿</a:t>
              </a:r>
              <a:r>
                <a:rPr lang="en-US" sz="4200" spc="420" dirty="0" err="1">
                  <a:solidFill>
                    <a:srgbClr val="04345C"/>
                  </a:solidFill>
                  <a:latin typeface="Glacial Indifference Bold"/>
                </a:rPr>
                <a:t>Qué</a:t>
              </a:r>
              <a:r>
                <a:rPr lang="en-US" sz="4200" spc="420" dirty="0">
                  <a:solidFill>
                    <a:srgbClr val="04345C"/>
                  </a:solidFill>
                  <a:latin typeface="Glacial Indifference Bold"/>
                </a:rPr>
                <a:t> es una Clase </a:t>
              </a:r>
              <a:r>
                <a:rPr lang="en-US" sz="4200" spc="420" dirty="0" err="1">
                  <a:solidFill>
                    <a:srgbClr val="04345C"/>
                  </a:solidFill>
                  <a:latin typeface="Glacial Indifference Bold"/>
                </a:rPr>
                <a:t>en</a:t>
              </a:r>
              <a:r>
                <a:rPr lang="en-US" sz="4200" spc="420" dirty="0">
                  <a:solidFill>
                    <a:srgbClr val="04345C"/>
                  </a:solidFill>
                  <a:latin typeface="Glacial Indifference Bold"/>
                </a:rPr>
                <a:t> java?</a:t>
              </a:r>
            </a:p>
          </p:txBody>
        </p:sp>
        <p:sp>
          <p:nvSpPr>
            <p:cNvPr id="14" name="TextBox 14"/>
            <p:cNvSpPr txBox="1"/>
            <p:nvPr/>
          </p:nvSpPr>
          <p:spPr>
            <a:xfrm>
              <a:off x="0" y="1007666"/>
              <a:ext cx="10490733" cy="3783086"/>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La clase es la esencia de Java. Es la base sobre la cual se construye todo el lenguaje Java porque la clase define la naturaleza de un objeto. Como tal, la clase forma la base para la programación orientada a objetos en Java.</a:t>
              </a:r>
              <a:endParaRPr lang="en-US" sz="3000" dirty="0">
                <a:solidFill>
                  <a:srgbClr val="04345C"/>
                </a:solidFill>
                <a:latin typeface="Glacial Indifference"/>
              </a:endParaRPr>
            </a:p>
          </p:txBody>
        </p:sp>
      </p:grpSp>
      <p:sp>
        <p:nvSpPr>
          <p:cNvPr id="16" name="TextBox 14">
            <a:extLst>
              <a:ext uri="{FF2B5EF4-FFF2-40B4-BE49-F238E27FC236}">
                <a16:creationId xmlns:a16="http://schemas.microsoft.com/office/drawing/2014/main" id="{2B6244FD-52E1-4010-B793-5A792C057A4C}"/>
              </a:ext>
            </a:extLst>
          </p:cNvPr>
          <p:cNvSpPr txBox="1"/>
          <p:nvPr/>
        </p:nvSpPr>
        <p:spPr>
          <a:xfrm>
            <a:off x="5025519" y="7365208"/>
            <a:ext cx="9022901" cy="1683153"/>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Una clase es una plantilla que define la forma de un objeto. Especifica los datos y el código que operará en esos datos.</a:t>
            </a:r>
            <a:endParaRPr lang="en-US" sz="3000" dirty="0">
              <a:solidFill>
                <a:srgbClr val="04345C"/>
              </a:solidFill>
              <a:latin typeface="Glacial Indifference"/>
            </a:endParaRP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4191000" y="7277100"/>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4191000" y="3886493"/>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452253" y="-2445623"/>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076401" y="-1778107"/>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101988" y="648088"/>
            <a:ext cx="9022901" cy="3023127"/>
            <a:chOff x="0" y="-9525"/>
            <a:chExt cx="10490733" cy="4030836"/>
          </a:xfrm>
        </p:grpSpPr>
        <p:sp>
          <p:nvSpPr>
            <p:cNvPr id="13" name="TextBox 13"/>
            <p:cNvSpPr txBox="1"/>
            <p:nvPr/>
          </p:nvSpPr>
          <p:spPr>
            <a:xfrm>
              <a:off x="0" y="-9525"/>
              <a:ext cx="10490733" cy="854935"/>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Forma general de una clase</a:t>
              </a:r>
              <a:endParaRPr lang="en-US" sz="4200" spc="420" dirty="0">
                <a:solidFill>
                  <a:srgbClr val="04345C"/>
                </a:solidFill>
                <a:latin typeface="Glacial Indifference Bold"/>
              </a:endParaRPr>
            </a:p>
          </p:txBody>
        </p:sp>
        <p:sp>
          <p:nvSpPr>
            <p:cNvPr id="14" name="TextBox 14"/>
            <p:cNvSpPr txBox="1"/>
            <p:nvPr/>
          </p:nvSpPr>
          <p:spPr>
            <a:xfrm>
              <a:off x="0" y="1007666"/>
              <a:ext cx="10490733" cy="3013645"/>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Cuando defines una clase, especificas las variables de instancia que contiene y los métodos que operan en ellas. Aunque las clases muy simples pueden contener solo métodos o solo variables de instancia o ambas.</a:t>
              </a:r>
              <a:endParaRPr lang="en-US" sz="3000" dirty="0">
                <a:solidFill>
                  <a:srgbClr val="04345C"/>
                </a:solidFill>
                <a:latin typeface="Glacial Indifference"/>
              </a:endParaRPr>
            </a:p>
          </p:txBody>
        </p:sp>
      </p:grpSp>
      <p:grpSp>
        <p:nvGrpSpPr>
          <p:cNvPr id="19" name="Grupo 18">
            <a:extLst>
              <a:ext uri="{FF2B5EF4-FFF2-40B4-BE49-F238E27FC236}">
                <a16:creationId xmlns:a16="http://schemas.microsoft.com/office/drawing/2014/main" id="{5384FE2B-5E70-45DD-B6EC-018E9A83EBBD}"/>
              </a:ext>
            </a:extLst>
          </p:cNvPr>
          <p:cNvGrpSpPr/>
          <p:nvPr/>
        </p:nvGrpSpPr>
        <p:grpSpPr>
          <a:xfrm>
            <a:off x="4191000" y="7277100"/>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4124931" y="1289289"/>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23" name="Imagen 22">
            <a:extLst>
              <a:ext uri="{FF2B5EF4-FFF2-40B4-BE49-F238E27FC236}">
                <a16:creationId xmlns:a16="http://schemas.microsoft.com/office/drawing/2014/main" id="{C2A0602C-0DB8-41D2-BBBF-848A8A9AB9A1}"/>
              </a:ext>
            </a:extLst>
          </p:cNvPr>
          <p:cNvPicPr>
            <a:picLocks noChangeAspect="1"/>
          </p:cNvPicPr>
          <p:nvPr/>
        </p:nvPicPr>
        <p:blipFill rotWithShape="1">
          <a:blip r:embed="rId5"/>
          <a:srcRect l="11800" t="52271" r="67465" b="14079"/>
          <a:stretch/>
        </p:blipFill>
        <p:spPr>
          <a:xfrm>
            <a:off x="6499242" y="3935320"/>
            <a:ext cx="6386577" cy="5827404"/>
          </a:xfrm>
          <a:prstGeom prst="rect">
            <a:avLst/>
          </a:prstGeom>
        </p:spPr>
      </p:pic>
    </p:spTree>
    <p:custDataLst>
      <p:tags r:id="rId1"/>
    </p:custDataLst>
    <p:extLst>
      <p:ext uri="{BB962C8B-B14F-4D97-AF65-F5344CB8AC3E}">
        <p14:creationId xmlns:p14="http://schemas.microsoft.com/office/powerpoint/2010/main" val="111777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452253" y="-2445623"/>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076401" y="-1778107"/>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101988" y="648088"/>
            <a:ext cx="9022901" cy="2275796"/>
            <a:chOff x="0" y="-9525"/>
            <a:chExt cx="10490733" cy="1979030"/>
          </a:xfrm>
        </p:grpSpPr>
        <p:sp>
          <p:nvSpPr>
            <p:cNvPr id="13" name="TextBox 13"/>
            <p:cNvSpPr txBox="1"/>
            <p:nvPr/>
          </p:nvSpPr>
          <p:spPr>
            <a:xfrm>
              <a:off x="0" y="-9525"/>
              <a:ext cx="10490733" cy="854935"/>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Forma general de una clase</a:t>
              </a:r>
              <a:endParaRPr lang="en-US" sz="4200" spc="420" dirty="0">
                <a:solidFill>
                  <a:srgbClr val="04345C"/>
                </a:solidFill>
                <a:latin typeface="Glacial Indifference Bold"/>
              </a:endParaRPr>
            </a:p>
          </p:txBody>
        </p:sp>
        <p:sp>
          <p:nvSpPr>
            <p:cNvPr id="14" name="TextBox 14"/>
            <p:cNvSpPr txBox="1"/>
            <p:nvPr/>
          </p:nvSpPr>
          <p:spPr>
            <a:xfrm>
              <a:off x="0" y="1007666"/>
              <a:ext cx="10490733" cy="961839"/>
            </a:xfrm>
            <a:prstGeom prst="rect">
              <a:avLst/>
            </a:prstGeom>
          </p:spPr>
          <p:txBody>
            <a:bodyPr lIns="0" tIns="0" rIns="0" bIns="0" rtlCol="0" anchor="t">
              <a:spAutoFit/>
            </a:bodyPr>
            <a:lstStyle/>
            <a:p>
              <a:pPr algn="just">
                <a:lnSpc>
                  <a:spcPts val="4499"/>
                </a:lnSpc>
              </a:pPr>
              <a:r>
                <a:rPr lang="en-US" sz="3000" dirty="0" err="1">
                  <a:solidFill>
                    <a:srgbClr val="04345C"/>
                  </a:solidFill>
                  <a:latin typeface="Glacial Indifference"/>
                </a:rPr>
                <a:t>Inicialmente</a:t>
              </a:r>
              <a:r>
                <a:rPr lang="en-US" sz="3000" dirty="0">
                  <a:solidFill>
                    <a:srgbClr val="04345C"/>
                  </a:solidFill>
                  <a:latin typeface="Glacial Indifference"/>
                </a:rPr>
                <a:t> </a:t>
              </a:r>
              <a:r>
                <a:rPr lang="en-US" sz="3000" dirty="0" err="1">
                  <a:solidFill>
                    <a:srgbClr val="04345C"/>
                  </a:solidFill>
                  <a:latin typeface="Glacial Indifference"/>
                </a:rPr>
                <a:t>vamos</a:t>
              </a:r>
              <a:r>
                <a:rPr lang="en-US" sz="3000" dirty="0">
                  <a:solidFill>
                    <a:srgbClr val="04345C"/>
                  </a:solidFill>
                  <a:latin typeface="Glacial Indifference"/>
                </a:rPr>
                <a:t> a </a:t>
              </a:r>
              <a:r>
                <a:rPr lang="en-US" sz="3000" dirty="0" err="1">
                  <a:solidFill>
                    <a:srgbClr val="04345C"/>
                  </a:solidFill>
                  <a:latin typeface="Glacial Indifference"/>
                </a:rPr>
                <a:t>trabajar</a:t>
              </a:r>
              <a:r>
                <a:rPr lang="en-US" sz="3000" dirty="0">
                  <a:solidFill>
                    <a:srgbClr val="04345C"/>
                  </a:solidFill>
                  <a:latin typeface="Glacial Indifference"/>
                </a:rPr>
                <a:t> una sola </a:t>
              </a:r>
              <a:r>
                <a:rPr lang="en-US" sz="3000" dirty="0" err="1">
                  <a:solidFill>
                    <a:srgbClr val="04345C"/>
                  </a:solidFill>
                  <a:latin typeface="Glacial Indifference"/>
                </a:rPr>
                <a:t>clase</a:t>
              </a:r>
              <a:r>
                <a:rPr lang="en-US" sz="3000" dirty="0">
                  <a:solidFill>
                    <a:srgbClr val="04345C"/>
                  </a:solidFill>
                  <a:latin typeface="Glacial Indifference"/>
                </a:rPr>
                <a:t> con  el </a:t>
              </a:r>
              <a:r>
                <a:rPr lang="en-US" sz="3000" dirty="0" err="1">
                  <a:solidFill>
                    <a:srgbClr val="04345C"/>
                  </a:solidFill>
                  <a:latin typeface="Glacial Indifference"/>
                </a:rPr>
                <a:t>Metodo</a:t>
              </a:r>
              <a:r>
                <a:rPr lang="en-US" sz="3000" dirty="0">
                  <a:solidFill>
                    <a:srgbClr val="04345C"/>
                  </a:solidFill>
                  <a:latin typeface="Glacial Indifference"/>
                </a:rPr>
                <a:t> main.</a:t>
              </a:r>
            </a:p>
          </p:txBody>
        </p:sp>
      </p:grpSp>
      <p:grpSp>
        <p:nvGrpSpPr>
          <p:cNvPr id="19" name="Grupo 18">
            <a:extLst>
              <a:ext uri="{FF2B5EF4-FFF2-40B4-BE49-F238E27FC236}">
                <a16:creationId xmlns:a16="http://schemas.microsoft.com/office/drawing/2014/main" id="{5384FE2B-5E70-45DD-B6EC-018E9A83EBBD}"/>
              </a:ext>
            </a:extLst>
          </p:cNvPr>
          <p:cNvGrpSpPr/>
          <p:nvPr/>
        </p:nvGrpSpPr>
        <p:grpSpPr>
          <a:xfrm>
            <a:off x="3903283" y="7636147"/>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4122768" y="1826621"/>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16" name="Imagen 15">
            <a:extLst>
              <a:ext uri="{FF2B5EF4-FFF2-40B4-BE49-F238E27FC236}">
                <a16:creationId xmlns:a16="http://schemas.microsoft.com/office/drawing/2014/main" id="{EA4188C9-978E-4B87-A919-C7AAC37BFBFD}"/>
              </a:ext>
            </a:extLst>
          </p:cNvPr>
          <p:cNvPicPr>
            <a:picLocks noChangeAspect="1"/>
          </p:cNvPicPr>
          <p:nvPr/>
        </p:nvPicPr>
        <p:blipFill rotWithShape="1">
          <a:blip r:embed="rId5"/>
          <a:srcRect l="30653" t="30364" r="38287" b="50000"/>
          <a:stretch/>
        </p:blipFill>
        <p:spPr>
          <a:xfrm>
            <a:off x="2734117" y="3316024"/>
            <a:ext cx="13953682" cy="5153164"/>
          </a:xfrm>
          <a:prstGeom prst="rect">
            <a:avLst/>
          </a:prstGeom>
        </p:spPr>
      </p:pic>
    </p:spTree>
    <p:custDataLst>
      <p:tags r:id="rId1"/>
    </p:custDataLst>
    <p:extLst>
      <p:ext uri="{BB962C8B-B14F-4D97-AF65-F5344CB8AC3E}">
        <p14:creationId xmlns:p14="http://schemas.microsoft.com/office/powerpoint/2010/main" val="3843432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452253" y="-2445623"/>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076401" y="-1778107"/>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4561395" y="75570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7086515" y="1686489"/>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101988" y="648088"/>
            <a:ext cx="9022901" cy="1698715"/>
            <a:chOff x="0" y="-9525"/>
            <a:chExt cx="10490733" cy="1477201"/>
          </a:xfrm>
        </p:grpSpPr>
        <p:sp>
          <p:nvSpPr>
            <p:cNvPr id="13" name="TextBox 13"/>
            <p:cNvSpPr txBox="1"/>
            <p:nvPr/>
          </p:nvSpPr>
          <p:spPr>
            <a:xfrm>
              <a:off x="0" y="-9525"/>
              <a:ext cx="10490733" cy="854935"/>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Forma general de una clase</a:t>
              </a:r>
              <a:endParaRPr lang="en-US" sz="4200" spc="420" dirty="0">
                <a:solidFill>
                  <a:srgbClr val="04345C"/>
                </a:solidFill>
                <a:latin typeface="Glacial Indifference Bold"/>
              </a:endParaRPr>
            </a:p>
          </p:txBody>
        </p:sp>
        <p:sp>
          <p:nvSpPr>
            <p:cNvPr id="14" name="TextBox 14"/>
            <p:cNvSpPr txBox="1"/>
            <p:nvPr/>
          </p:nvSpPr>
          <p:spPr>
            <a:xfrm>
              <a:off x="0" y="1007666"/>
              <a:ext cx="10490733" cy="460010"/>
            </a:xfrm>
            <a:prstGeom prst="rect">
              <a:avLst/>
            </a:prstGeom>
          </p:spPr>
          <p:txBody>
            <a:bodyPr lIns="0" tIns="0" rIns="0" bIns="0" rtlCol="0" anchor="t">
              <a:spAutoFit/>
            </a:bodyPr>
            <a:lstStyle/>
            <a:p>
              <a:pPr algn="just">
                <a:lnSpc>
                  <a:spcPts val="4499"/>
                </a:lnSpc>
              </a:pPr>
              <a:r>
                <a:rPr lang="en-US" sz="3000" b="1" dirty="0">
                  <a:solidFill>
                    <a:srgbClr val="04345C"/>
                  </a:solidFill>
                  <a:latin typeface="Glacial Indifference"/>
                </a:rPr>
                <a:t>public static void main (String [] </a:t>
              </a:r>
              <a:r>
                <a:rPr lang="en-US" sz="3000" b="1" dirty="0" err="1">
                  <a:solidFill>
                    <a:srgbClr val="04345C"/>
                  </a:solidFill>
                  <a:latin typeface="Glacial Indifference"/>
                </a:rPr>
                <a:t>args</a:t>
              </a:r>
              <a:r>
                <a:rPr lang="en-US" sz="3000" b="1" dirty="0">
                  <a:solidFill>
                    <a:srgbClr val="04345C"/>
                  </a:solidFill>
                  <a:latin typeface="Glacial Indifference"/>
                </a:rPr>
                <a:t>)</a:t>
              </a:r>
            </a:p>
          </p:txBody>
        </p:sp>
      </p:grpSp>
      <p:grpSp>
        <p:nvGrpSpPr>
          <p:cNvPr id="19" name="Grupo 18">
            <a:extLst>
              <a:ext uri="{FF2B5EF4-FFF2-40B4-BE49-F238E27FC236}">
                <a16:creationId xmlns:a16="http://schemas.microsoft.com/office/drawing/2014/main" id="{5384FE2B-5E70-45DD-B6EC-018E9A83EBBD}"/>
              </a:ext>
            </a:extLst>
          </p:cNvPr>
          <p:cNvGrpSpPr/>
          <p:nvPr/>
        </p:nvGrpSpPr>
        <p:grpSpPr>
          <a:xfrm>
            <a:off x="4020406" y="2705100"/>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4122768" y="1826621"/>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23" name="TextBox 14">
            <a:extLst>
              <a:ext uri="{FF2B5EF4-FFF2-40B4-BE49-F238E27FC236}">
                <a16:creationId xmlns:a16="http://schemas.microsoft.com/office/drawing/2014/main" id="{12A0695B-1465-4AC1-9D57-1E77B2E7842D}"/>
              </a:ext>
            </a:extLst>
          </p:cNvPr>
          <p:cNvSpPr txBox="1"/>
          <p:nvPr/>
        </p:nvSpPr>
        <p:spPr>
          <a:xfrm>
            <a:off x="5254388" y="2771749"/>
            <a:ext cx="12195412" cy="2260234"/>
          </a:xfrm>
          <a:prstGeom prst="rect">
            <a:avLst/>
          </a:prstGeom>
        </p:spPr>
        <p:txBody>
          <a:bodyPr wrap="square" lIns="0" tIns="0" rIns="0" bIns="0" rtlCol="0" anchor="t">
            <a:spAutoFit/>
          </a:bodyPr>
          <a:lstStyle/>
          <a:p>
            <a:pPr algn="just">
              <a:lnSpc>
                <a:spcPts val="4499"/>
              </a:lnSpc>
            </a:pPr>
            <a:r>
              <a:rPr lang="es-CO" sz="3000" b="1" dirty="0" err="1">
                <a:solidFill>
                  <a:srgbClr val="04345C"/>
                </a:solidFill>
                <a:latin typeface="Glacial Indifference"/>
              </a:rPr>
              <a:t>public</a:t>
            </a:r>
            <a:r>
              <a:rPr lang="es-CO" sz="3000" b="1" dirty="0">
                <a:solidFill>
                  <a:srgbClr val="04345C"/>
                </a:solidFill>
                <a:latin typeface="Glacial Indifference"/>
              </a:rPr>
              <a:t>: </a:t>
            </a:r>
            <a:r>
              <a:rPr lang="es-CO" sz="3000" dirty="0">
                <a:solidFill>
                  <a:srgbClr val="04345C"/>
                </a:solidFill>
                <a:latin typeface="Glacial Indifference"/>
              </a:rPr>
              <a:t>Es el modificador de acceso del método. Pueden ser </a:t>
            </a:r>
            <a:r>
              <a:rPr lang="es-CO" sz="3000" dirty="0" err="1">
                <a:solidFill>
                  <a:srgbClr val="04345C"/>
                </a:solidFill>
                <a:latin typeface="Glacial Indifference"/>
              </a:rPr>
              <a:t>public</a:t>
            </a:r>
            <a:r>
              <a:rPr lang="es-CO" sz="3000" dirty="0">
                <a:solidFill>
                  <a:srgbClr val="04345C"/>
                </a:solidFill>
                <a:latin typeface="Glacial Indifference"/>
              </a:rPr>
              <a:t> (cualquier clase en cualquier paquete puede acceder al método), </a:t>
            </a:r>
            <a:r>
              <a:rPr lang="es-CO" sz="3000" dirty="0" err="1">
                <a:solidFill>
                  <a:srgbClr val="04345C"/>
                </a:solidFill>
                <a:latin typeface="Glacial Indifference"/>
              </a:rPr>
              <a:t>private</a:t>
            </a:r>
            <a:r>
              <a:rPr lang="es-CO" sz="3000" dirty="0">
                <a:solidFill>
                  <a:srgbClr val="04345C"/>
                </a:solidFill>
                <a:latin typeface="Glacial Indifference"/>
              </a:rPr>
              <a:t> (el método sólo puede usarse dentro de la misma clase) o </a:t>
            </a:r>
            <a:r>
              <a:rPr lang="es-CO" sz="3000" dirty="0" err="1">
                <a:solidFill>
                  <a:srgbClr val="04345C"/>
                </a:solidFill>
                <a:latin typeface="Glacial Indifference"/>
              </a:rPr>
              <a:t>protected</a:t>
            </a:r>
            <a:r>
              <a:rPr lang="es-CO" sz="3000" dirty="0">
                <a:solidFill>
                  <a:srgbClr val="04345C"/>
                </a:solidFill>
                <a:latin typeface="Glacial Indifference"/>
              </a:rPr>
              <a:t> (solo quienes hereden de dicha clase pueden acceder al método).</a:t>
            </a:r>
            <a:endParaRPr lang="en-US" sz="3000" dirty="0">
              <a:solidFill>
                <a:srgbClr val="04345C"/>
              </a:solidFill>
              <a:latin typeface="Glacial Indifference"/>
            </a:endParaRPr>
          </a:p>
        </p:txBody>
      </p:sp>
      <p:grpSp>
        <p:nvGrpSpPr>
          <p:cNvPr id="24" name="Grupo 23">
            <a:extLst>
              <a:ext uri="{FF2B5EF4-FFF2-40B4-BE49-F238E27FC236}">
                <a16:creationId xmlns:a16="http://schemas.microsoft.com/office/drawing/2014/main" id="{C750EFEA-2D28-4A64-A8B7-1FB67822FC59}"/>
              </a:ext>
            </a:extLst>
          </p:cNvPr>
          <p:cNvGrpSpPr/>
          <p:nvPr/>
        </p:nvGrpSpPr>
        <p:grpSpPr>
          <a:xfrm>
            <a:off x="4020406" y="4936257"/>
            <a:ext cx="698281" cy="723607"/>
            <a:chOff x="4511693" y="7773603"/>
            <a:chExt cx="698281" cy="723607"/>
          </a:xfrm>
        </p:grpSpPr>
        <p:pic>
          <p:nvPicPr>
            <p:cNvPr id="25" name="Picture 11">
              <a:extLst>
                <a:ext uri="{FF2B5EF4-FFF2-40B4-BE49-F238E27FC236}">
                  <a16:creationId xmlns:a16="http://schemas.microsoft.com/office/drawing/2014/main" id="{0B5370F5-4FB0-4F24-A39D-34B3E87D11B4}"/>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6" name="Picture 14">
              <a:extLst>
                <a:ext uri="{FF2B5EF4-FFF2-40B4-BE49-F238E27FC236}">
                  <a16:creationId xmlns:a16="http://schemas.microsoft.com/office/drawing/2014/main" id="{557EBC43-F2C1-4788-9AB2-BB40129C593C}"/>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27" name="TextBox 14">
            <a:extLst>
              <a:ext uri="{FF2B5EF4-FFF2-40B4-BE49-F238E27FC236}">
                <a16:creationId xmlns:a16="http://schemas.microsoft.com/office/drawing/2014/main" id="{57B89B6E-0960-4FD8-B3A6-A3C1542479FE}"/>
              </a:ext>
            </a:extLst>
          </p:cNvPr>
          <p:cNvSpPr txBox="1"/>
          <p:nvPr/>
        </p:nvSpPr>
        <p:spPr>
          <a:xfrm>
            <a:off x="5254388" y="5002906"/>
            <a:ext cx="12195412" cy="1683153"/>
          </a:xfrm>
          <a:prstGeom prst="rect">
            <a:avLst/>
          </a:prstGeom>
        </p:spPr>
        <p:txBody>
          <a:bodyPr wrap="square" lIns="0" tIns="0" rIns="0" bIns="0" rtlCol="0" anchor="t">
            <a:spAutoFit/>
          </a:bodyPr>
          <a:lstStyle/>
          <a:p>
            <a:pPr algn="just">
              <a:lnSpc>
                <a:spcPts val="4499"/>
              </a:lnSpc>
            </a:pPr>
            <a:r>
              <a:rPr lang="es-CO" sz="3000" b="1" dirty="0" err="1">
                <a:solidFill>
                  <a:srgbClr val="04345C"/>
                </a:solidFill>
                <a:latin typeface="Glacial Indifference"/>
              </a:rPr>
              <a:t>static</a:t>
            </a:r>
            <a:r>
              <a:rPr lang="es-CO" sz="3000" b="1" dirty="0">
                <a:solidFill>
                  <a:srgbClr val="04345C"/>
                </a:solidFill>
                <a:latin typeface="Glacial Indifference"/>
              </a:rPr>
              <a:t>: </a:t>
            </a:r>
            <a:r>
              <a:rPr lang="es-CO" sz="3000" dirty="0">
                <a:solidFill>
                  <a:srgbClr val="04345C"/>
                </a:solidFill>
                <a:latin typeface="Glacial Indifference"/>
              </a:rPr>
              <a:t>Indica que no es necesario crear una instancia de la clase para acceder al método. Corresponde a la clase en general, mas no a una </a:t>
            </a:r>
            <a:r>
              <a:rPr lang="es-CO" sz="3000" dirty="0" err="1">
                <a:solidFill>
                  <a:srgbClr val="04345C"/>
                </a:solidFill>
                <a:latin typeface="Glacial Indifference"/>
              </a:rPr>
              <a:t>intancia</a:t>
            </a:r>
            <a:r>
              <a:rPr lang="es-CO" sz="3000" dirty="0">
                <a:solidFill>
                  <a:srgbClr val="04345C"/>
                </a:solidFill>
                <a:latin typeface="Glacial Indifference"/>
              </a:rPr>
              <a:t>.</a:t>
            </a:r>
            <a:endParaRPr lang="en-US" sz="3000" dirty="0">
              <a:solidFill>
                <a:srgbClr val="04345C"/>
              </a:solidFill>
              <a:latin typeface="Glacial Indifference"/>
            </a:endParaRPr>
          </a:p>
        </p:txBody>
      </p:sp>
      <p:grpSp>
        <p:nvGrpSpPr>
          <p:cNvPr id="28" name="Grupo 27">
            <a:extLst>
              <a:ext uri="{FF2B5EF4-FFF2-40B4-BE49-F238E27FC236}">
                <a16:creationId xmlns:a16="http://schemas.microsoft.com/office/drawing/2014/main" id="{09FDF660-B6AD-4269-AA07-6ACD1C9DED82}"/>
              </a:ext>
            </a:extLst>
          </p:cNvPr>
          <p:cNvGrpSpPr/>
          <p:nvPr/>
        </p:nvGrpSpPr>
        <p:grpSpPr>
          <a:xfrm>
            <a:off x="4020406" y="6729740"/>
            <a:ext cx="698281" cy="723607"/>
            <a:chOff x="4511693" y="7773603"/>
            <a:chExt cx="698281" cy="723607"/>
          </a:xfrm>
        </p:grpSpPr>
        <p:pic>
          <p:nvPicPr>
            <p:cNvPr id="29" name="Picture 11">
              <a:extLst>
                <a:ext uri="{FF2B5EF4-FFF2-40B4-BE49-F238E27FC236}">
                  <a16:creationId xmlns:a16="http://schemas.microsoft.com/office/drawing/2014/main" id="{D946D076-13DA-4A2A-A6D0-365A11E70258}"/>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0" name="Picture 14">
              <a:extLst>
                <a:ext uri="{FF2B5EF4-FFF2-40B4-BE49-F238E27FC236}">
                  <a16:creationId xmlns:a16="http://schemas.microsoft.com/office/drawing/2014/main" id="{2253FBCC-4974-45B9-B991-4758440B8F65}"/>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31" name="TextBox 14">
            <a:extLst>
              <a:ext uri="{FF2B5EF4-FFF2-40B4-BE49-F238E27FC236}">
                <a16:creationId xmlns:a16="http://schemas.microsoft.com/office/drawing/2014/main" id="{6558AF7A-C8C9-4996-A14E-BDEF5D821941}"/>
              </a:ext>
            </a:extLst>
          </p:cNvPr>
          <p:cNvSpPr txBox="1"/>
          <p:nvPr/>
        </p:nvSpPr>
        <p:spPr>
          <a:xfrm>
            <a:off x="5167294" y="6815756"/>
            <a:ext cx="12195412" cy="1106072"/>
          </a:xfrm>
          <a:prstGeom prst="rect">
            <a:avLst/>
          </a:prstGeom>
        </p:spPr>
        <p:txBody>
          <a:bodyPr wrap="square" lIns="0" tIns="0" rIns="0" bIns="0" rtlCol="0" anchor="t">
            <a:spAutoFit/>
          </a:bodyPr>
          <a:lstStyle/>
          <a:p>
            <a:pPr algn="just">
              <a:lnSpc>
                <a:spcPts val="4499"/>
              </a:lnSpc>
            </a:pPr>
            <a:r>
              <a:rPr lang="es-CO" sz="3000" b="1" dirty="0" err="1">
                <a:solidFill>
                  <a:srgbClr val="04345C"/>
                </a:solidFill>
                <a:latin typeface="Glacial Indifference"/>
              </a:rPr>
              <a:t>void</a:t>
            </a:r>
            <a:r>
              <a:rPr lang="es-CO" sz="3000" b="1" dirty="0">
                <a:solidFill>
                  <a:srgbClr val="04345C"/>
                </a:solidFill>
                <a:latin typeface="Glacial Indifference"/>
              </a:rPr>
              <a:t>: </a:t>
            </a:r>
            <a:r>
              <a:rPr lang="es-CO" sz="3000" dirty="0">
                <a:solidFill>
                  <a:srgbClr val="04345C"/>
                </a:solidFill>
                <a:latin typeface="Glacial Indifference"/>
              </a:rPr>
              <a:t>Indica el tipo de objeto que regresa la función. En este caso la función no regresa ningún valor.</a:t>
            </a:r>
            <a:endParaRPr lang="en-US" sz="3000" dirty="0">
              <a:solidFill>
                <a:srgbClr val="04345C"/>
              </a:solidFill>
              <a:latin typeface="Glacial Indifference"/>
            </a:endParaRPr>
          </a:p>
        </p:txBody>
      </p:sp>
      <p:grpSp>
        <p:nvGrpSpPr>
          <p:cNvPr id="32" name="Grupo 31">
            <a:extLst>
              <a:ext uri="{FF2B5EF4-FFF2-40B4-BE49-F238E27FC236}">
                <a16:creationId xmlns:a16="http://schemas.microsoft.com/office/drawing/2014/main" id="{5EC473E8-C96C-4A09-97FE-492691DC75DE}"/>
              </a:ext>
            </a:extLst>
          </p:cNvPr>
          <p:cNvGrpSpPr/>
          <p:nvPr/>
        </p:nvGrpSpPr>
        <p:grpSpPr>
          <a:xfrm>
            <a:off x="4038600" y="7796540"/>
            <a:ext cx="698281" cy="723607"/>
            <a:chOff x="4511693" y="7773603"/>
            <a:chExt cx="698281" cy="723607"/>
          </a:xfrm>
        </p:grpSpPr>
        <p:pic>
          <p:nvPicPr>
            <p:cNvPr id="33" name="Picture 11">
              <a:extLst>
                <a:ext uri="{FF2B5EF4-FFF2-40B4-BE49-F238E27FC236}">
                  <a16:creationId xmlns:a16="http://schemas.microsoft.com/office/drawing/2014/main" id="{E1DBE734-D78D-4651-8B21-E7B08EFD376C}"/>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4" name="Picture 14">
              <a:extLst>
                <a:ext uri="{FF2B5EF4-FFF2-40B4-BE49-F238E27FC236}">
                  <a16:creationId xmlns:a16="http://schemas.microsoft.com/office/drawing/2014/main" id="{99CA997B-4992-44A2-A67E-032633ABAEC2}"/>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40" name="TextBox 14">
            <a:extLst>
              <a:ext uri="{FF2B5EF4-FFF2-40B4-BE49-F238E27FC236}">
                <a16:creationId xmlns:a16="http://schemas.microsoft.com/office/drawing/2014/main" id="{ADD1B781-853B-4536-B8AE-BA47720A685C}"/>
              </a:ext>
            </a:extLst>
          </p:cNvPr>
          <p:cNvSpPr txBox="1"/>
          <p:nvPr/>
        </p:nvSpPr>
        <p:spPr>
          <a:xfrm>
            <a:off x="5105400" y="7872740"/>
            <a:ext cx="12195412" cy="2260234"/>
          </a:xfrm>
          <a:prstGeom prst="rect">
            <a:avLst/>
          </a:prstGeom>
        </p:spPr>
        <p:txBody>
          <a:bodyPr wrap="square" lIns="0" tIns="0" rIns="0" bIns="0" rtlCol="0" anchor="t">
            <a:spAutoFit/>
          </a:bodyPr>
          <a:lstStyle/>
          <a:p>
            <a:pPr algn="just">
              <a:lnSpc>
                <a:spcPts val="4499"/>
              </a:lnSpc>
            </a:pPr>
            <a:r>
              <a:rPr lang="es-CO" sz="3000" b="1" dirty="0" err="1">
                <a:solidFill>
                  <a:srgbClr val="04345C"/>
                </a:solidFill>
                <a:latin typeface="Glacial Indifference"/>
              </a:rPr>
              <a:t>main</a:t>
            </a:r>
            <a:r>
              <a:rPr lang="es-CO" sz="3000" b="1" dirty="0">
                <a:solidFill>
                  <a:srgbClr val="04345C"/>
                </a:solidFill>
                <a:latin typeface="Glacial Indifference"/>
              </a:rPr>
              <a:t>(</a:t>
            </a:r>
            <a:r>
              <a:rPr lang="es-CO" sz="3000" b="1" dirty="0" err="1">
                <a:solidFill>
                  <a:srgbClr val="04345C"/>
                </a:solidFill>
                <a:latin typeface="Glacial Indifference"/>
              </a:rPr>
              <a:t>String</a:t>
            </a:r>
            <a:r>
              <a:rPr lang="es-CO" sz="3000" b="1" dirty="0">
                <a:solidFill>
                  <a:srgbClr val="04345C"/>
                </a:solidFill>
                <a:latin typeface="Glacial Indifference"/>
              </a:rPr>
              <a:t>[] </a:t>
            </a:r>
            <a:r>
              <a:rPr lang="es-CO" sz="3000" b="1" dirty="0" err="1">
                <a:solidFill>
                  <a:srgbClr val="04345C"/>
                </a:solidFill>
                <a:latin typeface="Glacial Indifference"/>
              </a:rPr>
              <a:t>args</a:t>
            </a:r>
            <a:r>
              <a:rPr lang="es-CO" sz="3000" b="1" dirty="0">
                <a:solidFill>
                  <a:srgbClr val="04345C"/>
                </a:solidFill>
                <a:latin typeface="Glacial Indifference"/>
              </a:rPr>
              <a:t>): </a:t>
            </a:r>
            <a:r>
              <a:rPr lang="es-CO" sz="3000" dirty="0">
                <a:solidFill>
                  <a:srgbClr val="04345C"/>
                </a:solidFill>
                <a:latin typeface="Glacial Indifference"/>
              </a:rPr>
              <a:t>Nombre del método principal para ejecutar en consola con el JVM. Entre los paréntesis está el parámetro que recibe, en este caso un array (arreglo) que contiene </a:t>
            </a:r>
            <a:r>
              <a:rPr lang="es-CO" sz="3000" dirty="0" err="1">
                <a:solidFill>
                  <a:srgbClr val="04345C"/>
                </a:solidFill>
                <a:latin typeface="Glacial Indifference"/>
              </a:rPr>
              <a:t>strings</a:t>
            </a:r>
            <a:r>
              <a:rPr lang="es-CO" sz="3000" dirty="0">
                <a:solidFill>
                  <a:srgbClr val="04345C"/>
                </a:solidFill>
                <a:latin typeface="Glacial Indifference"/>
              </a:rPr>
              <a:t>; este array dentro del método se le identificará con el nombre </a:t>
            </a:r>
            <a:r>
              <a:rPr lang="es-CO" sz="3000" dirty="0" err="1">
                <a:solidFill>
                  <a:srgbClr val="04345C"/>
                </a:solidFill>
                <a:latin typeface="Glacial Indifference"/>
              </a:rPr>
              <a:t>args</a:t>
            </a:r>
            <a:r>
              <a:rPr lang="es-CO" sz="3000" b="1" dirty="0">
                <a:solidFill>
                  <a:srgbClr val="04345C"/>
                </a:solidFill>
                <a:latin typeface="Glacial Indifference"/>
              </a:rPr>
              <a:t>.</a:t>
            </a:r>
            <a:endParaRPr lang="en-US" sz="3000" dirty="0">
              <a:solidFill>
                <a:srgbClr val="04345C"/>
              </a:solidFill>
              <a:latin typeface="Glacial Indifference"/>
            </a:endParaRPr>
          </a:p>
        </p:txBody>
      </p:sp>
    </p:spTree>
    <p:custDataLst>
      <p:tags r:id="rId1"/>
    </p:custDataLst>
    <p:extLst>
      <p:ext uri="{BB962C8B-B14F-4D97-AF65-F5344CB8AC3E}">
        <p14:creationId xmlns:p14="http://schemas.microsoft.com/office/powerpoint/2010/main" val="644286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452253" y="-2445623"/>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076401" y="-1778107"/>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101988" y="648088"/>
            <a:ext cx="10747612" cy="3023127"/>
            <a:chOff x="0" y="-9525"/>
            <a:chExt cx="10490733" cy="4030837"/>
          </a:xfrm>
        </p:grpSpPr>
        <p:sp>
          <p:nvSpPr>
            <p:cNvPr id="13" name="TextBox 13"/>
            <p:cNvSpPr txBox="1"/>
            <p:nvPr/>
          </p:nvSpPr>
          <p:spPr>
            <a:xfrm>
              <a:off x="0" y="-9525"/>
              <a:ext cx="10490733" cy="854935"/>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TIPO DE DATOS PRIMITIVOS EN JAVA</a:t>
              </a:r>
              <a:endParaRPr lang="en-US" sz="4200" spc="420" dirty="0">
                <a:solidFill>
                  <a:srgbClr val="04345C"/>
                </a:solidFill>
                <a:latin typeface="Glacial Indifference Bold"/>
              </a:endParaRPr>
            </a:p>
          </p:txBody>
        </p:sp>
        <p:sp>
          <p:nvSpPr>
            <p:cNvPr id="14" name="TextBox 14"/>
            <p:cNvSpPr txBox="1"/>
            <p:nvPr/>
          </p:nvSpPr>
          <p:spPr>
            <a:xfrm>
              <a:off x="0" y="1007666"/>
              <a:ext cx="10490733" cy="3013646"/>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representan un único dato simple que puede ser de tipo </a:t>
              </a:r>
              <a:r>
                <a:rPr lang="es-CO" sz="3000" dirty="0" err="1">
                  <a:solidFill>
                    <a:srgbClr val="04345C"/>
                  </a:solidFill>
                  <a:latin typeface="Glacial Indifference"/>
                </a:rPr>
                <a:t>char</a:t>
              </a:r>
              <a:r>
                <a:rPr lang="es-CO" sz="3000" dirty="0">
                  <a:solidFill>
                    <a:srgbClr val="04345C"/>
                  </a:solidFill>
                  <a:latin typeface="Glacial Indifference"/>
                </a:rPr>
                <a:t>, byte, short, </a:t>
              </a:r>
              <a:r>
                <a:rPr lang="es-CO" sz="3000" dirty="0" err="1">
                  <a:solidFill>
                    <a:srgbClr val="04345C"/>
                  </a:solidFill>
                  <a:latin typeface="Glacial Indifference"/>
                </a:rPr>
                <a:t>int</a:t>
              </a:r>
              <a:r>
                <a:rPr lang="es-CO" sz="3000" dirty="0">
                  <a:solidFill>
                    <a:srgbClr val="04345C"/>
                  </a:solidFill>
                  <a:latin typeface="Glacial Indifference"/>
                </a:rPr>
                <a:t>, </a:t>
              </a:r>
              <a:r>
                <a:rPr lang="es-CO" sz="3000" dirty="0" err="1">
                  <a:solidFill>
                    <a:srgbClr val="04345C"/>
                  </a:solidFill>
                  <a:latin typeface="Glacial Indifference"/>
                </a:rPr>
                <a:t>long</a:t>
              </a:r>
              <a:r>
                <a:rPr lang="es-CO" sz="3000" dirty="0">
                  <a:solidFill>
                    <a:srgbClr val="04345C"/>
                  </a:solidFill>
                  <a:latin typeface="Glacial Indifference"/>
                </a:rPr>
                <a:t>, </a:t>
              </a:r>
              <a:r>
                <a:rPr lang="es-CO" sz="3000" dirty="0" err="1">
                  <a:solidFill>
                    <a:srgbClr val="04345C"/>
                  </a:solidFill>
                  <a:latin typeface="Glacial Indifference"/>
                </a:rPr>
                <a:t>float</a:t>
              </a:r>
              <a:r>
                <a:rPr lang="es-CO" sz="3000" dirty="0">
                  <a:solidFill>
                    <a:srgbClr val="04345C"/>
                  </a:solidFill>
                  <a:latin typeface="Glacial Indifference"/>
                </a:rPr>
                <a:t>, </a:t>
              </a:r>
              <a:r>
                <a:rPr lang="es-CO" sz="3000" dirty="0" err="1">
                  <a:solidFill>
                    <a:srgbClr val="04345C"/>
                  </a:solidFill>
                  <a:latin typeface="Glacial Indifference"/>
                </a:rPr>
                <a:t>double</a:t>
              </a:r>
              <a:r>
                <a:rPr lang="es-CO" sz="3000" dirty="0">
                  <a:solidFill>
                    <a:srgbClr val="04345C"/>
                  </a:solidFill>
                  <a:latin typeface="Glacial Indifference"/>
                </a:rPr>
                <a:t>, </a:t>
              </a:r>
              <a:r>
                <a:rPr lang="es-CO" sz="3000" dirty="0" err="1">
                  <a:solidFill>
                    <a:srgbClr val="04345C"/>
                  </a:solidFill>
                  <a:latin typeface="Glacial Indifference"/>
                </a:rPr>
                <a:t>boolean</a:t>
              </a:r>
              <a:r>
                <a:rPr lang="es-CO" sz="3000" dirty="0">
                  <a:solidFill>
                    <a:srgbClr val="04345C"/>
                  </a:solidFill>
                  <a:latin typeface="Glacial Indifference"/>
                </a:rPr>
                <a:t>. Por ejemplo: ‘a’, 12345, 750.68, False </a:t>
              </a:r>
            </a:p>
            <a:p>
              <a:pPr algn="just">
                <a:lnSpc>
                  <a:spcPts val="4499"/>
                </a:lnSpc>
              </a:pPr>
              <a:r>
                <a:rPr lang="es-CO" sz="3000" dirty="0">
                  <a:solidFill>
                    <a:srgbClr val="04345C"/>
                  </a:solidFill>
                  <a:latin typeface="Glacial Indifference"/>
                </a:rPr>
                <a:t> </a:t>
              </a:r>
            </a:p>
          </p:txBody>
        </p:sp>
      </p:grpSp>
      <p:grpSp>
        <p:nvGrpSpPr>
          <p:cNvPr id="19" name="Grupo 18">
            <a:extLst>
              <a:ext uri="{FF2B5EF4-FFF2-40B4-BE49-F238E27FC236}">
                <a16:creationId xmlns:a16="http://schemas.microsoft.com/office/drawing/2014/main" id="{5384FE2B-5E70-45DD-B6EC-018E9A83EBBD}"/>
              </a:ext>
            </a:extLst>
          </p:cNvPr>
          <p:cNvGrpSpPr/>
          <p:nvPr/>
        </p:nvGrpSpPr>
        <p:grpSpPr>
          <a:xfrm>
            <a:off x="4400614" y="3839381"/>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4124931" y="1289289"/>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28" name="Rectangle 7">
            <a:extLst>
              <a:ext uri="{FF2B5EF4-FFF2-40B4-BE49-F238E27FC236}">
                <a16:creationId xmlns:a16="http://schemas.microsoft.com/office/drawing/2014/main" id="{E808F482-4D31-4E80-AC12-8698B078BFB1}"/>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chemeClr val="tx1"/>
                </a:solidFill>
                <a:effectLst/>
                <a:latin typeface="Arial Unicode MS" panose="020B0604020202020204" pitchFamily="34" charset="-128"/>
              </a:rPr>
              <a:t>n</a:t>
            </a:r>
            <a:r>
              <a:rPr kumimoji="0" lang="es-CO" altLang="es-CO" sz="1600" b="0" i="0" u="none" strike="noStrike" cap="none" normalizeH="0" baseline="0" dirty="0">
                <a:ln>
                  <a:noFill/>
                </a:ln>
                <a:solidFill>
                  <a:schemeClr val="tx1"/>
                </a:solidFill>
                <a:effectLst/>
              </a:rPr>
              <a:t>. Por ejemplo: </a:t>
            </a:r>
            <a:r>
              <a:rPr kumimoji="0" lang="es-CO" altLang="es-CO" sz="1000" b="0" i="0" u="none" strike="noStrike" cap="none" normalizeH="0" baseline="0" dirty="0">
                <a:ln>
                  <a:noFill/>
                </a:ln>
                <a:solidFill>
                  <a:schemeClr val="tx1"/>
                </a:solidFill>
                <a:effectLst/>
                <a:latin typeface="Arial Unicode MS" panose="020B0604020202020204" pitchFamily="34" charset="-128"/>
              </a:rPr>
              <a:t>‘a’, 12345, 750.68, False</a:t>
            </a:r>
            <a:r>
              <a:rPr kumimoji="0" lang="es-CO" altLang="es-CO" sz="16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30" name="TextBox 14">
            <a:extLst>
              <a:ext uri="{FF2B5EF4-FFF2-40B4-BE49-F238E27FC236}">
                <a16:creationId xmlns:a16="http://schemas.microsoft.com/office/drawing/2014/main" id="{9D45B73E-09A3-49C2-97FC-527E1610C0DB}"/>
              </a:ext>
            </a:extLst>
          </p:cNvPr>
          <p:cNvSpPr txBox="1"/>
          <p:nvPr/>
        </p:nvSpPr>
        <p:spPr>
          <a:xfrm>
            <a:off x="5254388" y="3950066"/>
            <a:ext cx="10747612" cy="5145639"/>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 </a:t>
            </a:r>
            <a:r>
              <a:rPr lang="es-CO" sz="3000" b="1" dirty="0">
                <a:solidFill>
                  <a:srgbClr val="04345C"/>
                </a:solidFill>
                <a:latin typeface="Glacial Indifference"/>
              </a:rPr>
              <a:t>Numéricos enteros: </a:t>
            </a:r>
            <a:r>
              <a:rPr lang="es-CO" sz="3000" dirty="0">
                <a:solidFill>
                  <a:srgbClr val="04345C"/>
                </a:solidFill>
                <a:latin typeface="Glacial Indifference"/>
              </a:rPr>
              <a:t>Son los tipos byte, short, </a:t>
            </a:r>
            <a:r>
              <a:rPr lang="es-CO" sz="3000" dirty="0" err="1">
                <a:solidFill>
                  <a:srgbClr val="04345C"/>
                </a:solidFill>
                <a:latin typeface="Glacial Indifference"/>
              </a:rPr>
              <a:t>int</a:t>
            </a:r>
            <a:r>
              <a:rPr lang="es-CO" sz="3000" dirty="0">
                <a:solidFill>
                  <a:srgbClr val="04345C"/>
                </a:solidFill>
                <a:latin typeface="Glacial Indifference"/>
              </a:rPr>
              <a:t> y </a:t>
            </a:r>
            <a:r>
              <a:rPr lang="es-CO" sz="3000" dirty="0" err="1">
                <a:solidFill>
                  <a:srgbClr val="04345C"/>
                </a:solidFill>
                <a:latin typeface="Glacial Indifference"/>
              </a:rPr>
              <a:t>long</a:t>
            </a:r>
            <a:r>
              <a:rPr lang="es-CO" sz="3000" dirty="0">
                <a:solidFill>
                  <a:srgbClr val="04345C"/>
                </a:solidFill>
                <a:latin typeface="Glacial Indifference"/>
              </a:rPr>
              <a:t>. Los 4 representan números enteros con signo.</a:t>
            </a:r>
          </a:p>
          <a:p>
            <a:pPr algn="just">
              <a:lnSpc>
                <a:spcPts val="4499"/>
              </a:lnSpc>
            </a:pPr>
            <a:r>
              <a:rPr lang="es-CO" sz="3000" b="1" dirty="0">
                <a:solidFill>
                  <a:srgbClr val="04345C"/>
                </a:solidFill>
                <a:latin typeface="Glacial Indifference"/>
              </a:rPr>
              <a:t>Carácter: </a:t>
            </a:r>
            <a:r>
              <a:rPr lang="es-CO" sz="3000" dirty="0">
                <a:solidFill>
                  <a:srgbClr val="04345C"/>
                </a:solidFill>
                <a:latin typeface="Glacial Indifference"/>
              </a:rPr>
              <a:t>El tipo </a:t>
            </a:r>
            <a:r>
              <a:rPr lang="es-CO" sz="3000" dirty="0" err="1">
                <a:solidFill>
                  <a:srgbClr val="04345C"/>
                </a:solidFill>
                <a:latin typeface="Glacial Indifference"/>
              </a:rPr>
              <a:t>char</a:t>
            </a:r>
            <a:r>
              <a:rPr lang="es-CO" sz="3000" dirty="0">
                <a:solidFill>
                  <a:srgbClr val="04345C"/>
                </a:solidFill>
                <a:latin typeface="Glacial Indifference"/>
              </a:rPr>
              <a:t> representa un carácter codificado en el sistema </a:t>
            </a:r>
            <a:r>
              <a:rPr lang="es-CO" sz="3000" dirty="0" err="1">
                <a:solidFill>
                  <a:srgbClr val="04345C"/>
                </a:solidFill>
                <a:latin typeface="Glacial Indifference"/>
              </a:rPr>
              <a:t>unicode</a:t>
            </a:r>
            <a:r>
              <a:rPr lang="es-CO" sz="3000" dirty="0">
                <a:solidFill>
                  <a:srgbClr val="04345C"/>
                </a:solidFill>
                <a:latin typeface="Glacial Indifference"/>
              </a:rPr>
              <a:t>.</a:t>
            </a:r>
          </a:p>
          <a:p>
            <a:pPr algn="just">
              <a:lnSpc>
                <a:spcPts val="4499"/>
              </a:lnSpc>
            </a:pPr>
            <a:r>
              <a:rPr lang="es-CO" sz="3000" b="1" dirty="0">
                <a:solidFill>
                  <a:srgbClr val="04345C"/>
                </a:solidFill>
                <a:latin typeface="Glacial Indifference"/>
              </a:rPr>
              <a:t>Numérico decimal: </a:t>
            </a:r>
            <a:r>
              <a:rPr lang="es-CO" sz="3000" dirty="0">
                <a:solidFill>
                  <a:srgbClr val="04345C"/>
                </a:solidFill>
                <a:latin typeface="Glacial Indifference"/>
              </a:rPr>
              <a:t>Los tipos </a:t>
            </a:r>
            <a:r>
              <a:rPr lang="es-CO" sz="3000" dirty="0" err="1">
                <a:solidFill>
                  <a:srgbClr val="04345C"/>
                </a:solidFill>
                <a:latin typeface="Glacial Indifference"/>
              </a:rPr>
              <a:t>float</a:t>
            </a:r>
            <a:r>
              <a:rPr lang="es-CO" sz="3000" dirty="0">
                <a:solidFill>
                  <a:srgbClr val="04345C"/>
                </a:solidFill>
                <a:latin typeface="Glacial Indifference"/>
              </a:rPr>
              <a:t> y </a:t>
            </a:r>
            <a:r>
              <a:rPr lang="es-CO" sz="3000" dirty="0" err="1">
                <a:solidFill>
                  <a:srgbClr val="04345C"/>
                </a:solidFill>
                <a:latin typeface="Glacial Indifference"/>
              </a:rPr>
              <a:t>double</a:t>
            </a:r>
            <a:r>
              <a:rPr lang="es-CO" sz="3000" dirty="0">
                <a:solidFill>
                  <a:srgbClr val="04345C"/>
                </a:solidFill>
                <a:latin typeface="Glacial Indifference"/>
              </a:rPr>
              <a:t> representan números decimales en coma flotante.</a:t>
            </a:r>
          </a:p>
          <a:p>
            <a:pPr algn="just">
              <a:lnSpc>
                <a:spcPts val="4499"/>
              </a:lnSpc>
            </a:pPr>
            <a:r>
              <a:rPr lang="es-CO" sz="3000" b="1" dirty="0">
                <a:solidFill>
                  <a:srgbClr val="04345C"/>
                </a:solidFill>
                <a:latin typeface="Glacial Indifference"/>
              </a:rPr>
              <a:t> Lógicos: </a:t>
            </a:r>
            <a:r>
              <a:rPr lang="es-CO" sz="3000" dirty="0">
                <a:solidFill>
                  <a:srgbClr val="04345C"/>
                </a:solidFill>
                <a:latin typeface="Glacial Indifference"/>
              </a:rPr>
              <a:t>El tipo </a:t>
            </a:r>
            <a:r>
              <a:rPr lang="es-CO" sz="3000" dirty="0" err="1">
                <a:solidFill>
                  <a:srgbClr val="04345C"/>
                </a:solidFill>
                <a:latin typeface="Glacial Indifference"/>
              </a:rPr>
              <a:t>boolean</a:t>
            </a:r>
            <a:r>
              <a:rPr lang="es-CO" sz="3000" dirty="0">
                <a:solidFill>
                  <a:srgbClr val="04345C"/>
                </a:solidFill>
                <a:latin typeface="Glacial Indifference"/>
              </a:rPr>
              <a:t> es el tipo de dato lógico; los dos únicos posibles valores que puede representar un dato lógico son true y false. true y false son palabras reservadas de Java. </a:t>
            </a:r>
          </a:p>
        </p:txBody>
      </p:sp>
      <p:grpSp>
        <p:nvGrpSpPr>
          <p:cNvPr id="31" name="Grupo 30">
            <a:extLst>
              <a:ext uri="{FF2B5EF4-FFF2-40B4-BE49-F238E27FC236}">
                <a16:creationId xmlns:a16="http://schemas.microsoft.com/office/drawing/2014/main" id="{AFAF5E97-F6E2-4A5E-94DC-B37673798EB3}"/>
              </a:ext>
            </a:extLst>
          </p:cNvPr>
          <p:cNvGrpSpPr/>
          <p:nvPr/>
        </p:nvGrpSpPr>
        <p:grpSpPr>
          <a:xfrm>
            <a:off x="4343400" y="5219700"/>
            <a:ext cx="698281" cy="723607"/>
            <a:chOff x="4511693" y="7773603"/>
            <a:chExt cx="698281" cy="723607"/>
          </a:xfrm>
        </p:grpSpPr>
        <p:pic>
          <p:nvPicPr>
            <p:cNvPr id="32" name="Picture 11">
              <a:extLst>
                <a:ext uri="{FF2B5EF4-FFF2-40B4-BE49-F238E27FC236}">
                  <a16:creationId xmlns:a16="http://schemas.microsoft.com/office/drawing/2014/main" id="{0FDA98E4-8DDE-419F-ACD4-A0AEC406AE20}"/>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3" name="Picture 14">
              <a:extLst>
                <a:ext uri="{FF2B5EF4-FFF2-40B4-BE49-F238E27FC236}">
                  <a16:creationId xmlns:a16="http://schemas.microsoft.com/office/drawing/2014/main" id="{7F412128-F28C-42B0-AF94-2F1ED6F26A57}"/>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34" name="Grupo 33">
            <a:extLst>
              <a:ext uri="{FF2B5EF4-FFF2-40B4-BE49-F238E27FC236}">
                <a16:creationId xmlns:a16="http://schemas.microsoft.com/office/drawing/2014/main" id="{5EA03208-6938-4133-92E6-CAC139284B88}"/>
              </a:ext>
            </a:extLst>
          </p:cNvPr>
          <p:cNvGrpSpPr/>
          <p:nvPr/>
        </p:nvGrpSpPr>
        <p:grpSpPr>
          <a:xfrm>
            <a:off x="4419600" y="6248693"/>
            <a:ext cx="698281" cy="723607"/>
            <a:chOff x="4511693" y="7773603"/>
            <a:chExt cx="698281" cy="723607"/>
          </a:xfrm>
        </p:grpSpPr>
        <p:pic>
          <p:nvPicPr>
            <p:cNvPr id="35" name="Picture 11">
              <a:extLst>
                <a:ext uri="{FF2B5EF4-FFF2-40B4-BE49-F238E27FC236}">
                  <a16:creationId xmlns:a16="http://schemas.microsoft.com/office/drawing/2014/main" id="{5AA1FBA4-76EE-4D4B-902F-6EFFF239F36B}"/>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6" name="Picture 14">
              <a:extLst>
                <a:ext uri="{FF2B5EF4-FFF2-40B4-BE49-F238E27FC236}">
                  <a16:creationId xmlns:a16="http://schemas.microsoft.com/office/drawing/2014/main" id="{34541FCD-B8B7-4E84-9E1A-37C852FD40B2}"/>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37" name="Grupo 36">
            <a:extLst>
              <a:ext uri="{FF2B5EF4-FFF2-40B4-BE49-F238E27FC236}">
                <a16:creationId xmlns:a16="http://schemas.microsoft.com/office/drawing/2014/main" id="{3F7DD6C3-04D7-4FE2-9F24-CA4202609006}"/>
              </a:ext>
            </a:extLst>
          </p:cNvPr>
          <p:cNvGrpSpPr/>
          <p:nvPr/>
        </p:nvGrpSpPr>
        <p:grpSpPr>
          <a:xfrm>
            <a:off x="4553014" y="7391693"/>
            <a:ext cx="698281" cy="723607"/>
            <a:chOff x="4511693" y="7773603"/>
            <a:chExt cx="698281" cy="723607"/>
          </a:xfrm>
        </p:grpSpPr>
        <p:pic>
          <p:nvPicPr>
            <p:cNvPr id="38" name="Picture 11">
              <a:extLst>
                <a:ext uri="{FF2B5EF4-FFF2-40B4-BE49-F238E27FC236}">
                  <a16:creationId xmlns:a16="http://schemas.microsoft.com/office/drawing/2014/main" id="{642F73A5-3806-4694-82D3-6F3A25DF75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9" name="Picture 14">
              <a:extLst>
                <a:ext uri="{FF2B5EF4-FFF2-40B4-BE49-F238E27FC236}">
                  <a16:creationId xmlns:a16="http://schemas.microsoft.com/office/drawing/2014/main" id="{6392AE04-074F-4679-B0F3-836ED877A8B5}"/>
                </a:ext>
              </a:extLst>
            </p:cNvPr>
            <p:cNvPicPr>
              <a:picLocks noChangeAspect="1"/>
            </p:cNvPicPr>
            <p:nvPr/>
          </p:nvPicPr>
          <p:blipFill>
            <a:blip r:embed="rId4"/>
            <a:srcRect/>
            <a:stretch>
              <a:fillRect/>
            </a:stretch>
          </p:blipFill>
          <p:spPr>
            <a:xfrm>
              <a:off x="4724400" y="7919221"/>
              <a:ext cx="335076" cy="348479"/>
            </a:xfrm>
            <a:prstGeom prst="rect">
              <a:avLst/>
            </a:prstGeom>
          </p:spPr>
        </p:pic>
      </p:grpSp>
    </p:spTree>
    <p:custDataLst>
      <p:tags r:id="rId1"/>
    </p:custDataLst>
    <p:extLst>
      <p:ext uri="{BB962C8B-B14F-4D97-AF65-F5344CB8AC3E}">
        <p14:creationId xmlns:p14="http://schemas.microsoft.com/office/powerpoint/2010/main" val="4192924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452253" y="-2445623"/>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076401" y="-1778107"/>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sp>
        <p:nvSpPr>
          <p:cNvPr id="13" name="TextBox 13"/>
          <p:cNvSpPr txBox="1"/>
          <p:nvPr/>
        </p:nvSpPr>
        <p:spPr>
          <a:xfrm>
            <a:off x="5101988" y="648088"/>
            <a:ext cx="10747612" cy="641201"/>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TIPO DE DATOS PRIMITIVOS EN JAVA</a:t>
            </a:r>
            <a:endParaRPr lang="en-US" sz="4200" spc="420" dirty="0">
              <a:solidFill>
                <a:srgbClr val="04345C"/>
              </a:solidFill>
              <a:latin typeface="Glacial Indifference Bold"/>
            </a:endParaRPr>
          </a:p>
        </p:txBody>
      </p:sp>
      <p:grpSp>
        <p:nvGrpSpPr>
          <p:cNvPr id="19" name="Grupo 18">
            <a:extLst>
              <a:ext uri="{FF2B5EF4-FFF2-40B4-BE49-F238E27FC236}">
                <a16:creationId xmlns:a16="http://schemas.microsoft.com/office/drawing/2014/main" id="{5384FE2B-5E70-45DD-B6EC-018E9A83EBBD}"/>
              </a:ext>
            </a:extLst>
          </p:cNvPr>
          <p:cNvGrpSpPr/>
          <p:nvPr/>
        </p:nvGrpSpPr>
        <p:grpSpPr>
          <a:xfrm>
            <a:off x="4191000" y="7277100"/>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28" name="Rectangle 7">
            <a:extLst>
              <a:ext uri="{FF2B5EF4-FFF2-40B4-BE49-F238E27FC236}">
                <a16:creationId xmlns:a16="http://schemas.microsoft.com/office/drawing/2014/main" id="{E808F482-4D31-4E80-AC12-8698B078BFB1}"/>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chemeClr val="tx1"/>
                </a:solidFill>
                <a:effectLst/>
                <a:latin typeface="Arial Unicode MS" panose="020B0604020202020204" pitchFamily="34" charset="-128"/>
              </a:rPr>
              <a:t>n</a:t>
            </a:r>
            <a:r>
              <a:rPr kumimoji="0" lang="es-CO" altLang="es-CO" sz="1600" b="0" i="0" u="none" strike="noStrike" cap="none" normalizeH="0" baseline="0" dirty="0">
                <a:ln>
                  <a:noFill/>
                </a:ln>
                <a:solidFill>
                  <a:schemeClr val="tx1"/>
                </a:solidFill>
                <a:effectLst/>
              </a:rPr>
              <a:t>. Por ejemplo: </a:t>
            </a:r>
            <a:r>
              <a:rPr kumimoji="0" lang="es-CO" altLang="es-CO" sz="1000" b="0" i="0" u="none" strike="noStrike" cap="none" normalizeH="0" baseline="0" dirty="0">
                <a:ln>
                  <a:noFill/>
                </a:ln>
                <a:solidFill>
                  <a:schemeClr val="tx1"/>
                </a:solidFill>
                <a:effectLst/>
                <a:latin typeface="Arial Unicode MS" panose="020B0604020202020204" pitchFamily="34" charset="-128"/>
              </a:rPr>
              <a:t>‘a’, 12345, 750.68, False</a:t>
            </a:r>
            <a:r>
              <a:rPr kumimoji="0" lang="es-CO" altLang="es-CO" sz="16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pic>
        <p:nvPicPr>
          <p:cNvPr id="29" name="Imagen 28">
            <a:extLst>
              <a:ext uri="{FF2B5EF4-FFF2-40B4-BE49-F238E27FC236}">
                <a16:creationId xmlns:a16="http://schemas.microsoft.com/office/drawing/2014/main" id="{12ACE537-A7A2-4527-8039-90235F09D0C0}"/>
              </a:ext>
            </a:extLst>
          </p:cNvPr>
          <p:cNvPicPr>
            <a:picLocks noChangeAspect="1"/>
          </p:cNvPicPr>
          <p:nvPr/>
        </p:nvPicPr>
        <p:blipFill rotWithShape="1">
          <a:blip r:embed="rId5"/>
          <a:srcRect l="15635" t="40896" r="34188" b="25700"/>
          <a:stretch/>
        </p:blipFill>
        <p:spPr>
          <a:xfrm>
            <a:off x="2006079" y="2802453"/>
            <a:ext cx="13929505" cy="5213552"/>
          </a:xfrm>
          <a:prstGeom prst="rect">
            <a:avLst/>
          </a:prstGeom>
        </p:spPr>
      </p:pic>
    </p:spTree>
    <p:custDataLst>
      <p:tags r:id="rId1"/>
    </p:custDataLst>
    <p:extLst>
      <p:ext uri="{BB962C8B-B14F-4D97-AF65-F5344CB8AC3E}">
        <p14:creationId xmlns:p14="http://schemas.microsoft.com/office/powerpoint/2010/main" val="355848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BD4C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9999"/>
          </a:blip>
          <a:srcRect/>
          <a:stretch>
            <a:fillRect/>
          </a:stretch>
        </p:blipFill>
        <p:spPr>
          <a:xfrm>
            <a:off x="12747850" y="1675086"/>
            <a:ext cx="9022901" cy="9350156"/>
          </a:xfrm>
          <a:prstGeom prst="rect">
            <a:avLst/>
          </a:prstGeom>
        </p:spPr>
      </p:pic>
      <p:pic>
        <p:nvPicPr>
          <p:cNvPr id="3" name="Picture 3"/>
          <p:cNvPicPr>
            <a:picLocks noChangeAspect="1"/>
          </p:cNvPicPr>
          <p:nvPr/>
        </p:nvPicPr>
        <p:blipFill>
          <a:blip r:embed="rId3">
            <a:alphaModFix amt="9999"/>
          </a:blip>
          <a:srcRect/>
          <a:stretch>
            <a:fillRect/>
          </a:stretch>
        </p:blipFill>
        <p:spPr>
          <a:xfrm rot="-5400000">
            <a:off x="13452253" y="-2445623"/>
            <a:ext cx="5534692" cy="5735432"/>
          </a:xfrm>
          <a:prstGeom prst="rect">
            <a:avLst/>
          </a:prstGeom>
        </p:spPr>
      </p:pic>
      <p:pic>
        <p:nvPicPr>
          <p:cNvPr id="4" name="Picture 4"/>
          <p:cNvPicPr>
            <a:picLocks noChangeAspect="1"/>
          </p:cNvPicPr>
          <p:nvPr/>
        </p:nvPicPr>
        <p:blipFill>
          <a:blip r:embed="rId3">
            <a:alphaModFix amt="9999"/>
          </a:blip>
          <a:srcRect/>
          <a:stretch>
            <a:fillRect/>
          </a:stretch>
        </p:blipFill>
        <p:spPr>
          <a:xfrm rot="-9653010">
            <a:off x="-2522779" y="145226"/>
            <a:ext cx="8774102" cy="9092333"/>
          </a:xfrm>
          <a:prstGeom prst="rect">
            <a:avLst/>
          </a:prstGeom>
        </p:spPr>
      </p:pic>
      <p:pic>
        <p:nvPicPr>
          <p:cNvPr id="5" name="Picture 5"/>
          <p:cNvPicPr>
            <a:picLocks noChangeAspect="1"/>
          </p:cNvPicPr>
          <p:nvPr/>
        </p:nvPicPr>
        <p:blipFill>
          <a:blip r:embed="rId3">
            <a:alphaModFix amt="9999"/>
          </a:blip>
          <a:srcRect/>
          <a:stretch>
            <a:fillRect/>
          </a:stretch>
        </p:blipFill>
        <p:spPr>
          <a:xfrm rot="-896806">
            <a:off x="-2045021" y="4442438"/>
            <a:ext cx="6599197" cy="6838546"/>
          </a:xfrm>
          <a:prstGeom prst="rect">
            <a:avLst/>
          </a:prstGeom>
        </p:spPr>
      </p:pic>
      <p:pic>
        <p:nvPicPr>
          <p:cNvPr id="6" name="Picture 6"/>
          <p:cNvPicPr>
            <a:picLocks noChangeAspect="1"/>
          </p:cNvPicPr>
          <p:nvPr/>
        </p:nvPicPr>
        <p:blipFill>
          <a:blip r:embed="rId3"/>
          <a:srcRect/>
          <a:stretch>
            <a:fillRect/>
          </a:stretch>
        </p:blipFill>
        <p:spPr>
          <a:xfrm rot="-8234702">
            <a:off x="1013423" y="-1136922"/>
            <a:ext cx="2628319" cy="2723647"/>
          </a:xfrm>
          <a:prstGeom prst="rect">
            <a:avLst/>
          </a:prstGeom>
        </p:spPr>
      </p:pic>
      <p:pic>
        <p:nvPicPr>
          <p:cNvPr id="7" name="Picture 7"/>
          <p:cNvPicPr>
            <a:picLocks noChangeAspect="1"/>
          </p:cNvPicPr>
          <p:nvPr/>
        </p:nvPicPr>
        <p:blipFill>
          <a:blip r:embed="rId3"/>
          <a:srcRect/>
          <a:stretch>
            <a:fillRect/>
          </a:stretch>
        </p:blipFill>
        <p:spPr>
          <a:xfrm rot="-1327134">
            <a:off x="16950340" y="6599166"/>
            <a:ext cx="1658546" cy="1718700"/>
          </a:xfrm>
          <a:prstGeom prst="rect">
            <a:avLst/>
          </a:prstGeom>
        </p:spPr>
      </p:pic>
      <p:grpSp>
        <p:nvGrpSpPr>
          <p:cNvPr id="8" name="Group 8"/>
          <p:cNvGrpSpPr/>
          <p:nvPr/>
        </p:nvGrpSpPr>
        <p:grpSpPr>
          <a:xfrm>
            <a:off x="-152400" y="1028700"/>
            <a:ext cx="1181100" cy="1181100"/>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0" name="Group 10"/>
          <p:cNvGrpSpPr/>
          <p:nvPr/>
        </p:nvGrpSpPr>
        <p:grpSpPr>
          <a:xfrm>
            <a:off x="16687800" y="8686800"/>
            <a:ext cx="571500" cy="571500"/>
            <a:chOff x="0" y="0"/>
            <a:chExt cx="6350000" cy="6350000"/>
          </a:xfrm>
        </p:grpSpPr>
        <p:sp>
          <p:nvSpPr>
            <p:cNvPr id="11" name="Freeform 11"/>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04345C"/>
            </a:solidFill>
          </p:spPr>
        </p:sp>
      </p:grpSp>
      <p:grpSp>
        <p:nvGrpSpPr>
          <p:cNvPr id="12" name="Group 12"/>
          <p:cNvGrpSpPr/>
          <p:nvPr/>
        </p:nvGrpSpPr>
        <p:grpSpPr>
          <a:xfrm>
            <a:off x="5101988" y="648088"/>
            <a:ext cx="10747612" cy="2402288"/>
            <a:chOff x="0" y="-9525"/>
            <a:chExt cx="10490733" cy="2491954"/>
          </a:xfrm>
        </p:grpSpPr>
        <p:sp>
          <p:nvSpPr>
            <p:cNvPr id="13" name="TextBox 13"/>
            <p:cNvSpPr txBox="1"/>
            <p:nvPr/>
          </p:nvSpPr>
          <p:spPr>
            <a:xfrm>
              <a:off x="0" y="-9525"/>
              <a:ext cx="10490733" cy="854935"/>
            </a:xfrm>
            <a:prstGeom prst="rect">
              <a:avLst/>
            </a:prstGeom>
          </p:spPr>
          <p:txBody>
            <a:bodyPr lIns="0" tIns="0" rIns="0" bIns="0" rtlCol="0" anchor="t">
              <a:spAutoFit/>
            </a:bodyPr>
            <a:lstStyle/>
            <a:p>
              <a:pPr algn="ctr">
                <a:lnSpc>
                  <a:spcPts val="5040"/>
                </a:lnSpc>
              </a:pPr>
              <a:r>
                <a:rPr lang="es-CO" sz="4200" spc="420" dirty="0">
                  <a:solidFill>
                    <a:srgbClr val="04345C"/>
                  </a:solidFill>
                  <a:latin typeface="Glacial Indifference Bold"/>
                </a:rPr>
                <a:t>Tipo de dato </a:t>
              </a:r>
              <a:r>
                <a:rPr lang="es-CO" sz="4200" spc="420" dirty="0" err="1">
                  <a:solidFill>
                    <a:srgbClr val="04345C"/>
                  </a:solidFill>
                  <a:latin typeface="Glacial Indifference Bold"/>
                </a:rPr>
                <a:t>boolean</a:t>
              </a:r>
              <a:endParaRPr lang="en-US" sz="4200" spc="420" dirty="0">
                <a:solidFill>
                  <a:srgbClr val="04345C"/>
                </a:solidFill>
                <a:latin typeface="Glacial Indifference Bold"/>
              </a:endParaRPr>
            </a:p>
          </p:txBody>
        </p:sp>
        <p:sp>
          <p:nvSpPr>
            <p:cNvPr id="14" name="TextBox 14"/>
            <p:cNvSpPr txBox="1"/>
            <p:nvPr/>
          </p:nvSpPr>
          <p:spPr>
            <a:xfrm>
              <a:off x="0" y="1007666"/>
              <a:ext cx="10490733" cy="1474763"/>
            </a:xfrm>
            <a:prstGeom prst="rect">
              <a:avLst/>
            </a:prstGeom>
          </p:spPr>
          <p:txBody>
            <a:bodyPr lIns="0" tIns="0" rIns="0" bIns="0" rtlCol="0" anchor="t">
              <a:spAutoFit/>
            </a:bodyPr>
            <a:lstStyle/>
            <a:p>
              <a:pPr algn="just">
                <a:lnSpc>
                  <a:spcPts val="4499"/>
                </a:lnSpc>
              </a:pPr>
              <a:r>
                <a:rPr lang="es-CO" sz="3000" dirty="0">
                  <a:solidFill>
                    <a:srgbClr val="04345C"/>
                  </a:solidFill>
                  <a:latin typeface="Glacial Indifference"/>
                </a:rPr>
                <a:t>representa solo un bit de información: true (verdadero) o false (falso).  </a:t>
              </a:r>
            </a:p>
          </p:txBody>
        </p:sp>
      </p:grpSp>
      <p:grpSp>
        <p:nvGrpSpPr>
          <p:cNvPr id="19" name="Grupo 18">
            <a:extLst>
              <a:ext uri="{FF2B5EF4-FFF2-40B4-BE49-F238E27FC236}">
                <a16:creationId xmlns:a16="http://schemas.microsoft.com/office/drawing/2014/main" id="{5384FE2B-5E70-45DD-B6EC-018E9A83EBBD}"/>
              </a:ext>
            </a:extLst>
          </p:cNvPr>
          <p:cNvGrpSpPr/>
          <p:nvPr/>
        </p:nvGrpSpPr>
        <p:grpSpPr>
          <a:xfrm>
            <a:off x="4400614" y="3839381"/>
            <a:ext cx="698281" cy="723607"/>
            <a:chOff x="4511693" y="7773603"/>
            <a:chExt cx="698281" cy="723607"/>
          </a:xfrm>
        </p:grpSpPr>
        <p:pic>
          <p:nvPicPr>
            <p:cNvPr id="17" name="Picture 11">
              <a:extLst>
                <a:ext uri="{FF2B5EF4-FFF2-40B4-BE49-F238E27FC236}">
                  <a16:creationId xmlns:a16="http://schemas.microsoft.com/office/drawing/2014/main" id="{05CA81C1-3E58-4AE2-94B6-B5B24B7DA19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18" name="Picture 14">
              <a:extLst>
                <a:ext uri="{FF2B5EF4-FFF2-40B4-BE49-F238E27FC236}">
                  <a16:creationId xmlns:a16="http://schemas.microsoft.com/office/drawing/2014/main" id="{7D7E81D2-EBC1-4215-8C01-33A38415055A}"/>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20" name="Grupo 19">
            <a:extLst>
              <a:ext uri="{FF2B5EF4-FFF2-40B4-BE49-F238E27FC236}">
                <a16:creationId xmlns:a16="http://schemas.microsoft.com/office/drawing/2014/main" id="{8E64E9EB-1B54-41FC-B6A7-FB2823B0223E}"/>
              </a:ext>
            </a:extLst>
          </p:cNvPr>
          <p:cNvGrpSpPr/>
          <p:nvPr/>
        </p:nvGrpSpPr>
        <p:grpSpPr>
          <a:xfrm>
            <a:off x="4124931" y="1289289"/>
            <a:ext cx="698281" cy="723607"/>
            <a:chOff x="4511693" y="7773603"/>
            <a:chExt cx="698281" cy="723607"/>
          </a:xfrm>
        </p:grpSpPr>
        <p:pic>
          <p:nvPicPr>
            <p:cNvPr id="21" name="Picture 11">
              <a:extLst>
                <a:ext uri="{FF2B5EF4-FFF2-40B4-BE49-F238E27FC236}">
                  <a16:creationId xmlns:a16="http://schemas.microsoft.com/office/drawing/2014/main" id="{8CFBEB7F-E3E0-490E-9B85-69956C5F6C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22" name="Picture 14">
              <a:extLst>
                <a:ext uri="{FF2B5EF4-FFF2-40B4-BE49-F238E27FC236}">
                  <a16:creationId xmlns:a16="http://schemas.microsoft.com/office/drawing/2014/main" id="{682B38B5-5FC2-41CC-8CAE-C713A6E67E56}"/>
                </a:ext>
              </a:extLst>
            </p:cNvPr>
            <p:cNvPicPr>
              <a:picLocks noChangeAspect="1"/>
            </p:cNvPicPr>
            <p:nvPr/>
          </p:nvPicPr>
          <p:blipFill>
            <a:blip r:embed="rId4"/>
            <a:srcRect/>
            <a:stretch>
              <a:fillRect/>
            </a:stretch>
          </p:blipFill>
          <p:spPr>
            <a:xfrm>
              <a:off x="4724400" y="7919221"/>
              <a:ext cx="335076" cy="348479"/>
            </a:xfrm>
            <a:prstGeom prst="rect">
              <a:avLst/>
            </a:prstGeom>
          </p:spPr>
        </p:pic>
      </p:grpSp>
      <p:sp>
        <p:nvSpPr>
          <p:cNvPr id="28" name="Rectangle 7">
            <a:extLst>
              <a:ext uri="{FF2B5EF4-FFF2-40B4-BE49-F238E27FC236}">
                <a16:creationId xmlns:a16="http://schemas.microsoft.com/office/drawing/2014/main" id="{E808F482-4D31-4E80-AC12-8698B078BFB1}"/>
              </a:ext>
            </a:extLst>
          </p:cNvPr>
          <p:cNvSpPr>
            <a:spLocks noChangeArrowheads="1"/>
          </p:cNvSpPr>
          <p:nvPr/>
        </p:nvSpPr>
        <p:spPr bwMode="auto">
          <a:xfrm>
            <a:off x="0" y="0"/>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000" b="0" i="0" u="none" strike="noStrike" cap="none" normalizeH="0" baseline="0" dirty="0">
                <a:ln>
                  <a:noFill/>
                </a:ln>
                <a:solidFill>
                  <a:schemeClr val="tx1"/>
                </a:solidFill>
                <a:effectLst/>
                <a:latin typeface="Arial Unicode MS" panose="020B0604020202020204" pitchFamily="34" charset="-128"/>
              </a:rPr>
              <a:t>n</a:t>
            </a:r>
            <a:r>
              <a:rPr kumimoji="0" lang="es-CO" altLang="es-CO" sz="1600" b="0" i="0" u="none" strike="noStrike" cap="none" normalizeH="0" baseline="0" dirty="0">
                <a:ln>
                  <a:noFill/>
                </a:ln>
                <a:solidFill>
                  <a:schemeClr val="tx1"/>
                </a:solidFill>
                <a:effectLst/>
              </a:rPr>
              <a:t>. Por ejemplo: </a:t>
            </a:r>
            <a:r>
              <a:rPr kumimoji="0" lang="es-CO" altLang="es-CO" sz="1000" b="0" i="0" u="none" strike="noStrike" cap="none" normalizeH="0" baseline="0" dirty="0">
                <a:ln>
                  <a:noFill/>
                </a:ln>
                <a:solidFill>
                  <a:schemeClr val="tx1"/>
                </a:solidFill>
                <a:effectLst/>
                <a:latin typeface="Arial Unicode MS" panose="020B0604020202020204" pitchFamily="34" charset="-128"/>
              </a:rPr>
              <a:t>‘a’, 12345, 750.68, False</a:t>
            </a:r>
            <a:r>
              <a:rPr kumimoji="0" lang="es-CO" altLang="es-CO" sz="1600" b="0" i="0" u="none" strike="noStrike" cap="none" normalizeH="0" baseline="0" dirty="0">
                <a:ln>
                  <a:noFill/>
                </a:ln>
                <a:solidFill>
                  <a:schemeClr val="tx1"/>
                </a:solidFill>
                <a:effectLst/>
              </a:rPr>
              <a:t> </a:t>
            </a: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grpSp>
        <p:nvGrpSpPr>
          <p:cNvPr id="31" name="Grupo 30">
            <a:extLst>
              <a:ext uri="{FF2B5EF4-FFF2-40B4-BE49-F238E27FC236}">
                <a16:creationId xmlns:a16="http://schemas.microsoft.com/office/drawing/2014/main" id="{AFAF5E97-F6E2-4A5E-94DC-B37673798EB3}"/>
              </a:ext>
            </a:extLst>
          </p:cNvPr>
          <p:cNvGrpSpPr/>
          <p:nvPr/>
        </p:nvGrpSpPr>
        <p:grpSpPr>
          <a:xfrm>
            <a:off x="4343400" y="5219700"/>
            <a:ext cx="698281" cy="723607"/>
            <a:chOff x="4511693" y="7773603"/>
            <a:chExt cx="698281" cy="723607"/>
          </a:xfrm>
        </p:grpSpPr>
        <p:pic>
          <p:nvPicPr>
            <p:cNvPr id="32" name="Picture 11">
              <a:extLst>
                <a:ext uri="{FF2B5EF4-FFF2-40B4-BE49-F238E27FC236}">
                  <a16:creationId xmlns:a16="http://schemas.microsoft.com/office/drawing/2014/main" id="{0FDA98E4-8DDE-419F-ACD4-A0AEC406AE20}"/>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3" name="Picture 14">
              <a:extLst>
                <a:ext uri="{FF2B5EF4-FFF2-40B4-BE49-F238E27FC236}">
                  <a16:creationId xmlns:a16="http://schemas.microsoft.com/office/drawing/2014/main" id="{7F412128-F28C-42B0-AF94-2F1ED6F26A57}"/>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34" name="Grupo 33">
            <a:extLst>
              <a:ext uri="{FF2B5EF4-FFF2-40B4-BE49-F238E27FC236}">
                <a16:creationId xmlns:a16="http://schemas.microsoft.com/office/drawing/2014/main" id="{5EA03208-6938-4133-92E6-CAC139284B88}"/>
              </a:ext>
            </a:extLst>
          </p:cNvPr>
          <p:cNvGrpSpPr/>
          <p:nvPr/>
        </p:nvGrpSpPr>
        <p:grpSpPr>
          <a:xfrm>
            <a:off x="4419600" y="6248693"/>
            <a:ext cx="698281" cy="723607"/>
            <a:chOff x="4511693" y="7773603"/>
            <a:chExt cx="698281" cy="723607"/>
          </a:xfrm>
        </p:grpSpPr>
        <p:pic>
          <p:nvPicPr>
            <p:cNvPr id="35" name="Picture 11">
              <a:extLst>
                <a:ext uri="{FF2B5EF4-FFF2-40B4-BE49-F238E27FC236}">
                  <a16:creationId xmlns:a16="http://schemas.microsoft.com/office/drawing/2014/main" id="{5AA1FBA4-76EE-4D4B-902F-6EFFF239F36B}"/>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6" name="Picture 14">
              <a:extLst>
                <a:ext uri="{FF2B5EF4-FFF2-40B4-BE49-F238E27FC236}">
                  <a16:creationId xmlns:a16="http://schemas.microsoft.com/office/drawing/2014/main" id="{34541FCD-B8B7-4E84-9E1A-37C852FD40B2}"/>
                </a:ext>
              </a:extLst>
            </p:cNvPr>
            <p:cNvPicPr>
              <a:picLocks noChangeAspect="1"/>
            </p:cNvPicPr>
            <p:nvPr/>
          </p:nvPicPr>
          <p:blipFill>
            <a:blip r:embed="rId4"/>
            <a:srcRect/>
            <a:stretch>
              <a:fillRect/>
            </a:stretch>
          </p:blipFill>
          <p:spPr>
            <a:xfrm>
              <a:off x="4724400" y="7919221"/>
              <a:ext cx="335076" cy="348479"/>
            </a:xfrm>
            <a:prstGeom prst="rect">
              <a:avLst/>
            </a:prstGeom>
          </p:spPr>
        </p:pic>
      </p:grpSp>
      <p:grpSp>
        <p:nvGrpSpPr>
          <p:cNvPr id="37" name="Grupo 36">
            <a:extLst>
              <a:ext uri="{FF2B5EF4-FFF2-40B4-BE49-F238E27FC236}">
                <a16:creationId xmlns:a16="http://schemas.microsoft.com/office/drawing/2014/main" id="{3F7DD6C3-04D7-4FE2-9F24-CA4202609006}"/>
              </a:ext>
            </a:extLst>
          </p:cNvPr>
          <p:cNvGrpSpPr/>
          <p:nvPr/>
        </p:nvGrpSpPr>
        <p:grpSpPr>
          <a:xfrm>
            <a:off x="4553014" y="7391693"/>
            <a:ext cx="698281" cy="723607"/>
            <a:chOff x="4511693" y="7773603"/>
            <a:chExt cx="698281" cy="723607"/>
          </a:xfrm>
        </p:grpSpPr>
        <p:pic>
          <p:nvPicPr>
            <p:cNvPr id="38" name="Picture 11">
              <a:extLst>
                <a:ext uri="{FF2B5EF4-FFF2-40B4-BE49-F238E27FC236}">
                  <a16:creationId xmlns:a16="http://schemas.microsoft.com/office/drawing/2014/main" id="{642F73A5-3806-4694-82D3-6F3A25DF7571}"/>
                </a:ext>
              </a:extLst>
            </p:cNvPr>
            <p:cNvPicPr>
              <a:picLocks noChangeAspect="1"/>
            </p:cNvPicPr>
            <p:nvPr/>
          </p:nvPicPr>
          <p:blipFill>
            <a:blip r:embed="rId3"/>
            <a:srcRect/>
            <a:stretch>
              <a:fillRect/>
            </a:stretch>
          </p:blipFill>
          <p:spPr>
            <a:xfrm>
              <a:off x="4511693" y="7773603"/>
              <a:ext cx="698281" cy="723607"/>
            </a:xfrm>
            <a:prstGeom prst="rect">
              <a:avLst/>
            </a:prstGeom>
          </p:spPr>
        </p:pic>
        <p:pic>
          <p:nvPicPr>
            <p:cNvPr id="39" name="Picture 14">
              <a:extLst>
                <a:ext uri="{FF2B5EF4-FFF2-40B4-BE49-F238E27FC236}">
                  <a16:creationId xmlns:a16="http://schemas.microsoft.com/office/drawing/2014/main" id="{6392AE04-074F-4679-B0F3-836ED877A8B5}"/>
                </a:ext>
              </a:extLst>
            </p:cNvPr>
            <p:cNvPicPr>
              <a:picLocks noChangeAspect="1"/>
            </p:cNvPicPr>
            <p:nvPr/>
          </p:nvPicPr>
          <p:blipFill>
            <a:blip r:embed="rId4"/>
            <a:srcRect/>
            <a:stretch>
              <a:fillRect/>
            </a:stretch>
          </p:blipFill>
          <p:spPr>
            <a:xfrm>
              <a:off x="4724400" y="7919221"/>
              <a:ext cx="335076" cy="348479"/>
            </a:xfrm>
            <a:prstGeom prst="rect">
              <a:avLst/>
            </a:prstGeom>
          </p:spPr>
        </p:pic>
      </p:grpSp>
      <p:pic>
        <p:nvPicPr>
          <p:cNvPr id="15" name="Imagen 14">
            <a:extLst>
              <a:ext uri="{FF2B5EF4-FFF2-40B4-BE49-F238E27FC236}">
                <a16:creationId xmlns:a16="http://schemas.microsoft.com/office/drawing/2014/main" id="{9BDA7E23-DA40-4D85-A277-7EED5A21E4CA}"/>
              </a:ext>
            </a:extLst>
          </p:cNvPr>
          <p:cNvPicPr>
            <a:picLocks noChangeAspect="1"/>
          </p:cNvPicPr>
          <p:nvPr/>
        </p:nvPicPr>
        <p:blipFill rotWithShape="1">
          <a:blip r:embed="rId5"/>
          <a:srcRect l="33016" t="26060" r="39009" b="42204"/>
          <a:stretch/>
        </p:blipFill>
        <p:spPr>
          <a:xfrm>
            <a:off x="1542166" y="3062373"/>
            <a:ext cx="8382000" cy="5346095"/>
          </a:xfrm>
          <a:prstGeom prst="rect">
            <a:avLst/>
          </a:prstGeom>
        </p:spPr>
      </p:pic>
      <p:pic>
        <p:nvPicPr>
          <p:cNvPr id="16" name="Imagen 15">
            <a:extLst>
              <a:ext uri="{FF2B5EF4-FFF2-40B4-BE49-F238E27FC236}">
                <a16:creationId xmlns:a16="http://schemas.microsoft.com/office/drawing/2014/main" id="{22D8C303-4B14-4D50-B08F-337C4B9F1C64}"/>
              </a:ext>
            </a:extLst>
          </p:cNvPr>
          <p:cNvPicPr>
            <a:picLocks noChangeAspect="1"/>
          </p:cNvPicPr>
          <p:nvPr/>
        </p:nvPicPr>
        <p:blipFill rotWithShape="1">
          <a:blip r:embed="rId5"/>
          <a:srcRect l="-679" t="68971" r="72020" b="13709"/>
          <a:stretch/>
        </p:blipFill>
        <p:spPr>
          <a:xfrm>
            <a:off x="10598185" y="4077872"/>
            <a:ext cx="6523840" cy="2216703"/>
          </a:xfrm>
          <a:prstGeom prst="rect">
            <a:avLst/>
          </a:prstGeom>
        </p:spPr>
      </p:pic>
    </p:spTree>
    <p:custDataLst>
      <p:tags r:id="rId1"/>
    </p:custDataLst>
    <p:extLst>
      <p:ext uri="{BB962C8B-B14F-4D97-AF65-F5344CB8AC3E}">
        <p14:creationId xmlns:p14="http://schemas.microsoft.com/office/powerpoint/2010/main" val="12435583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7"/>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1157</Words>
  <Application>Microsoft Office PowerPoint</Application>
  <PresentationFormat>Personalizado</PresentationFormat>
  <Paragraphs>73</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Glacial Indifference Bold</vt:lpstr>
      <vt:lpstr>Glacial Indifference</vt:lpstr>
      <vt:lpstr>Arial</vt:lpstr>
      <vt:lpstr>Calibri</vt:lpstr>
      <vt:lpstr>Arial Unicode MS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JAVA</dc:title>
  <dc:creator>Janns</dc:creator>
  <cp:lastModifiedBy>Janns Patiño</cp:lastModifiedBy>
  <cp:revision>30</cp:revision>
  <dcterms:created xsi:type="dcterms:W3CDTF">2006-08-16T00:00:00Z</dcterms:created>
  <dcterms:modified xsi:type="dcterms:W3CDTF">2020-04-15T01:52:33Z</dcterms:modified>
  <dc:identifier>DAD5cy6P0Q4</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6DFDA22F-2BA8-4593-A2C2-A2E832AA54A2</vt:lpwstr>
  </property>
  <property fmtid="{D5CDD505-2E9C-101B-9397-08002B2CF9AE}" pid="3" name="ArticulatePath">
    <vt:lpwstr>INTRODUCCIÓN A JAVA</vt:lpwstr>
  </property>
</Properties>
</file>