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9"/>
  </p:notesMasterIdLst>
  <p:sldIdLst>
    <p:sldId id="285" r:id="rId2"/>
    <p:sldId id="310" r:id="rId3"/>
    <p:sldId id="311" r:id="rId4"/>
    <p:sldId id="312" r:id="rId5"/>
    <p:sldId id="313" r:id="rId6"/>
    <p:sldId id="314" r:id="rId7"/>
    <p:sldId id="315" r:id="rId8"/>
    <p:sldId id="316" r:id="rId9"/>
    <p:sldId id="318" r:id="rId10"/>
    <p:sldId id="317" r:id="rId11"/>
    <p:sldId id="319" r:id="rId12"/>
    <p:sldId id="344" r:id="rId13"/>
    <p:sldId id="320" r:id="rId14"/>
    <p:sldId id="321" r:id="rId15"/>
    <p:sldId id="322" r:id="rId16"/>
    <p:sldId id="323" r:id="rId17"/>
    <p:sldId id="324" r:id="rId18"/>
    <p:sldId id="325" r:id="rId19"/>
    <p:sldId id="326" r:id="rId20"/>
    <p:sldId id="327" r:id="rId21"/>
    <p:sldId id="328" r:id="rId22"/>
    <p:sldId id="329" r:id="rId23"/>
    <p:sldId id="331" r:id="rId24"/>
    <p:sldId id="330" r:id="rId25"/>
    <p:sldId id="332" r:id="rId26"/>
    <p:sldId id="333" r:id="rId27"/>
    <p:sldId id="334" r:id="rId28"/>
    <p:sldId id="345" r:id="rId29"/>
    <p:sldId id="335" r:id="rId30"/>
    <p:sldId id="336" r:id="rId31"/>
    <p:sldId id="337" r:id="rId32"/>
    <p:sldId id="338" r:id="rId33"/>
    <p:sldId id="339" r:id="rId34"/>
    <p:sldId id="340" r:id="rId35"/>
    <p:sldId id="341" r:id="rId36"/>
    <p:sldId id="342" r:id="rId37"/>
    <p:sldId id="309"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2" autoAdjust="0"/>
    <p:restoredTop sz="94660"/>
  </p:normalViewPr>
  <p:slideViewPr>
    <p:cSldViewPr>
      <p:cViewPr varScale="1">
        <p:scale>
          <a:sx n="64" d="100"/>
          <a:sy n="64" d="100"/>
        </p:scale>
        <p:origin x="1548" y="78"/>
      </p:cViewPr>
      <p:guideLst>
        <p:guide orient="horz" pos="2160"/>
        <p:guide pos="2880"/>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C8DBF7-60DD-41D8-99A4-0A9F57360AF3}" type="datetimeFigureOut">
              <a:rPr lang="es-CO" smtClean="0"/>
              <a:t>29/04/2024</a:t>
            </a:fld>
            <a:endParaRPr lang="es-CO"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5D1CDF-27D9-40DA-9AB0-C27C7714D02F}" type="slidenum">
              <a:rPr lang="es-CO" smtClean="0"/>
              <a:t>‹Nº›</a:t>
            </a:fld>
            <a:endParaRPr lang="es-CO" dirty="0"/>
          </a:p>
        </p:txBody>
      </p:sp>
    </p:spTree>
    <p:extLst>
      <p:ext uri="{BB962C8B-B14F-4D97-AF65-F5344CB8AC3E}">
        <p14:creationId xmlns:p14="http://schemas.microsoft.com/office/powerpoint/2010/main" val="2876759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91430404-F6ED-4066-ADBA-A0E8FB45A2C7}" type="datetimeFigureOut">
              <a:rPr lang="es-CO" smtClean="0"/>
              <a:t>29/04/2024</a:t>
            </a:fld>
            <a:endParaRPr lang="es-CO" dirty="0"/>
          </a:p>
        </p:txBody>
      </p:sp>
      <p:sp>
        <p:nvSpPr>
          <p:cNvPr id="5" name="Footer Placeholder 4"/>
          <p:cNvSpPr>
            <a:spLocks noGrp="1"/>
          </p:cNvSpPr>
          <p:nvPr>
            <p:ph type="ftr" sz="quarter" idx="11"/>
          </p:nvPr>
        </p:nvSpPr>
        <p:spPr>
          <a:xfrm>
            <a:off x="1900237" y="5410202"/>
            <a:ext cx="3843665" cy="365125"/>
          </a:xfrm>
        </p:spPr>
        <p:txBody>
          <a:bodyPr/>
          <a:lstStyle/>
          <a:p>
            <a:endParaRPr lang="es-CO" dirty="0"/>
          </a:p>
        </p:txBody>
      </p:sp>
      <p:sp>
        <p:nvSpPr>
          <p:cNvPr id="6" name="Slide Number Placeholder 5"/>
          <p:cNvSpPr>
            <a:spLocks noGrp="1"/>
          </p:cNvSpPr>
          <p:nvPr>
            <p:ph type="sldNum" sz="quarter" idx="12"/>
          </p:nvPr>
        </p:nvSpPr>
        <p:spPr>
          <a:xfrm>
            <a:off x="7915603" y="5410200"/>
            <a:ext cx="578317" cy="365125"/>
          </a:xfrm>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116643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dirty="0"/>
              <a:t>Haga clic en el icono para agregar una imagen</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1430404-F6ED-4066-ADBA-A0E8FB45A2C7}" type="datetimeFigureOut">
              <a:rPr lang="es-CO" smtClean="0"/>
              <a:t>29/04/2024</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6132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1430404-F6ED-4066-ADBA-A0E8FB45A2C7}" type="datetimeFigureOut">
              <a:rPr lang="es-CO" smtClean="0"/>
              <a:t>29/04/2024</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441541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1430404-F6ED-4066-ADBA-A0E8FB45A2C7}" type="datetimeFigureOut">
              <a:rPr lang="es-CO" smtClean="0"/>
              <a:t>29/04/2024</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7E45A134-BD9F-4D60-ACB8-C1BAB6A3C84B}" type="slidenum">
              <a:rPr lang="es-CO" smtClean="0"/>
              <a:t>‹Nº›</a:t>
            </a:fld>
            <a:endParaRPr lang="es-CO"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912958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1430404-F6ED-4066-ADBA-A0E8FB45A2C7}" type="datetimeFigureOut">
              <a:rPr lang="es-CO" smtClean="0"/>
              <a:t>29/04/2024</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2441122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91430404-F6ED-4066-ADBA-A0E8FB45A2C7}" type="datetimeFigureOut">
              <a:rPr lang="es-CO" smtClean="0"/>
              <a:t>29/04/2024</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205977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dirty="0"/>
              <a:t>Haga clic en el icono para agregar una imagen</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dirty="0"/>
              <a:t>Haga clic en el icono para agregar una imagen</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s-ES" dirty="0"/>
              <a:t>Haga clic en el icono para agregar una imagen</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91430404-F6ED-4066-ADBA-A0E8FB45A2C7}" type="datetimeFigureOut">
              <a:rPr lang="es-CO" smtClean="0"/>
              <a:t>29/04/2024</a:t>
            </a:fld>
            <a:endParaRPr lang="es-CO" dirty="0"/>
          </a:p>
        </p:txBody>
      </p:sp>
      <p:sp>
        <p:nvSpPr>
          <p:cNvPr id="4" name="Footer Placeholder 3"/>
          <p:cNvSpPr>
            <a:spLocks noGrp="1"/>
          </p:cNvSpPr>
          <p:nvPr>
            <p:ph type="ftr" sz="quarter" idx="11"/>
          </p:nvPr>
        </p:nvSpPr>
        <p:spPr/>
        <p:txBody>
          <a:bodyPr/>
          <a:lstStyle>
            <a:lvl1pPr>
              <a:defRPr cap="all" baseline="0"/>
            </a:lvl1pPr>
          </a:lstStyle>
          <a:p>
            <a:endParaRPr lang="es-CO" dirty="0"/>
          </a:p>
        </p:txBody>
      </p:sp>
      <p:sp>
        <p:nvSpPr>
          <p:cNvPr id="5" name="Slide Number Placeholder 4"/>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50137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1430404-F6ED-4066-ADBA-A0E8FB45A2C7}" type="datetimeFigureOut">
              <a:rPr lang="es-CO" smtClean="0"/>
              <a:t>29/04/2024</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3692730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1430404-F6ED-4066-ADBA-A0E8FB45A2C7}" type="datetimeFigureOut">
              <a:rPr lang="es-CO" smtClean="0"/>
              <a:t>29/04/2024</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33882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s-ES"/>
              <a:t>Haga clic para modificar el estilo de título del patrón</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91430404-F6ED-4066-ADBA-A0E8FB45A2C7}" type="datetimeFigureOut">
              <a:rPr lang="es-CO" smtClean="0"/>
              <a:t>29/04/2024</a:t>
            </a:fld>
            <a:endParaRPr lang="es-CO" dirty="0"/>
          </a:p>
        </p:txBody>
      </p:sp>
      <p:sp>
        <p:nvSpPr>
          <p:cNvPr id="50" name="Footer Placeholder 4"/>
          <p:cNvSpPr>
            <a:spLocks noGrp="1"/>
          </p:cNvSpPr>
          <p:nvPr>
            <p:ph type="ftr" sz="quarter" idx="11"/>
          </p:nvPr>
        </p:nvSpPr>
        <p:spPr>
          <a:xfrm>
            <a:off x="856059" y="5883276"/>
            <a:ext cx="4679482" cy="365125"/>
          </a:xfrm>
        </p:spPr>
        <p:txBody>
          <a:bodyPr/>
          <a:lstStyle/>
          <a:p>
            <a:endParaRPr lang="es-CO" dirty="0"/>
          </a:p>
        </p:txBody>
      </p:sp>
      <p:sp>
        <p:nvSpPr>
          <p:cNvPr id="51" name="Slide Number Placeholder 5"/>
          <p:cNvSpPr>
            <a:spLocks noGrp="1"/>
          </p:cNvSpPr>
          <p:nvPr>
            <p:ph type="sldNum" sz="quarter" idx="12"/>
          </p:nvPr>
        </p:nvSpPr>
        <p:spPr>
          <a:xfrm>
            <a:off x="7707241" y="5883275"/>
            <a:ext cx="578317" cy="365125"/>
          </a:xfrm>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3985010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1430404-F6ED-4066-ADBA-A0E8FB45A2C7}" type="datetimeFigureOut">
              <a:rPr lang="es-CO" smtClean="0"/>
              <a:t>29/04/2024</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1225618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1430404-F6ED-4066-ADBA-A0E8FB45A2C7}" type="datetimeFigureOut">
              <a:rPr lang="es-CO" smtClean="0"/>
              <a:t>29/04/2024</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238382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56058" y="3073398"/>
            <a:ext cx="3658793"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3073398"/>
            <a:ext cx="3656408"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1430404-F6ED-4066-ADBA-A0E8FB45A2C7}" type="datetimeFigureOut">
              <a:rPr lang="es-CO" smtClean="0"/>
              <a:t>29/04/2024</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163016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1430404-F6ED-4066-ADBA-A0E8FB45A2C7}" type="datetimeFigureOut">
              <a:rPr lang="es-CO" smtClean="0"/>
              <a:t>29/04/2024</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13125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30404-F6ED-4066-ADBA-A0E8FB45A2C7}" type="datetimeFigureOut">
              <a:rPr lang="es-CO" smtClean="0"/>
              <a:t>29/04/2024</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312161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1430404-F6ED-4066-ADBA-A0E8FB45A2C7}" type="datetimeFigureOut">
              <a:rPr lang="es-CO" smtClean="0"/>
              <a:t>29/04/2024</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288330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s-ES" dirty="0"/>
              <a:t>Haga clic en el icono para agregar una imagen</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91430404-F6ED-4066-ADBA-A0E8FB45A2C7}" type="datetimeFigureOut">
              <a:rPr lang="es-CO" smtClean="0"/>
              <a:t>29/04/2024</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7E45A134-BD9F-4D60-ACB8-C1BAB6A3C84B}" type="slidenum">
              <a:rPr lang="es-CO" smtClean="0"/>
              <a:t>‹Nº›</a:t>
            </a:fld>
            <a:endParaRPr lang="es-CO" dirty="0"/>
          </a:p>
        </p:txBody>
      </p:sp>
    </p:spTree>
    <p:extLst>
      <p:ext uri="{BB962C8B-B14F-4D97-AF65-F5344CB8AC3E}">
        <p14:creationId xmlns:p14="http://schemas.microsoft.com/office/powerpoint/2010/main" val="341325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430404-F6ED-4066-ADBA-A0E8FB45A2C7}" type="datetimeFigureOut">
              <a:rPr lang="es-CO" smtClean="0"/>
              <a:t>29/04/2024</a:t>
            </a:fld>
            <a:endParaRPr lang="es-CO"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E45A134-BD9F-4D60-ACB8-C1BAB6A3C84B}" type="slidenum">
              <a:rPr lang="es-CO" smtClean="0"/>
              <a:t>‹Nº›</a:t>
            </a:fld>
            <a:endParaRPr lang="es-CO" dirty="0"/>
          </a:p>
        </p:txBody>
      </p:sp>
    </p:spTree>
    <p:extLst>
      <p:ext uri="{BB962C8B-B14F-4D97-AF65-F5344CB8AC3E}">
        <p14:creationId xmlns:p14="http://schemas.microsoft.com/office/powerpoint/2010/main" val="337082744"/>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Desktop/CUC/ORGANIZACION_CLASES_KCABANA.xls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28.w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32.wmf"/><Relationship Id="rId4"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00238" y="765175"/>
            <a:ext cx="6594475" cy="2387600"/>
          </a:xfrm>
        </p:spPr>
        <p:txBody>
          <a:bodyPr/>
          <a:lstStyle/>
          <a:p>
            <a:pPr eaLnBrk="1" fontAlgn="auto" hangingPunct="1">
              <a:spcAft>
                <a:spcPts val="0"/>
              </a:spcAft>
              <a:defRPr/>
            </a:pPr>
            <a:r>
              <a:rPr lang="es-CO" dirty="0"/>
              <a:t>algoritmos i</a:t>
            </a:r>
          </a:p>
        </p:txBody>
      </p:sp>
      <p:sp>
        <p:nvSpPr>
          <p:cNvPr id="3" name="Subtítulo 2"/>
          <p:cNvSpPr>
            <a:spLocks noGrp="1"/>
          </p:cNvSpPr>
          <p:nvPr>
            <p:ph type="subTitle" idx="1"/>
          </p:nvPr>
        </p:nvSpPr>
        <p:spPr>
          <a:xfrm>
            <a:off x="1900238" y="3284538"/>
            <a:ext cx="6594475" cy="1655762"/>
          </a:xfrm>
        </p:spPr>
        <p:txBody>
          <a:bodyPr rtlCol="0"/>
          <a:lstStyle/>
          <a:p>
            <a:pPr eaLnBrk="1" fontAlgn="auto" hangingPunct="1">
              <a:spcAft>
                <a:spcPts val="0"/>
              </a:spcAft>
              <a:defRPr/>
            </a:pPr>
            <a:r>
              <a:rPr lang="es-CO" dirty="0"/>
              <a:t>Ing. Mauricio Vásquez Carbonell</a:t>
            </a:r>
          </a:p>
          <a:p>
            <a:pPr eaLnBrk="1" fontAlgn="auto" hangingPunct="1">
              <a:spcAft>
                <a:spcPts val="0"/>
              </a:spcAft>
              <a:defRPr/>
            </a:pPr>
            <a:endParaRPr lang="es-CO" dirty="0"/>
          </a:p>
          <a:p>
            <a:pPr eaLnBrk="1" fontAlgn="auto" hangingPunct="1">
              <a:spcAft>
                <a:spcPts val="0"/>
              </a:spcAft>
              <a:defRPr/>
            </a:pPr>
            <a:endParaRPr lang="es-CO" dirty="0"/>
          </a:p>
          <a:p>
            <a:pPr eaLnBrk="1" fontAlgn="auto" hangingPunct="1">
              <a:spcAft>
                <a:spcPts val="0"/>
              </a:spcAft>
              <a:defRPr/>
            </a:pPr>
            <a:endParaRPr lang="es-CO" dirty="0"/>
          </a:p>
        </p:txBody>
      </p:sp>
      <p:pic>
        <p:nvPicPr>
          <p:cNvPr id="62472" name="Picture 8" descr="Resultado de imagen para electronica">
            <a:hlinkClick r:id="rId2" action="ppaction://hlinkfile"/>
          </p:cNvPr>
          <p:cNvPicPr>
            <a:picLocks noChangeAspect="1" noChangeArrowheads="1"/>
          </p:cNvPicPr>
          <p:nvPr/>
        </p:nvPicPr>
        <p:blipFill>
          <a:blip r:embed="rId3">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15888" y="5517232"/>
            <a:ext cx="1710367" cy="76129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115274" y="5958592"/>
            <a:ext cx="6112910" cy="369332"/>
          </a:xfrm>
          <a:prstGeom prst="rect">
            <a:avLst/>
          </a:prstGeom>
        </p:spPr>
        <p:txBody>
          <a:bodyPr wrap="square">
            <a:spAutoFit/>
          </a:bodyPr>
          <a:lstStyle/>
          <a:p>
            <a:r>
              <a:rPr lang="es-CO" b="1" baseline="0" dirty="0"/>
              <a:t> </a:t>
            </a:r>
            <a:r>
              <a:rPr lang="es-CO" b="1" dirty="0"/>
              <a:t> </a:t>
            </a:r>
          </a:p>
        </p:txBody>
      </p:sp>
    </p:spTree>
    <p:extLst>
      <p:ext uri="{BB962C8B-B14F-4D97-AF65-F5344CB8AC3E}">
        <p14:creationId xmlns:p14="http://schemas.microsoft.com/office/powerpoint/2010/main" val="2958778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4FAA12-605A-4353-BE7E-FAD6E9E705A8}"/>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CF3BD464-07C6-492C-8CC6-926829B46CEA}"/>
              </a:ext>
            </a:extLst>
          </p:cNvPr>
          <p:cNvPicPr>
            <a:picLocks noGrp="1" noChangeAspect="1"/>
          </p:cNvPicPr>
          <p:nvPr>
            <p:ph idx="1"/>
          </p:nvPr>
        </p:nvPicPr>
        <p:blipFill>
          <a:blip r:embed="rId2"/>
          <a:stretch>
            <a:fillRect/>
          </a:stretch>
        </p:blipFill>
        <p:spPr>
          <a:xfrm>
            <a:off x="0" y="0"/>
            <a:ext cx="9143999" cy="3645024"/>
          </a:xfrm>
        </p:spPr>
      </p:pic>
      <p:pic>
        <p:nvPicPr>
          <p:cNvPr id="7" name="Imagen 6">
            <a:extLst>
              <a:ext uri="{FF2B5EF4-FFF2-40B4-BE49-F238E27FC236}">
                <a16:creationId xmlns:a16="http://schemas.microsoft.com/office/drawing/2014/main" id="{A8897351-95A8-40FD-BA0A-6721201ECAD7}"/>
              </a:ext>
            </a:extLst>
          </p:cNvPr>
          <p:cNvPicPr>
            <a:picLocks noChangeAspect="1"/>
          </p:cNvPicPr>
          <p:nvPr/>
        </p:nvPicPr>
        <p:blipFill>
          <a:blip r:embed="rId3"/>
          <a:stretch>
            <a:fillRect/>
          </a:stretch>
        </p:blipFill>
        <p:spPr>
          <a:xfrm>
            <a:off x="-1191" y="3255567"/>
            <a:ext cx="9143999" cy="2326850"/>
          </a:xfrm>
          <a:prstGeom prst="rect">
            <a:avLst/>
          </a:prstGeom>
        </p:spPr>
      </p:pic>
    </p:spTree>
    <p:extLst>
      <p:ext uri="{BB962C8B-B14F-4D97-AF65-F5344CB8AC3E}">
        <p14:creationId xmlns:p14="http://schemas.microsoft.com/office/powerpoint/2010/main" val="2270532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7E532-7C06-4ECB-BB89-5CCD23DAC7BC}"/>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1B194D94-4A8E-4508-B1E1-1B6813E6CD0F}"/>
              </a:ext>
            </a:extLst>
          </p:cNvPr>
          <p:cNvPicPr>
            <a:picLocks noGrp="1" noChangeAspect="1"/>
          </p:cNvPicPr>
          <p:nvPr>
            <p:ph idx="1"/>
          </p:nvPr>
        </p:nvPicPr>
        <p:blipFill>
          <a:blip r:embed="rId2"/>
          <a:stretch>
            <a:fillRect/>
          </a:stretch>
        </p:blipFill>
        <p:spPr>
          <a:xfrm>
            <a:off x="0" y="0"/>
            <a:ext cx="9144000" cy="6858000"/>
          </a:xfrm>
        </p:spPr>
      </p:pic>
    </p:spTree>
    <p:extLst>
      <p:ext uri="{BB962C8B-B14F-4D97-AF65-F5344CB8AC3E}">
        <p14:creationId xmlns:p14="http://schemas.microsoft.com/office/powerpoint/2010/main" val="2406482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415B5B-EF83-48D2-92C1-BC14639FC03C}"/>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2733F0B6-9E85-4A63-86A1-B343C14DE306}"/>
              </a:ext>
            </a:extLst>
          </p:cNvPr>
          <p:cNvSpPr>
            <a:spLocks noGrp="1"/>
          </p:cNvSpPr>
          <p:nvPr>
            <p:ph idx="1"/>
          </p:nvPr>
        </p:nvSpPr>
        <p:spPr/>
        <p:txBody>
          <a:bodyPr/>
          <a:lstStyle/>
          <a:p>
            <a:endParaRPr lang="es-CO" dirty="0"/>
          </a:p>
        </p:txBody>
      </p:sp>
      <p:graphicFrame>
        <p:nvGraphicFramePr>
          <p:cNvPr id="4" name="Objeto 3">
            <a:extLst>
              <a:ext uri="{FF2B5EF4-FFF2-40B4-BE49-F238E27FC236}">
                <a16:creationId xmlns:a16="http://schemas.microsoft.com/office/drawing/2014/main" id="{70E46E5D-B086-45FC-9D3A-0FA697CA10F6}"/>
              </a:ext>
            </a:extLst>
          </p:cNvPr>
          <p:cNvGraphicFramePr>
            <a:graphicFrameLocks noChangeAspect="1"/>
          </p:cNvGraphicFramePr>
          <p:nvPr>
            <p:extLst>
              <p:ext uri="{D42A27DB-BD31-4B8C-83A1-F6EECF244321}">
                <p14:modId xmlns:p14="http://schemas.microsoft.com/office/powerpoint/2010/main" val="1261908752"/>
              </p:ext>
            </p:extLst>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Imagen de mapa de bits" r:id="rId2" imgW="5991120" imgH="4238640" progId="Paint.Picture">
                  <p:embed/>
                </p:oleObj>
              </mc:Choice>
              <mc:Fallback>
                <p:oleObj name="Imagen de mapa de bits" r:id="rId2" imgW="5991120" imgH="4238640" progId="Paint.Picture">
                  <p:embed/>
                  <p:pic>
                    <p:nvPicPr>
                      <p:cNvPr id="0" name=""/>
                      <p:cNvPicPr/>
                      <p:nvPr/>
                    </p:nvPicPr>
                    <p:blipFill>
                      <a:blip r:embed="rId3"/>
                      <a:stretch>
                        <a:fillRect/>
                      </a:stretch>
                    </p:blipFill>
                    <p:spPr>
                      <a:xfrm>
                        <a:off x="0" y="0"/>
                        <a:ext cx="9144000" cy="6858000"/>
                      </a:xfrm>
                      <a:prstGeom prst="rect">
                        <a:avLst/>
                      </a:prstGeom>
                    </p:spPr>
                  </p:pic>
                </p:oleObj>
              </mc:Fallback>
            </mc:AlternateContent>
          </a:graphicData>
        </a:graphic>
      </p:graphicFrame>
    </p:spTree>
    <p:extLst>
      <p:ext uri="{BB962C8B-B14F-4D97-AF65-F5344CB8AC3E}">
        <p14:creationId xmlns:p14="http://schemas.microsoft.com/office/powerpoint/2010/main" val="4187780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9C0CE-AFE5-4E0C-8243-7B88B22D7367}"/>
              </a:ext>
            </a:extLst>
          </p:cNvPr>
          <p:cNvSpPr>
            <a:spLocks noGrp="1"/>
          </p:cNvSpPr>
          <p:nvPr>
            <p:ph type="title"/>
          </p:nvPr>
        </p:nvSpPr>
        <p:spPr/>
        <p:txBody>
          <a:bodyPr/>
          <a:lstStyle/>
          <a:p>
            <a:r>
              <a:rPr lang="es-ES" dirty="0"/>
              <a:t>bucles</a:t>
            </a:r>
            <a:endParaRPr lang="es-CO" dirty="0"/>
          </a:p>
        </p:txBody>
      </p:sp>
      <p:sp>
        <p:nvSpPr>
          <p:cNvPr id="3" name="Marcador de contenido 2">
            <a:extLst>
              <a:ext uri="{FF2B5EF4-FFF2-40B4-BE49-F238E27FC236}">
                <a16:creationId xmlns:a16="http://schemas.microsoft.com/office/drawing/2014/main" id="{2E2FCAE1-3D50-4EE6-AB9C-018D3FF7D0DB}"/>
              </a:ext>
            </a:extLst>
          </p:cNvPr>
          <p:cNvSpPr>
            <a:spLocks noGrp="1"/>
          </p:cNvSpPr>
          <p:nvPr>
            <p:ph idx="1"/>
          </p:nvPr>
        </p:nvSpPr>
        <p:spPr/>
        <p:txBody>
          <a:bodyPr>
            <a:normAutofit lnSpcReduction="10000"/>
          </a:bodyPr>
          <a:lstStyle/>
          <a:p>
            <a:pPr marL="0" indent="0">
              <a:buNone/>
            </a:pPr>
            <a:r>
              <a:rPr lang="es-ES" dirty="0"/>
              <a:t>Recuerde que existen dos tipos de bucles especiales:</a:t>
            </a:r>
          </a:p>
          <a:p>
            <a:pPr marL="0" indent="0">
              <a:buNone/>
            </a:pPr>
            <a:endParaRPr lang="es-ES" dirty="0"/>
          </a:p>
          <a:p>
            <a:r>
              <a:rPr lang="es-ES" dirty="0"/>
              <a:t>Bucle cero veces : En donde el cuerpo del bucle nunca se ejecuta.</a:t>
            </a:r>
          </a:p>
          <a:p>
            <a:endParaRPr lang="es-ES" dirty="0"/>
          </a:p>
          <a:p>
            <a:r>
              <a:rPr lang="es-ES" dirty="0"/>
              <a:t>Bucle infinito : Aquellos que no exigen fin o que presentan un error en su diseño. </a:t>
            </a:r>
            <a:endParaRPr lang="es-CO" dirty="0"/>
          </a:p>
        </p:txBody>
      </p:sp>
    </p:spTree>
    <p:extLst>
      <p:ext uri="{BB962C8B-B14F-4D97-AF65-F5344CB8AC3E}">
        <p14:creationId xmlns:p14="http://schemas.microsoft.com/office/powerpoint/2010/main" val="3255327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29E480-691B-411F-A509-FC5542AA427E}"/>
              </a:ext>
            </a:extLst>
          </p:cNvPr>
          <p:cNvSpPr>
            <a:spLocks noGrp="1"/>
          </p:cNvSpPr>
          <p:nvPr>
            <p:ph type="title"/>
          </p:nvPr>
        </p:nvSpPr>
        <p:spPr/>
        <p:txBody>
          <a:bodyPr/>
          <a:lstStyle/>
          <a:p>
            <a:r>
              <a:rPr lang="es-ES" dirty="0"/>
              <a:t>ejercicio</a:t>
            </a:r>
            <a:endParaRPr lang="es-CO" dirty="0"/>
          </a:p>
        </p:txBody>
      </p:sp>
      <p:pic>
        <p:nvPicPr>
          <p:cNvPr id="5" name="Marcador de contenido 4">
            <a:extLst>
              <a:ext uri="{FF2B5EF4-FFF2-40B4-BE49-F238E27FC236}">
                <a16:creationId xmlns:a16="http://schemas.microsoft.com/office/drawing/2014/main" id="{16036B70-9DE6-44BC-AE3E-8EAFFA97E19B}"/>
              </a:ext>
            </a:extLst>
          </p:cNvPr>
          <p:cNvPicPr>
            <a:picLocks noGrp="1" noChangeAspect="1"/>
          </p:cNvPicPr>
          <p:nvPr>
            <p:ph idx="1"/>
          </p:nvPr>
        </p:nvPicPr>
        <p:blipFill>
          <a:blip r:embed="rId2"/>
          <a:stretch>
            <a:fillRect/>
          </a:stretch>
        </p:blipFill>
        <p:spPr>
          <a:xfrm>
            <a:off x="0" y="1988840"/>
            <a:ext cx="9144000" cy="1863303"/>
          </a:xfrm>
        </p:spPr>
      </p:pic>
      <p:pic>
        <p:nvPicPr>
          <p:cNvPr id="7" name="Imagen 6">
            <a:extLst>
              <a:ext uri="{FF2B5EF4-FFF2-40B4-BE49-F238E27FC236}">
                <a16:creationId xmlns:a16="http://schemas.microsoft.com/office/drawing/2014/main" id="{47037FB1-5D45-4067-8C47-45054A3AD7D3}"/>
              </a:ext>
            </a:extLst>
          </p:cNvPr>
          <p:cNvPicPr>
            <a:picLocks noChangeAspect="1"/>
          </p:cNvPicPr>
          <p:nvPr/>
        </p:nvPicPr>
        <p:blipFill>
          <a:blip r:embed="rId3"/>
          <a:stretch>
            <a:fillRect/>
          </a:stretch>
        </p:blipFill>
        <p:spPr>
          <a:xfrm>
            <a:off x="0" y="4005064"/>
            <a:ext cx="9144000" cy="1423789"/>
          </a:xfrm>
          <a:prstGeom prst="rect">
            <a:avLst/>
          </a:prstGeom>
        </p:spPr>
      </p:pic>
      <p:pic>
        <p:nvPicPr>
          <p:cNvPr id="11" name="Imagen 10">
            <a:extLst>
              <a:ext uri="{FF2B5EF4-FFF2-40B4-BE49-F238E27FC236}">
                <a16:creationId xmlns:a16="http://schemas.microsoft.com/office/drawing/2014/main" id="{3267A469-8AE9-41D9-9B95-B14544FC5F3F}"/>
              </a:ext>
            </a:extLst>
          </p:cNvPr>
          <p:cNvPicPr>
            <a:picLocks noChangeAspect="1"/>
          </p:cNvPicPr>
          <p:nvPr/>
        </p:nvPicPr>
        <p:blipFill>
          <a:blip r:embed="rId4"/>
          <a:stretch>
            <a:fillRect/>
          </a:stretch>
        </p:blipFill>
        <p:spPr>
          <a:xfrm>
            <a:off x="0" y="5661248"/>
            <a:ext cx="9144000" cy="915478"/>
          </a:xfrm>
          <a:prstGeom prst="rect">
            <a:avLst/>
          </a:prstGeom>
        </p:spPr>
      </p:pic>
    </p:spTree>
    <p:extLst>
      <p:ext uri="{BB962C8B-B14F-4D97-AF65-F5344CB8AC3E}">
        <p14:creationId xmlns:p14="http://schemas.microsoft.com/office/powerpoint/2010/main" val="1238091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0FAF6B-41D3-4FA9-9AF4-74F847CC61C4}"/>
              </a:ext>
            </a:extLst>
          </p:cNvPr>
          <p:cNvSpPr>
            <a:spLocks noGrp="1"/>
          </p:cNvSpPr>
          <p:nvPr>
            <p:ph type="title"/>
          </p:nvPr>
        </p:nvSpPr>
        <p:spPr/>
        <p:txBody>
          <a:bodyPr/>
          <a:lstStyle/>
          <a:p>
            <a:r>
              <a:rPr lang="es-ES" dirty="0"/>
              <a:t>Haga mientras (do </a:t>
            </a:r>
            <a:r>
              <a:rPr lang="es-ES" dirty="0" err="1"/>
              <a:t>While</a:t>
            </a:r>
            <a:r>
              <a:rPr lang="es-ES" dirty="0"/>
              <a:t>)</a:t>
            </a:r>
            <a:endParaRPr lang="es-CO" dirty="0"/>
          </a:p>
        </p:txBody>
      </p:sp>
      <p:sp>
        <p:nvSpPr>
          <p:cNvPr id="3" name="Marcador de contenido 2">
            <a:extLst>
              <a:ext uri="{FF2B5EF4-FFF2-40B4-BE49-F238E27FC236}">
                <a16:creationId xmlns:a16="http://schemas.microsoft.com/office/drawing/2014/main" id="{D5EFB942-FE19-467A-AEA9-FFE41803F74E}"/>
              </a:ext>
            </a:extLst>
          </p:cNvPr>
          <p:cNvSpPr>
            <a:spLocks noGrp="1"/>
          </p:cNvSpPr>
          <p:nvPr>
            <p:ph idx="1"/>
          </p:nvPr>
        </p:nvSpPr>
        <p:spPr/>
        <p:txBody>
          <a:bodyPr/>
          <a:lstStyle/>
          <a:p>
            <a:pPr marL="0" indent="0">
              <a:buNone/>
            </a:pPr>
            <a:r>
              <a:rPr lang="es-ES" dirty="0"/>
              <a:t>Evaluación la expresión al comienzo del bucle de repetición; siempre se usan para crear un bucle </a:t>
            </a:r>
            <a:r>
              <a:rPr lang="es-ES" i="1" dirty="0" err="1"/>
              <a:t>pre-test</a:t>
            </a:r>
            <a:r>
              <a:rPr lang="es-ES" dirty="0"/>
              <a:t>. Los bucle </a:t>
            </a:r>
            <a:r>
              <a:rPr lang="es-ES" i="1" dirty="0" err="1"/>
              <a:t>pre-test</a:t>
            </a:r>
            <a:r>
              <a:rPr lang="es-ES" dirty="0"/>
              <a:t> se denominan bucles controlados por la entrada.</a:t>
            </a:r>
            <a:endParaRPr lang="es-CO" dirty="0"/>
          </a:p>
        </p:txBody>
      </p:sp>
      <p:pic>
        <p:nvPicPr>
          <p:cNvPr id="5" name="Imagen 4">
            <a:extLst>
              <a:ext uri="{FF2B5EF4-FFF2-40B4-BE49-F238E27FC236}">
                <a16:creationId xmlns:a16="http://schemas.microsoft.com/office/drawing/2014/main" id="{66E16580-7859-41C7-8F71-A212A09C4AC5}"/>
              </a:ext>
            </a:extLst>
          </p:cNvPr>
          <p:cNvPicPr>
            <a:picLocks noChangeAspect="1"/>
          </p:cNvPicPr>
          <p:nvPr/>
        </p:nvPicPr>
        <p:blipFill>
          <a:blip r:embed="rId2"/>
          <a:stretch>
            <a:fillRect/>
          </a:stretch>
        </p:blipFill>
        <p:spPr>
          <a:xfrm>
            <a:off x="4514" y="4365105"/>
            <a:ext cx="9139485" cy="2492896"/>
          </a:xfrm>
          <a:prstGeom prst="rect">
            <a:avLst/>
          </a:prstGeom>
        </p:spPr>
      </p:pic>
    </p:spTree>
    <p:extLst>
      <p:ext uri="{BB962C8B-B14F-4D97-AF65-F5344CB8AC3E}">
        <p14:creationId xmlns:p14="http://schemas.microsoft.com/office/powerpoint/2010/main" val="2693801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A5569-DFE0-41B6-86D2-1596A819F7F5}"/>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DDF68AF6-43FC-45E8-874E-2EAE99531076}"/>
              </a:ext>
            </a:extLst>
          </p:cNvPr>
          <p:cNvPicPr>
            <a:picLocks noGrp="1" noChangeAspect="1"/>
          </p:cNvPicPr>
          <p:nvPr>
            <p:ph idx="1"/>
          </p:nvPr>
        </p:nvPicPr>
        <p:blipFill>
          <a:blip r:embed="rId2"/>
          <a:stretch>
            <a:fillRect/>
          </a:stretch>
        </p:blipFill>
        <p:spPr>
          <a:xfrm>
            <a:off x="1" y="0"/>
            <a:ext cx="9144000" cy="6857999"/>
          </a:xfrm>
        </p:spPr>
      </p:pic>
    </p:spTree>
    <p:extLst>
      <p:ext uri="{BB962C8B-B14F-4D97-AF65-F5344CB8AC3E}">
        <p14:creationId xmlns:p14="http://schemas.microsoft.com/office/powerpoint/2010/main" val="3987046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A27DD2-4DD6-4BEF-B390-5C443C28CF9B}"/>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E253E68E-8E41-4A10-9180-559546B97BEB}"/>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0EF993AD-83FB-4BDE-846A-7534154D80B2}"/>
              </a:ext>
            </a:extLst>
          </p:cNvPr>
          <p:cNvPicPr>
            <a:picLocks noChangeAspect="1"/>
          </p:cNvPicPr>
          <p:nvPr/>
        </p:nvPicPr>
        <p:blipFill>
          <a:blip r:embed="rId2"/>
          <a:stretch>
            <a:fillRect/>
          </a:stretch>
        </p:blipFill>
        <p:spPr>
          <a:xfrm>
            <a:off x="0" y="-27384"/>
            <a:ext cx="9144000" cy="6858000"/>
          </a:xfrm>
          <a:prstGeom prst="rect">
            <a:avLst/>
          </a:prstGeom>
        </p:spPr>
      </p:pic>
    </p:spTree>
    <p:extLst>
      <p:ext uri="{BB962C8B-B14F-4D97-AF65-F5344CB8AC3E}">
        <p14:creationId xmlns:p14="http://schemas.microsoft.com/office/powerpoint/2010/main" val="145753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8CFB55-1C94-427C-9323-F01F4E4BB5F5}"/>
              </a:ext>
            </a:extLst>
          </p:cNvPr>
          <p:cNvSpPr>
            <a:spLocks noGrp="1"/>
          </p:cNvSpPr>
          <p:nvPr>
            <p:ph type="title"/>
          </p:nvPr>
        </p:nvSpPr>
        <p:spPr/>
        <p:txBody>
          <a:bodyPr/>
          <a:lstStyle/>
          <a:p>
            <a:endParaRPr lang="es-CO"/>
          </a:p>
        </p:txBody>
      </p:sp>
      <p:pic>
        <p:nvPicPr>
          <p:cNvPr id="9" name="Marcador de contenido 8">
            <a:extLst>
              <a:ext uri="{FF2B5EF4-FFF2-40B4-BE49-F238E27FC236}">
                <a16:creationId xmlns:a16="http://schemas.microsoft.com/office/drawing/2014/main" id="{EC5898EE-7ED5-430F-B129-89C44D64FFF7}"/>
              </a:ext>
            </a:extLst>
          </p:cNvPr>
          <p:cNvPicPr>
            <a:picLocks noGrp="1" noChangeAspect="1"/>
          </p:cNvPicPr>
          <p:nvPr>
            <p:ph idx="1"/>
          </p:nvPr>
        </p:nvPicPr>
        <p:blipFill>
          <a:blip r:embed="rId2"/>
          <a:stretch>
            <a:fillRect/>
          </a:stretch>
        </p:blipFill>
        <p:spPr>
          <a:xfrm>
            <a:off x="-2381" y="1963627"/>
            <a:ext cx="9144000" cy="2113445"/>
          </a:xfrm>
        </p:spPr>
      </p:pic>
      <p:pic>
        <p:nvPicPr>
          <p:cNvPr id="5" name="Imagen 4">
            <a:extLst>
              <a:ext uri="{FF2B5EF4-FFF2-40B4-BE49-F238E27FC236}">
                <a16:creationId xmlns:a16="http://schemas.microsoft.com/office/drawing/2014/main" id="{EF6F3BBB-7D41-468A-AA94-D2672982F210}"/>
              </a:ext>
            </a:extLst>
          </p:cNvPr>
          <p:cNvPicPr>
            <a:picLocks noChangeAspect="1"/>
          </p:cNvPicPr>
          <p:nvPr/>
        </p:nvPicPr>
        <p:blipFill>
          <a:blip r:embed="rId3"/>
          <a:stretch>
            <a:fillRect/>
          </a:stretch>
        </p:blipFill>
        <p:spPr>
          <a:xfrm>
            <a:off x="0" y="0"/>
            <a:ext cx="9144000" cy="836712"/>
          </a:xfrm>
          <a:prstGeom prst="rect">
            <a:avLst/>
          </a:prstGeom>
        </p:spPr>
      </p:pic>
      <p:pic>
        <p:nvPicPr>
          <p:cNvPr id="7" name="Imagen 6">
            <a:extLst>
              <a:ext uri="{FF2B5EF4-FFF2-40B4-BE49-F238E27FC236}">
                <a16:creationId xmlns:a16="http://schemas.microsoft.com/office/drawing/2014/main" id="{0A4DA374-5B89-4496-824E-3999330371DC}"/>
              </a:ext>
            </a:extLst>
          </p:cNvPr>
          <p:cNvPicPr>
            <a:picLocks noChangeAspect="1"/>
          </p:cNvPicPr>
          <p:nvPr/>
        </p:nvPicPr>
        <p:blipFill>
          <a:blip r:embed="rId4"/>
          <a:stretch>
            <a:fillRect/>
          </a:stretch>
        </p:blipFill>
        <p:spPr>
          <a:xfrm>
            <a:off x="0" y="836712"/>
            <a:ext cx="9144000" cy="836712"/>
          </a:xfrm>
          <a:prstGeom prst="rect">
            <a:avLst/>
          </a:prstGeom>
        </p:spPr>
      </p:pic>
      <p:pic>
        <p:nvPicPr>
          <p:cNvPr id="11" name="Imagen 10">
            <a:extLst>
              <a:ext uri="{FF2B5EF4-FFF2-40B4-BE49-F238E27FC236}">
                <a16:creationId xmlns:a16="http://schemas.microsoft.com/office/drawing/2014/main" id="{AA09A466-7399-4543-B740-64842EF97630}"/>
              </a:ext>
            </a:extLst>
          </p:cNvPr>
          <p:cNvPicPr>
            <a:picLocks noChangeAspect="1"/>
          </p:cNvPicPr>
          <p:nvPr/>
        </p:nvPicPr>
        <p:blipFill>
          <a:blip r:embed="rId5"/>
          <a:stretch>
            <a:fillRect/>
          </a:stretch>
        </p:blipFill>
        <p:spPr>
          <a:xfrm>
            <a:off x="0" y="4293097"/>
            <a:ext cx="9141619" cy="2552328"/>
          </a:xfrm>
          <a:prstGeom prst="rect">
            <a:avLst/>
          </a:prstGeom>
        </p:spPr>
      </p:pic>
    </p:spTree>
    <p:extLst>
      <p:ext uri="{BB962C8B-B14F-4D97-AF65-F5344CB8AC3E}">
        <p14:creationId xmlns:p14="http://schemas.microsoft.com/office/powerpoint/2010/main" val="783524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05D6A0-5A50-46C5-8CB9-5BC38274CE81}"/>
              </a:ext>
            </a:extLst>
          </p:cNvPr>
          <p:cNvSpPr>
            <a:spLocks noGrp="1"/>
          </p:cNvSpPr>
          <p:nvPr>
            <p:ph type="title"/>
          </p:nvPr>
        </p:nvSpPr>
        <p:spPr/>
        <p:txBody>
          <a:bodyPr/>
          <a:lstStyle/>
          <a:p>
            <a:r>
              <a:rPr lang="es-ES" dirty="0"/>
              <a:t>Repetir (</a:t>
            </a:r>
            <a:r>
              <a:rPr lang="es-ES" dirty="0" err="1"/>
              <a:t>repeat</a:t>
            </a:r>
            <a:r>
              <a:rPr lang="es-ES" dirty="0"/>
              <a:t>)</a:t>
            </a:r>
            <a:endParaRPr lang="es-CO" dirty="0"/>
          </a:p>
        </p:txBody>
      </p:sp>
      <p:sp>
        <p:nvSpPr>
          <p:cNvPr id="3" name="Marcador de contenido 2">
            <a:extLst>
              <a:ext uri="{FF2B5EF4-FFF2-40B4-BE49-F238E27FC236}">
                <a16:creationId xmlns:a16="http://schemas.microsoft.com/office/drawing/2014/main" id="{EF902C54-2045-4FCB-85D6-D3A32104EBE4}"/>
              </a:ext>
            </a:extLst>
          </p:cNvPr>
          <p:cNvSpPr>
            <a:spLocks noGrp="1"/>
          </p:cNvSpPr>
          <p:nvPr>
            <p:ph idx="1"/>
          </p:nvPr>
        </p:nvSpPr>
        <p:spPr/>
        <p:txBody>
          <a:bodyPr/>
          <a:lstStyle/>
          <a:p>
            <a:pPr marL="0" indent="0">
              <a:buNone/>
            </a:pPr>
            <a:r>
              <a:rPr lang="es-ES" dirty="0"/>
              <a:t>Existen muchas situaciones en las que se desea que un bucle se ejecute al menos una vez antes de comprobar la condición de repetición. En la estructura mientras si el valor de la expresión booleana es inicialmente falso, el cuerpo del bucle no se ejecutará; por ello, se necesitan otros tipos de estructuras repetitivas.</a:t>
            </a:r>
            <a:endParaRPr lang="es-CO" dirty="0"/>
          </a:p>
        </p:txBody>
      </p:sp>
      <p:pic>
        <p:nvPicPr>
          <p:cNvPr id="5" name="Imagen 4">
            <a:extLst>
              <a:ext uri="{FF2B5EF4-FFF2-40B4-BE49-F238E27FC236}">
                <a16:creationId xmlns:a16="http://schemas.microsoft.com/office/drawing/2014/main" id="{F48CE3EB-0C30-491F-B158-0EB4AECE254A}"/>
              </a:ext>
            </a:extLst>
          </p:cNvPr>
          <p:cNvPicPr>
            <a:picLocks noChangeAspect="1"/>
          </p:cNvPicPr>
          <p:nvPr/>
        </p:nvPicPr>
        <p:blipFill>
          <a:blip r:embed="rId2"/>
          <a:stretch>
            <a:fillRect/>
          </a:stretch>
        </p:blipFill>
        <p:spPr>
          <a:xfrm>
            <a:off x="0" y="5085184"/>
            <a:ext cx="9144000" cy="1759282"/>
          </a:xfrm>
          <a:prstGeom prst="rect">
            <a:avLst/>
          </a:prstGeom>
        </p:spPr>
      </p:pic>
    </p:spTree>
    <p:extLst>
      <p:ext uri="{BB962C8B-B14F-4D97-AF65-F5344CB8AC3E}">
        <p14:creationId xmlns:p14="http://schemas.microsoft.com/office/powerpoint/2010/main" val="1629064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B41D9D-1B9C-4ECF-BBAC-D456821F963E}"/>
              </a:ext>
            </a:extLst>
          </p:cNvPr>
          <p:cNvSpPr>
            <a:spLocks noGrp="1"/>
          </p:cNvSpPr>
          <p:nvPr>
            <p:ph type="title"/>
          </p:nvPr>
        </p:nvSpPr>
        <p:spPr/>
        <p:txBody>
          <a:bodyPr/>
          <a:lstStyle/>
          <a:p>
            <a:endParaRPr lang="es-CO"/>
          </a:p>
        </p:txBody>
      </p:sp>
      <p:pic>
        <p:nvPicPr>
          <p:cNvPr id="1026" name="Picture 2" descr="Resultado de imagen para microprocesadores">
            <a:extLst>
              <a:ext uri="{FF2B5EF4-FFF2-40B4-BE49-F238E27FC236}">
                <a16:creationId xmlns:a16="http://schemas.microsoft.com/office/drawing/2014/main" id="{0BDACBD7-9B31-4163-B123-111293D93B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538221"/>
            <a:ext cx="7429499" cy="5339051"/>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pie de página 3">
            <a:extLst>
              <a:ext uri="{FF2B5EF4-FFF2-40B4-BE49-F238E27FC236}">
                <a16:creationId xmlns:a16="http://schemas.microsoft.com/office/drawing/2014/main" id="{4A442C1B-5753-4A39-8170-3574A5EC3497}"/>
              </a:ext>
            </a:extLst>
          </p:cNvPr>
          <p:cNvSpPr>
            <a:spLocks noGrp="1"/>
          </p:cNvSpPr>
          <p:nvPr>
            <p:ph type="ftr" sz="quarter" idx="11"/>
          </p:nvPr>
        </p:nvSpPr>
        <p:spPr/>
        <p:txBody>
          <a:bodyPr/>
          <a:lstStyle/>
          <a:p>
            <a:r>
              <a:rPr lang="es-CO"/>
              <a:t>https://hipertextual.com/2014/11/intel-amd-guerra-historica-microprocesadores</a:t>
            </a:r>
            <a:endParaRPr lang="es-CO" dirty="0"/>
          </a:p>
        </p:txBody>
      </p:sp>
    </p:spTree>
    <p:extLst>
      <p:ext uri="{BB962C8B-B14F-4D97-AF65-F5344CB8AC3E}">
        <p14:creationId xmlns:p14="http://schemas.microsoft.com/office/powerpoint/2010/main" val="2892099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D944A1-9EFE-4981-8851-9A11FD014BA4}"/>
              </a:ext>
            </a:extLst>
          </p:cNvPr>
          <p:cNvSpPr>
            <a:spLocks noGrp="1"/>
          </p:cNvSpPr>
          <p:nvPr>
            <p:ph type="title"/>
          </p:nvPr>
        </p:nvSpPr>
        <p:spPr/>
        <p:txBody>
          <a:bodyPr/>
          <a:lstStyle/>
          <a:p>
            <a:endParaRPr lang="es-CO"/>
          </a:p>
        </p:txBody>
      </p:sp>
      <p:sp>
        <p:nvSpPr>
          <p:cNvPr id="7" name="Marcador de contenido 6">
            <a:extLst>
              <a:ext uri="{FF2B5EF4-FFF2-40B4-BE49-F238E27FC236}">
                <a16:creationId xmlns:a16="http://schemas.microsoft.com/office/drawing/2014/main" id="{6F1D2302-5F9C-4A9C-AF8E-E5207349B41E}"/>
              </a:ext>
            </a:extLst>
          </p:cNvPr>
          <p:cNvSpPr>
            <a:spLocks noGrp="1"/>
          </p:cNvSpPr>
          <p:nvPr>
            <p:ph idx="1"/>
          </p:nvPr>
        </p:nvSpPr>
        <p:spPr/>
        <p:txBody>
          <a:bodyPr/>
          <a:lstStyle/>
          <a:p>
            <a:endParaRPr lang="es-CO"/>
          </a:p>
        </p:txBody>
      </p:sp>
      <p:pic>
        <p:nvPicPr>
          <p:cNvPr id="9" name="Imagen 8">
            <a:extLst>
              <a:ext uri="{FF2B5EF4-FFF2-40B4-BE49-F238E27FC236}">
                <a16:creationId xmlns:a16="http://schemas.microsoft.com/office/drawing/2014/main" id="{D2E0C9BF-AF89-4A4D-85BC-C2EB8F924448}"/>
              </a:ext>
            </a:extLst>
          </p:cNvPr>
          <p:cNvPicPr>
            <a:picLocks noChangeAspect="1"/>
          </p:cNvPicPr>
          <p:nvPr/>
        </p:nvPicPr>
        <p:blipFill>
          <a:blip r:embed="rId2"/>
          <a:stretch>
            <a:fillRect/>
          </a:stretch>
        </p:blipFill>
        <p:spPr>
          <a:xfrm>
            <a:off x="0" y="0"/>
            <a:ext cx="9144000" cy="6857999"/>
          </a:xfrm>
          <a:prstGeom prst="rect">
            <a:avLst/>
          </a:prstGeom>
        </p:spPr>
      </p:pic>
    </p:spTree>
    <p:extLst>
      <p:ext uri="{BB962C8B-B14F-4D97-AF65-F5344CB8AC3E}">
        <p14:creationId xmlns:p14="http://schemas.microsoft.com/office/powerpoint/2010/main" val="1524987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7920F-B8AC-473E-B88E-9EF3A874A88A}"/>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7C204E9C-49B3-4393-B7EA-13E36CF4A9F3}"/>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B7816CB0-1C43-4461-A1C4-0A5939DE102D}"/>
              </a:ext>
            </a:extLst>
          </p:cNvPr>
          <p:cNvPicPr>
            <a:picLocks noChangeAspect="1"/>
          </p:cNvPicPr>
          <p:nvPr/>
        </p:nvPicPr>
        <p:blipFill>
          <a:blip r:embed="rId2"/>
          <a:stretch>
            <a:fillRect/>
          </a:stretch>
        </p:blipFill>
        <p:spPr>
          <a:xfrm>
            <a:off x="0" y="0"/>
            <a:ext cx="9144000" cy="6857999"/>
          </a:xfrm>
          <a:prstGeom prst="rect">
            <a:avLst/>
          </a:prstGeom>
        </p:spPr>
      </p:pic>
    </p:spTree>
    <p:extLst>
      <p:ext uri="{BB962C8B-B14F-4D97-AF65-F5344CB8AC3E}">
        <p14:creationId xmlns:p14="http://schemas.microsoft.com/office/powerpoint/2010/main" val="911978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065D8E-F44A-4F97-9406-A0D64C5EE00C}"/>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7E5F4D07-B074-41EB-BC3B-829B3F19B1E1}"/>
              </a:ext>
            </a:extLst>
          </p:cNvPr>
          <p:cNvPicPr>
            <a:picLocks noGrp="1" noChangeAspect="1"/>
          </p:cNvPicPr>
          <p:nvPr>
            <p:ph idx="1"/>
          </p:nvPr>
        </p:nvPicPr>
        <p:blipFill>
          <a:blip r:embed="rId2"/>
          <a:stretch>
            <a:fillRect/>
          </a:stretch>
        </p:blipFill>
        <p:spPr>
          <a:xfrm>
            <a:off x="0" y="0"/>
            <a:ext cx="9144000" cy="6858000"/>
          </a:xfrm>
        </p:spPr>
      </p:pic>
    </p:spTree>
    <p:extLst>
      <p:ext uri="{BB962C8B-B14F-4D97-AF65-F5344CB8AC3E}">
        <p14:creationId xmlns:p14="http://schemas.microsoft.com/office/powerpoint/2010/main" val="4099406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6B2675-AF13-46F7-9C99-8E2C1BBDEC84}"/>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34E8BA03-6AEB-4A64-98D0-615F179E4165}"/>
              </a:ext>
            </a:extLst>
          </p:cNvPr>
          <p:cNvSpPr>
            <a:spLocks noGrp="1"/>
          </p:cNvSpPr>
          <p:nvPr>
            <p:ph idx="1"/>
          </p:nvPr>
        </p:nvSpPr>
        <p:spPr/>
        <p:txBody>
          <a:bodyPr/>
          <a:lstStyle/>
          <a:p>
            <a:endParaRPr lang="es-CO" dirty="0"/>
          </a:p>
        </p:txBody>
      </p:sp>
      <p:graphicFrame>
        <p:nvGraphicFramePr>
          <p:cNvPr id="4" name="Objeto 3">
            <a:extLst>
              <a:ext uri="{FF2B5EF4-FFF2-40B4-BE49-F238E27FC236}">
                <a16:creationId xmlns:a16="http://schemas.microsoft.com/office/drawing/2014/main" id="{D5E03D03-ED0C-447F-927C-DF6BDBE03F4A}"/>
              </a:ext>
            </a:extLst>
          </p:cNvPr>
          <p:cNvGraphicFramePr>
            <a:graphicFrameLocks noChangeAspect="1"/>
          </p:cNvGraphicFramePr>
          <p:nvPr>
            <p:extLst>
              <p:ext uri="{D42A27DB-BD31-4B8C-83A1-F6EECF244321}">
                <p14:modId xmlns:p14="http://schemas.microsoft.com/office/powerpoint/2010/main" val="3018412707"/>
              </p:ext>
            </p:extLst>
          </p:nvPr>
        </p:nvGraphicFramePr>
        <p:xfrm>
          <a:off x="0" y="-20973"/>
          <a:ext cx="9144000" cy="2081821"/>
        </p:xfrm>
        <a:graphic>
          <a:graphicData uri="http://schemas.openxmlformats.org/presentationml/2006/ole">
            <mc:AlternateContent xmlns:mc="http://schemas.openxmlformats.org/markup-compatibility/2006">
              <mc:Choice xmlns:v="urn:schemas-microsoft-com:vml" Requires="v">
                <p:oleObj name="Imagen de mapa de bits" r:id="rId2" imgW="6286680" imgH="1152360" progId="Paint.Picture">
                  <p:embed/>
                </p:oleObj>
              </mc:Choice>
              <mc:Fallback>
                <p:oleObj name="Imagen de mapa de bits" r:id="rId2" imgW="6286680" imgH="1152360" progId="Paint.Picture">
                  <p:embed/>
                  <p:pic>
                    <p:nvPicPr>
                      <p:cNvPr id="0" name=""/>
                      <p:cNvPicPr/>
                      <p:nvPr/>
                    </p:nvPicPr>
                    <p:blipFill>
                      <a:blip r:embed="rId3"/>
                      <a:stretch>
                        <a:fillRect/>
                      </a:stretch>
                    </p:blipFill>
                    <p:spPr>
                      <a:xfrm>
                        <a:off x="0" y="-20973"/>
                        <a:ext cx="9144000" cy="2081821"/>
                      </a:xfrm>
                      <a:prstGeom prst="rect">
                        <a:avLst/>
                      </a:prstGeom>
                    </p:spPr>
                  </p:pic>
                </p:oleObj>
              </mc:Fallback>
            </mc:AlternateContent>
          </a:graphicData>
        </a:graphic>
      </p:graphicFrame>
      <p:graphicFrame>
        <p:nvGraphicFramePr>
          <p:cNvPr id="5" name="Objeto 4">
            <a:extLst>
              <a:ext uri="{FF2B5EF4-FFF2-40B4-BE49-F238E27FC236}">
                <a16:creationId xmlns:a16="http://schemas.microsoft.com/office/drawing/2014/main" id="{7FDF9EC2-F5FD-4877-89B2-35CD85A8BC1D}"/>
              </a:ext>
            </a:extLst>
          </p:cNvPr>
          <p:cNvGraphicFramePr>
            <a:graphicFrameLocks noChangeAspect="1"/>
          </p:cNvGraphicFramePr>
          <p:nvPr>
            <p:extLst>
              <p:ext uri="{D42A27DB-BD31-4B8C-83A1-F6EECF244321}">
                <p14:modId xmlns:p14="http://schemas.microsoft.com/office/powerpoint/2010/main" val="261249288"/>
              </p:ext>
            </p:extLst>
          </p:nvPr>
        </p:nvGraphicFramePr>
        <p:xfrm>
          <a:off x="0" y="2052369"/>
          <a:ext cx="9144000" cy="4833015"/>
        </p:xfrm>
        <a:graphic>
          <a:graphicData uri="http://schemas.openxmlformats.org/presentationml/2006/ole">
            <mc:AlternateContent xmlns:mc="http://schemas.openxmlformats.org/markup-compatibility/2006">
              <mc:Choice xmlns:v="urn:schemas-microsoft-com:vml" Requires="v">
                <p:oleObj name="Imagen de mapa de bits" r:id="rId4" imgW="6715080" imgH="4038480" progId="Paint.Picture">
                  <p:embed/>
                </p:oleObj>
              </mc:Choice>
              <mc:Fallback>
                <p:oleObj name="Imagen de mapa de bits" r:id="rId4" imgW="6715080" imgH="4038480" progId="Paint.Picture">
                  <p:embed/>
                  <p:pic>
                    <p:nvPicPr>
                      <p:cNvPr id="0" name=""/>
                      <p:cNvPicPr/>
                      <p:nvPr/>
                    </p:nvPicPr>
                    <p:blipFill>
                      <a:blip r:embed="rId5"/>
                      <a:stretch>
                        <a:fillRect/>
                      </a:stretch>
                    </p:blipFill>
                    <p:spPr>
                      <a:xfrm>
                        <a:off x="0" y="2052369"/>
                        <a:ext cx="9144000" cy="4833015"/>
                      </a:xfrm>
                      <a:prstGeom prst="rect">
                        <a:avLst/>
                      </a:prstGeom>
                    </p:spPr>
                  </p:pic>
                </p:oleObj>
              </mc:Fallback>
            </mc:AlternateContent>
          </a:graphicData>
        </a:graphic>
      </p:graphicFrame>
    </p:spTree>
    <p:extLst>
      <p:ext uri="{BB962C8B-B14F-4D97-AF65-F5344CB8AC3E}">
        <p14:creationId xmlns:p14="http://schemas.microsoft.com/office/powerpoint/2010/main" val="3105119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82587-4326-4731-BE0F-61F76BF5B9EF}"/>
              </a:ext>
            </a:extLst>
          </p:cNvPr>
          <p:cNvSpPr>
            <a:spLocks noGrp="1"/>
          </p:cNvSpPr>
          <p:nvPr>
            <p:ph type="title"/>
          </p:nvPr>
        </p:nvSpPr>
        <p:spPr/>
        <p:txBody>
          <a:bodyPr/>
          <a:lstStyle/>
          <a:p>
            <a:r>
              <a:rPr lang="es-ES" dirty="0"/>
              <a:t>Para/</a:t>
            </a:r>
            <a:r>
              <a:rPr lang="es-ES" dirty="0" err="1"/>
              <a:t>DEsde</a:t>
            </a:r>
            <a:r>
              <a:rPr lang="es-ES" dirty="0"/>
              <a:t> (</a:t>
            </a:r>
            <a:r>
              <a:rPr lang="es-ES" dirty="0" err="1"/>
              <a:t>For</a:t>
            </a:r>
            <a:r>
              <a:rPr lang="es-ES" dirty="0"/>
              <a:t>)</a:t>
            </a:r>
            <a:endParaRPr lang="es-CO" dirty="0"/>
          </a:p>
        </p:txBody>
      </p:sp>
      <p:sp>
        <p:nvSpPr>
          <p:cNvPr id="3" name="Marcador de contenido 2">
            <a:extLst>
              <a:ext uri="{FF2B5EF4-FFF2-40B4-BE49-F238E27FC236}">
                <a16:creationId xmlns:a16="http://schemas.microsoft.com/office/drawing/2014/main" id="{0E936D0A-F4FA-49DC-AF46-7D0603CFD292}"/>
              </a:ext>
            </a:extLst>
          </p:cNvPr>
          <p:cNvSpPr>
            <a:spLocks noGrp="1"/>
          </p:cNvSpPr>
          <p:nvPr>
            <p:ph idx="1"/>
          </p:nvPr>
        </p:nvSpPr>
        <p:spPr/>
        <p:txBody>
          <a:bodyPr/>
          <a:lstStyle/>
          <a:p>
            <a:pPr marL="0" indent="0">
              <a:buNone/>
            </a:pPr>
            <a:r>
              <a:rPr lang="es-ES" dirty="0"/>
              <a:t>Es ideal para usar cuando se conocen el numero de iteraciones a ejecutar. </a:t>
            </a:r>
            <a:endParaRPr lang="es-CO" dirty="0"/>
          </a:p>
        </p:txBody>
      </p:sp>
    </p:spTree>
    <p:extLst>
      <p:ext uri="{BB962C8B-B14F-4D97-AF65-F5344CB8AC3E}">
        <p14:creationId xmlns:p14="http://schemas.microsoft.com/office/powerpoint/2010/main" val="3852168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448480-DED3-459A-9F94-5C17C04004CE}"/>
              </a:ext>
            </a:extLst>
          </p:cNvPr>
          <p:cNvSpPr>
            <a:spLocks noGrp="1"/>
          </p:cNvSpPr>
          <p:nvPr>
            <p:ph type="title"/>
          </p:nvPr>
        </p:nvSpPr>
        <p:spPr/>
        <p:txBody>
          <a:bodyPr/>
          <a:lstStyle/>
          <a:p>
            <a:endParaRPr lang="es-CO"/>
          </a:p>
        </p:txBody>
      </p:sp>
      <p:graphicFrame>
        <p:nvGraphicFramePr>
          <p:cNvPr id="4" name="Marcador de contenido 3">
            <a:extLst>
              <a:ext uri="{FF2B5EF4-FFF2-40B4-BE49-F238E27FC236}">
                <a16:creationId xmlns:a16="http://schemas.microsoft.com/office/drawing/2014/main" id="{3E753345-845D-444F-9713-549954D35AE5}"/>
              </a:ext>
            </a:extLst>
          </p:cNvPr>
          <p:cNvGraphicFramePr>
            <a:graphicFrameLocks noGrp="1" noChangeAspect="1"/>
          </p:cNvGraphicFramePr>
          <p:nvPr>
            <p:ph idx="1"/>
            <p:extLst>
              <p:ext uri="{D42A27DB-BD31-4B8C-83A1-F6EECF244321}">
                <p14:modId xmlns:p14="http://schemas.microsoft.com/office/powerpoint/2010/main" val="4131093316"/>
              </p:ext>
            </p:extLst>
          </p:nvPr>
        </p:nvGraphicFramePr>
        <p:xfrm>
          <a:off x="0" y="836712"/>
          <a:ext cx="9144000" cy="5328592"/>
        </p:xfrm>
        <a:graphic>
          <a:graphicData uri="http://schemas.openxmlformats.org/presentationml/2006/ole">
            <mc:AlternateContent xmlns:mc="http://schemas.openxmlformats.org/markup-compatibility/2006">
              <mc:Choice xmlns:v="urn:schemas-microsoft-com:vml" Requires="v">
                <p:oleObj name="Imagen de mapa de bits" r:id="rId2" imgW="6648480" imgH="3276720" progId="Paint.Picture">
                  <p:embed/>
                </p:oleObj>
              </mc:Choice>
              <mc:Fallback>
                <p:oleObj name="Imagen de mapa de bits" r:id="rId2" imgW="6648480" imgH="3276720" progId="Paint.Picture">
                  <p:embed/>
                  <p:pic>
                    <p:nvPicPr>
                      <p:cNvPr id="4" name="Objeto 3">
                        <a:extLst>
                          <a:ext uri="{FF2B5EF4-FFF2-40B4-BE49-F238E27FC236}">
                            <a16:creationId xmlns:a16="http://schemas.microsoft.com/office/drawing/2014/main" id="{E71A113F-353D-410E-950A-DA761A90E981}"/>
                          </a:ext>
                        </a:extLst>
                      </p:cNvPr>
                      <p:cNvPicPr/>
                      <p:nvPr/>
                    </p:nvPicPr>
                    <p:blipFill>
                      <a:blip r:embed="rId3"/>
                      <a:stretch>
                        <a:fillRect/>
                      </a:stretch>
                    </p:blipFill>
                    <p:spPr>
                      <a:xfrm>
                        <a:off x="0" y="836712"/>
                        <a:ext cx="9144000" cy="5328592"/>
                      </a:xfrm>
                      <a:prstGeom prst="rect">
                        <a:avLst/>
                      </a:prstGeom>
                    </p:spPr>
                  </p:pic>
                </p:oleObj>
              </mc:Fallback>
            </mc:AlternateContent>
          </a:graphicData>
        </a:graphic>
      </p:graphicFrame>
    </p:spTree>
    <p:extLst>
      <p:ext uri="{BB962C8B-B14F-4D97-AF65-F5344CB8AC3E}">
        <p14:creationId xmlns:p14="http://schemas.microsoft.com/office/powerpoint/2010/main" val="777541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F75F4-71EB-404C-A4D5-F6975A2573A2}"/>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19139546-0A32-4D96-93CA-003677DD0421}"/>
              </a:ext>
            </a:extLst>
          </p:cNvPr>
          <p:cNvSpPr>
            <a:spLocks noGrp="1"/>
          </p:cNvSpPr>
          <p:nvPr>
            <p:ph idx="1"/>
          </p:nvPr>
        </p:nvSpPr>
        <p:spPr/>
        <p:txBody>
          <a:bodyPr/>
          <a:lstStyle/>
          <a:p>
            <a:pPr marL="0" indent="0">
              <a:buNone/>
            </a:pPr>
            <a:r>
              <a:rPr lang="es-CO" dirty="0"/>
              <a:t>La estructura DESDE/PARA tiene dos formas, crecientes y decrecientes. </a:t>
            </a:r>
          </a:p>
        </p:txBody>
      </p:sp>
    </p:spTree>
    <p:extLst>
      <p:ext uri="{BB962C8B-B14F-4D97-AF65-F5344CB8AC3E}">
        <p14:creationId xmlns:p14="http://schemas.microsoft.com/office/powerpoint/2010/main" val="647364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08EC88-4DBD-4044-8955-4DDD98181A50}"/>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D2E00793-C752-45C2-905F-BA5933D5E27B}"/>
              </a:ext>
            </a:extLst>
          </p:cNvPr>
          <p:cNvSpPr>
            <a:spLocks noGrp="1"/>
          </p:cNvSpPr>
          <p:nvPr>
            <p:ph idx="1"/>
          </p:nvPr>
        </p:nvSpPr>
        <p:spPr/>
        <p:txBody>
          <a:bodyPr/>
          <a:lstStyle/>
          <a:p>
            <a:endParaRPr lang="es-CO"/>
          </a:p>
        </p:txBody>
      </p:sp>
      <p:graphicFrame>
        <p:nvGraphicFramePr>
          <p:cNvPr id="4" name="Objeto 3">
            <a:extLst>
              <a:ext uri="{FF2B5EF4-FFF2-40B4-BE49-F238E27FC236}">
                <a16:creationId xmlns:a16="http://schemas.microsoft.com/office/drawing/2014/main" id="{54EA3FFE-7B60-4EF0-A547-D5368D87CE1D}"/>
              </a:ext>
            </a:extLst>
          </p:cNvPr>
          <p:cNvGraphicFramePr>
            <a:graphicFrameLocks noChangeAspect="1"/>
          </p:cNvGraphicFramePr>
          <p:nvPr>
            <p:extLst>
              <p:ext uri="{D42A27DB-BD31-4B8C-83A1-F6EECF244321}">
                <p14:modId xmlns:p14="http://schemas.microsoft.com/office/powerpoint/2010/main" val="1206484987"/>
              </p:ext>
            </p:extLst>
          </p:nvPr>
        </p:nvGraphicFramePr>
        <p:xfrm>
          <a:off x="-36512" y="0"/>
          <a:ext cx="9180512" cy="6857999"/>
        </p:xfrm>
        <a:graphic>
          <a:graphicData uri="http://schemas.openxmlformats.org/presentationml/2006/ole">
            <mc:AlternateContent xmlns:mc="http://schemas.openxmlformats.org/markup-compatibility/2006">
              <mc:Choice xmlns:v="urn:schemas-microsoft-com:vml" Requires="v">
                <p:oleObj name="Imagen de mapa de bits" r:id="rId2" imgW="5591160" imgH="3610080" progId="Paint.Picture">
                  <p:embed/>
                </p:oleObj>
              </mc:Choice>
              <mc:Fallback>
                <p:oleObj name="Imagen de mapa de bits" r:id="rId2" imgW="5591160" imgH="3610080" progId="Paint.Picture">
                  <p:embed/>
                  <p:pic>
                    <p:nvPicPr>
                      <p:cNvPr id="0" name=""/>
                      <p:cNvPicPr/>
                      <p:nvPr/>
                    </p:nvPicPr>
                    <p:blipFill>
                      <a:blip r:embed="rId3"/>
                      <a:stretch>
                        <a:fillRect/>
                      </a:stretch>
                    </p:blipFill>
                    <p:spPr>
                      <a:xfrm>
                        <a:off x="-36512" y="0"/>
                        <a:ext cx="9180512" cy="6857999"/>
                      </a:xfrm>
                      <a:prstGeom prst="rect">
                        <a:avLst/>
                      </a:prstGeom>
                    </p:spPr>
                  </p:pic>
                </p:oleObj>
              </mc:Fallback>
            </mc:AlternateContent>
          </a:graphicData>
        </a:graphic>
      </p:graphicFrame>
    </p:spTree>
    <p:extLst>
      <p:ext uri="{BB962C8B-B14F-4D97-AF65-F5344CB8AC3E}">
        <p14:creationId xmlns:p14="http://schemas.microsoft.com/office/powerpoint/2010/main" val="3099188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F03F30-E3DD-4E36-B4C3-AF4D6F5C6EFD}"/>
              </a:ext>
            </a:extLst>
          </p:cNvPr>
          <p:cNvSpPr>
            <a:spLocks noGrp="1"/>
          </p:cNvSpPr>
          <p:nvPr>
            <p:ph type="title"/>
          </p:nvPr>
        </p:nvSpPr>
        <p:spPr/>
        <p:txBody>
          <a:bodyPr/>
          <a:lstStyle/>
          <a:p>
            <a:endParaRPr lang="es-CO" dirty="0"/>
          </a:p>
        </p:txBody>
      </p:sp>
      <p:sp>
        <p:nvSpPr>
          <p:cNvPr id="3" name="Marcador de contenido 2">
            <a:extLst>
              <a:ext uri="{FF2B5EF4-FFF2-40B4-BE49-F238E27FC236}">
                <a16:creationId xmlns:a16="http://schemas.microsoft.com/office/drawing/2014/main" id="{673ABE3E-F200-4B36-BE48-742D58820C58}"/>
              </a:ext>
            </a:extLst>
          </p:cNvPr>
          <p:cNvSpPr>
            <a:spLocks noGrp="1"/>
          </p:cNvSpPr>
          <p:nvPr>
            <p:ph idx="1"/>
          </p:nvPr>
        </p:nvSpPr>
        <p:spPr/>
        <p:txBody>
          <a:bodyPr/>
          <a:lstStyle/>
          <a:p>
            <a:endParaRPr lang="es-CO" dirty="0"/>
          </a:p>
        </p:txBody>
      </p:sp>
      <p:graphicFrame>
        <p:nvGraphicFramePr>
          <p:cNvPr id="4" name="Objeto 3">
            <a:extLst>
              <a:ext uri="{FF2B5EF4-FFF2-40B4-BE49-F238E27FC236}">
                <a16:creationId xmlns:a16="http://schemas.microsoft.com/office/drawing/2014/main" id="{22203963-F6BB-429D-B0CA-202EA61FB3D0}"/>
              </a:ext>
            </a:extLst>
          </p:cNvPr>
          <p:cNvGraphicFramePr>
            <a:graphicFrameLocks noChangeAspect="1"/>
          </p:cNvGraphicFramePr>
          <p:nvPr>
            <p:extLst>
              <p:ext uri="{D42A27DB-BD31-4B8C-83A1-F6EECF244321}">
                <p14:modId xmlns:p14="http://schemas.microsoft.com/office/powerpoint/2010/main" val="2581499153"/>
              </p:ext>
            </p:extLst>
          </p:nvPr>
        </p:nvGraphicFramePr>
        <p:xfrm>
          <a:off x="-36512" y="-44971"/>
          <a:ext cx="9144000" cy="3933056"/>
        </p:xfrm>
        <a:graphic>
          <a:graphicData uri="http://schemas.openxmlformats.org/presentationml/2006/ole">
            <mc:AlternateContent xmlns:mc="http://schemas.openxmlformats.org/markup-compatibility/2006">
              <mc:Choice xmlns:v="urn:schemas-microsoft-com:vml" Requires="v">
                <p:oleObj name="Imagen de mapa de bits" r:id="rId2" imgW="5877000" imgH="3514680" progId="Paint.Picture">
                  <p:embed/>
                </p:oleObj>
              </mc:Choice>
              <mc:Fallback>
                <p:oleObj name="Imagen de mapa de bits" r:id="rId2" imgW="5877000" imgH="3514680" progId="Paint.Picture">
                  <p:embed/>
                  <p:pic>
                    <p:nvPicPr>
                      <p:cNvPr id="0" name=""/>
                      <p:cNvPicPr/>
                      <p:nvPr/>
                    </p:nvPicPr>
                    <p:blipFill>
                      <a:blip r:embed="rId3"/>
                      <a:stretch>
                        <a:fillRect/>
                      </a:stretch>
                    </p:blipFill>
                    <p:spPr>
                      <a:xfrm>
                        <a:off x="-36512" y="-44971"/>
                        <a:ext cx="9144000" cy="3933056"/>
                      </a:xfrm>
                      <a:prstGeom prst="rect">
                        <a:avLst/>
                      </a:prstGeom>
                    </p:spPr>
                  </p:pic>
                </p:oleObj>
              </mc:Fallback>
            </mc:AlternateContent>
          </a:graphicData>
        </a:graphic>
      </p:graphicFrame>
      <p:graphicFrame>
        <p:nvGraphicFramePr>
          <p:cNvPr id="5" name="Objeto 4">
            <a:extLst>
              <a:ext uri="{FF2B5EF4-FFF2-40B4-BE49-F238E27FC236}">
                <a16:creationId xmlns:a16="http://schemas.microsoft.com/office/drawing/2014/main" id="{5E06EB79-C052-4694-A171-96B8FB70D9C4}"/>
              </a:ext>
            </a:extLst>
          </p:cNvPr>
          <p:cNvGraphicFramePr>
            <a:graphicFrameLocks noChangeAspect="1"/>
          </p:cNvGraphicFramePr>
          <p:nvPr>
            <p:extLst>
              <p:ext uri="{D42A27DB-BD31-4B8C-83A1-F6EECF244321}">
                <p14:modId xmlns:p14="http://schemas.microsoft.com/office/powerpoint/2010/main" val="2737343165"/>
              </p:ext>
            </p:extLst>
          </p:nvPr>
        </p:nvGraphicFramePr>
        <p:xfrm>
          <a:off x="-2381" y="3627776"/>
          <a:ext cx="9144000" cy="3305175"/>
        </p:xfrm>
        <a:graphic>
          <a:graphicData uri="http://schemas.openxmlformats.org/presentationml/2006/ole">
            <mc:AlternateContent xmlns:mc="http://schemas.openxmlformats.org/markup-compatibility/2006">
              <mc:Choice xmlns:v="urn:schemas-microsoft-com:vml" Requires="v">
                <p:oleObj name="Imagen de mapa de bits" r:id="rId4" imgW="5495760" imgH="3305160" progId="Paint.Picture">
                  <p:embed/>
                </p:oleObj>
              </mc:Choice>
              <mc:Fallback>
                <p:oleObj name="Imagen de mapa de bits" r:id="rId4" imgW="5495760" imgH="3305160" progId="Paint.Picture">
                  <p:embed/>
                  <p:pic>
                    <p:nvPicPr>
                      <p:cNvPr id="0" name=""/>
                      <p:cNvPicPr/>
                      <p:nvPr/>
                    </p:nvPicPr>
                    <p:blipFill>
                      <a:blip r:embed="rId5"/>
                      <a:stretch>
                        <a:fillRect/>
                      </a:stretch>
                    </p:blipFill>
                    <p:spPr>
                      <a:xfrm>
                        <a:off x="-2381" y="3627776"/>
                        <a:ext cx="9144000" cy="3305175"/>
                      </a:xfrm>
                      <a:prstGeom prst="rect">
                        <a:avLst/>
                      </a:prstGeom>
                    </p:spPr>
                  </p:pic>
                </p:oleObj>
              </mc:Fallback>
            </mc:AlternateContent>
          </a:graphicData>
        </a:graphic>
      </p:graphicFrame>
    </p:spTree>
    <p:extLst>
      <p:ext uri="{BB962C8B-B14F-4D97-AF65-F5344CB8AC3E}">
        <p14:creationId xmlns:p14="http://schemas.microsoft.com/office/powerpoint/2010/main" val="3010056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34F57-0FC0-44CE-91FB-62B2730778AD}"/>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5130FEC1-9250-4715-9961-27EF1AC4A043}"/>
              </a:ext>
            </a:extLst>
          </p:cNvPr>
          <p:cNvSpPr>
            <a:spLocks noGrp="1"/>
          </p:cNvSpPr>
          <p:nvPr>
            <p:ph idx="1"/>
          </p:nvPr>
        </p:nvSpPr>
        <p:spPr/>
        <p:txBody>
          <a:bodyPr/>
          <a:lstStyle/>
          <a:p>
            <a:endParaRPr lang="es-CO" dirty="0"/>
          </a:p>
        </p:txBody>
      </p:sp>
      <p:graphicFrame>
        <p:nvGraphicFramePr>
          <p:cNvPr id="6" name="Objeto 5">
            <a:extLst>
              <a:ext uri="{FF2B5EF4-FFF2-40B4-BE49-F238E27FC236}">
                <a16:creationId xmlns:a16="http://schemas.microsoft.com/office/drawing/2014/main" id="{9DF90B12-7E22-4C49-9874-DE96973D0CBC}"/>
              </a:ext>
            </a:extLst>
          </p:cNvPr>
          <p:cNvGraphicFramePr>
            <a:graphicFrameLocks noChangeAspect="1"/>
          </p:cNvGraphicFramePr>
          <p:nvPr>
            <p:extLst>
              <p:ext uri="{D42A27DB-BD31-4B8C-83A1-F6EECF244321}">
                <p14:modId xmlns:p14="http://schemas.microsoft.com/office/powerpoint/2010/main" val="3507052535"/>
              </p:ext>
            </p:extLst>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Imagen de mapa de bits" r:id="rId2" imgW="5343480" imgH="4076640" progId="Paint.Picture">
                  <p:embed/>
                </p:oleObj>
              </mc:Choice>
              <mc:Fallback>
                <p:oleObj name="Imagen de mapa de bits" r:id="rId2" imgW="5343480" imgH="4076640" progId="Paint.Picture">
                  <p:embed/>
                  <p:pic>
                    <p:nvPicPr>
                      <p:cNvPr id="0" name=""/>
                      <p:cNvPicPr/>
                      <p:nvPr/>
                    </p:nvPicPr>
                    <p:blipFill>
                      <a:blip r:embed="rId3"/>
                      <a:stretch>
                        <a:fillRect/>
                      </a:stretch>
                    </p:blipFill>
                    <p:spPr>
                      <a:xfrm>
                        <a:off x="0" y="0"/>
                        <a:ext cx="9144000" cy="6858000"/>
                      </a:xfrm>
                      <a:prstGeom prst="rect">
                        <a:avLst/>
                      </a:prstGeom>
                    </p:spPr>
                  </p:pic>
                </p:oleObj>
              </mc:Fallback>
            </mc:AlternateContent>
          </a:graphicData>
        </a:graphic>
      </p:graphicFrame>
    </p:spTree>
    <p:extLst>
      <p:ext uri="{BB962C8B-B14F-4D97-AF65-F5344CB8AC3E}">
        <p14:creationId xmlns:p14="http://schemas.microsoft.com/office/powerpoint/2010/main" val="807273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E2C498-4369-4C41-8268-BA4FBEC58154}"/>
              </a:ext>
            </a:extLst>
          </p:cNvPr>
          <p:cNvSpPr>
            <a:spLocks noGrp="1"/>
          </p:cNvSpPr>
          <p:nvPr>
            <p:ph type="title"/>
          </p:nvPr>
        </p:nvSpPr>
        <p:spPr/>
        <p:txBody>
          <a:bodyPr/>
          <a:lstStyle/>
          <a:p>
            <a:r>
              <a:rPr lang="es-ES" dirty="0"/>
              <a:t>Antes de continuar</a:t>
            </a:r>
            <a:endParaRPr lang="es-CO" dirty="0"/>
          </a:p>
        </p:txBody>
      </p:sp>
      <p:sp>
        <p:nvSpPr>
          <p:cNvPr id="3" name="Marcador de contenido 2">
            <a:extLst>
              <a:ext uri="{FF2B5EF4-FFF2-40B4-BE49-F238E27FC236}">
                <a16:creationId xmlns:a16="http://schemas.microsoft.com/office/drawing/2014/main" id="{75854EC5-65F8-4D07-8B00-AA2B98B1FBA8}"/>
              </a:ext>
            </a:extLst>
          </p:cNvPr>
          <p:cNvSpPr>
            <a:spLocks noGrp="1"/>
          </p:cNvSpPr>
          <p:nvPr>
            <p:ph idx="1"/>
          </p:nvPr>
        </p:nvSpPr>
        <p:spPr/>
        <p:txBody>
          <a:bodyPr/>
          <a:lstStyle/>
          <a:p>
            <a:r>
              <a:rPr lang="es-ES" dirty="0"/>
              <a:t>¿Qué es una estructura repetitiva?</a:t>
            </a:r>
          </a:p>
          <a:p>
            <a:r>
              <a:rPr lang="es-ES" dirty="0"/>
              <a:t>¿Cuáles estructuras repetitivas conoce?</a:t>
            </a:r>
          </a:p>
        </p:txBody>
      </p:sp>
    </p:spTree>
    <p:extLst>
      <p:ext uri="{BB962C8B-B14F-4D97-AF65-F5344CB8AC3E}">
        <p14:creationId xmlns:p14="http://schemas.microsoft.com/office/powerpoint/2010/main" val="2385729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BF0A17-DE3F-47FC-A950-B7DF16796182}"/>
              </a:ext>
            </a:extLst>
          </p:cNvPr>
          <p:cNvSpPr>
            <a:spLocks noGrp="1"/>
          </p:cNvSpPr>
          <p:nvPr>
            <p:ph type="title"/>
          </p:nvPr>
        </p:nvSpPr>
        <p:spPr/>
        <p:txBody>
          <a:bodyPr/>
          <a:lstStyle/>
          <a:p>
            <a:r>
              <a:rPr lang="es-CO" dirty="0"/>
              <a:t>Ejercicios</a:t>
            </a:r>
          </a:p>
        </p:txBody>
      </p:sp>
      <p:sp>
        <p:nvSpPr>
          <p:cNvPr id="3" name="Marcador de contenido 2">
            <a:extLst>
              <a:ext uri="{FF2B5EF4-FFF2-40B4-BE49-F238E27FC236}">
                <a16:creationId xmlns:a16="http://schemas.microsoft.com/office/drawing/2014/main" id="{FC1B4219-48B9-4B45-83A9-85D9864DC0EF}"/>
              </a:ext>
            </a:extLst>
          </p:cNvPr>
          <p:cNvSpPr>
            <a:spLocks noGrp="1"/>
          </p:cNvSpPr>
          <p:nvPr>
            <p:ph idx="1"/>
          </p:nvPr>
        </p:nvSpPr>
        <p:spPr/>
        <p:txBody>
          <a:bodyPr/>
          <a:lstStyle/>
          <a:p>
            <a:r>
              <a:rPr lang="es-CO" dirty="0"/>
              <a:t>Crear seudocódigo que escriba los números del 1 al 100.</a:t>
            </a:r>
          </a:p>
          <a:p>
            <a:r>
              <a:rPr lang="es-CO" dirty="0"/>
              <a:t>Crear seudocódigo que escriba los números del 100 al 1.</a:t>
            </a:r>
          </a:p>
          <a:p>
            <a:r>
              <a:rPr lang="es-CO" dirty="0"/>
              <a:t>Crear seudocódigo que escribo los números pares del 1 al 100.</a:t>
            </a:r>
          </a:p>
        </p:txBody>
      </p:sp>
    </p:spTree>
    <p:extLst>
      <p:ext uri="{BB962C8B-B14F-4D97-AF65-F5344CB8AC3E}">
        <p14:creationId xmlns:p14="http://schemas.microsoft.com/office/powerpoint/2010/main" val="3032576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E6B91-1458-44DC-A700-CCA34C8AD23B}"/>
              </a:ext>
            </a:extLst>
          </p:cNvPr>
          <p:cNvSpPr>
            <a:spLocks noGrp="1"/>
          </p:cNvSpPr>
          <p:nvPr>
            <p:ph type="title"/>
          </p:nvPr>
        </p:nvSpPr>
        <p:spPr/>
        <p:txBody>
          <a:bodyPr/>
          <a:lstStyle/>
          <a:p>
            <a:r>
              <a:rPr lang="es-CO" dirty="0"/>
              <a:t>Salidas de bucles</a:t>
            </a:r>
          </a:p>
        </p:txBody>
      </p:sp>
      <p:sp>
        <p:nvSpPr>
          <p:cNvPr id="3" name="Marcador de contenido 2">
            <a:extLst>
              <a:ext uri="{FF2B5EF4-FFF2-40B4-BE49-F238E27FC236}">
                <a16:creationId xmlns:a16="http://schemas.microsoft.com/office/drawing/2014/main" id="{65E43945-BDEF-438E-A7CE-C1886FAD1DE0}"/>
              </a:ext>
            </a:extLst>
          </p:cNvPr>
          <p:cNvSpPr>
            <a:spLocks noGrp="1"/>
          </p:cNvSpPr>
          <p:nvPr>
            <p:ph idx="1"/>
          </p:nvPr>
        </p:nvSpPr>
        <p:spPr/>
        <p:txBody>
          <a:bodyPr/>
          <a:lstStyle/>
          <a:p>
            <a:pPr marL="0" indent="0">
              <a:buNone/>
            </a:pPr>
            <a:endParaRPr lang="es-CO" dirty="0"/>
          </a:p>
        </p:txBody>
      </p:sp>
      <p:graphicFrame>
        <p:nvGraphicFramePr>
          <p:cNvPr id="4" name="Objeto 3">
            <a:extLst>
              <a:ext uri="{FF2B5EF4-FFF2-40B4-BE49-F238E27FC236}">
                <a16:creationId xmlns:a16="http://schemas.microsoft.com/office/drawing/2014/main" id="{0C91A752-F7A0-4CDB-A11F-502EC708E92C}"/>
              </a:ext>
            </a:extLst>
          </p:cNvPr>
          <p:cNvGraphicFramePr>
            <a:graphicFrameLocks noChangeAspect="1"/>
          </p:cNvGraphicFramePr>
          <p:nvPr>
            <p:extLst>
              <p:ext uri="{D42A27DB-BD31-4B8C-83A1-F6EECF244321}">
                <p14:modId xmlns:p14="http://schemas.microsoft.com/office/powerpoint/2010/main" val="2593670860"/>
              </p:ext>
            </p:extLst>
          </p:nvPr>
        </p:nvGraphicFramePr>
        <p:xfrm>
          <a:off x="0" y="2386013"/>
          <a:ext cx="9144000" cy="4471987"/>
        </p:xfrm>
        <a:graphic>
          <a:graphicData uri="http://schemas.openxmlformats.org/presentationml/2006/ole">
            <mc:AlternateContent xmlns:mc="http://schemas.openxmlformats.org/markup-compatibility/2006">
              <mc:Choice xmlns:v="urn:schemas-microsoft-com:vml" Requires="v">
                <p:oleObj name="Imagen de mapa de bits" r:id="rId2" imgW="6562800" imgH="2085840" progId="Paint.Picture">
                  <p:embed/>
                </p:oleObj>
              </mc:Choice>
              <mc:Fallback>
                <p:oleObj name="Imagen de mapa de bits" r:id="rId2" imgW="6562800" imgH="2085840" progId="Paint.Picture">
                  <p:embed/>
                  <p:pic>
                    <p:nvPicPr>
                      <p:cNvPr id="0" name=""/>
                      <p:cNvPicPr/>
                      <p:nvPr/>
                    </p:nvPicPr>
                    <p:blipFill>
                      <a:blip r:embed="rId3"/>
                      <a:stretch>
                        <a:fillRect/>
                      </a:stretch>
                    </p:blipFill>
                    <p:spPr>
                      <a:xfrm>
                        <a:off x="0" y="2386013"/>
                        <a:ext cx="9144000" cy="4471987"/>
                      </a:xfrm>
                      <a:prstGeom prst="rect">
                        <a:avLst/>
                      </a:prstGeom>
                    </p:spPr>
                  </p:pic>
                </p:oleObj>
              </mc:Fallback>
            </mc:AlternateContent>
          </a:graphicData>
        </a:graphic>
      </p:graphicFrame>
    </p:spTree>
    <p:extLst>
      <p:ext uri="{BB962C8B-B14F-4D97-AF65-F5344CB8AC3E}">
        <p14:creationId xmlns:p14="http://schemas.microsoft.com/office/powerpoint/2010/main" val="3068831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6B3DA8-1C5F-4FF6-A135-CF0BDE14BC22}"/>
              </a:ext>
            </a:extLst>
          </p:cNvPr>
          <p:cNvSpPr>
            <a:spLocks noGrp="1"/>
          </p:cNvSpPr>
          <p:nvPr>
            <p:ph type="title"/>
          </p:nvPr>
        </p:nvSpPr>
        <p:spPr/>
        <p:txBody>
          <a:bodyPr/>
          <a:lstStyle/>
          <a:p>
            <a:r>
              <a:rPr lang="es-CO" dirty="0"/>
              <a:t>Sentencia break y continue (interrumpir y continuar)</a:t>
            </a:r>
          </a:p>
        </p:txBody>
      </p:sp>
      <p:sp>
        <p:nvSpPr>
          <p:cNvPr id="3" name="Marcador de contenido 2">
            <a:extLst>
              <a:ext uri="{FF2B5EF4-FFF2-40B4-BE49-F238E27FC236}">
                <a16:creationId xmlns:a16="http://schemas.microsoft.com/office/drawing/2014/main" id="{34B363E6-FBBD-461A-9DB3-A38C4364E7C0}"/>
              </a:ext>
            </a:extLst>
          </p:cNvPr>
          <p:cNvSpPr>
            <a:spLocks noGrp="1"/>
          </p:cNvSpPr>
          <p:nvPr>
            <p:ph idx="1"/>
          </p:nvPr>
        </p:nvSpPr>
        <p:spPr/>
        <p:txBody>
          <a:bodyPr/>
          <a:lstStyle/>
          <a:p>
            <a:r>
              <a:rPr lang="es-CO" dirty="0"/>
              <a:t>Break se usa para terminar un ciclo de forma anticipada.</a:t>
            </a:r>
          </a:p>
          <a:p>
            <a:r>
              <a:rPr lang="es-CO" dirty="0"/>
              <a:t>Continue se usa para salta el proceso a otra parte del algoritmo.</a:t>
            </a:r>
          </a:p>
        </p:txBody>
      </p:sp>
    </p:spTree>
    <p:extLst>
      <p:ext uri="{BB962C8B-B14F-4D97-AF65-F5344CB8AC3E}">
        <p14:creationId xmlns:p14="http://schemas.microsoft.com/office/powerpoint/2010/main" val="1037676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0F7202-9802-4C20-8778-C4F8ADAE6615}"/>
              </a:ext>
            </a:extLst>
          </p:cNvPr>
          <p:cNvSpPr>
            <a:spLocks noGrp="1"/>
          </p:cNvSpPr>
          <p:nvPr>
            <p:ph type="title"/>
          </p:nvPr>
        </p:nvSpPr>
        <p:spPr/>
        <p:txBody>
          <a:bodyPr/>
          <a:lstStyle/>
          <a:p>
            <a:r>
              <a:rPr lang="es-CO" dirty="0"/>
              <a:t>break</a:t>
            </a:r>
          </a:p>
        </p:txBody>
      </p:sp>
      <p:sp>
        <p:nvSpPr>
          <p:cNvPr id="3" name="Marcador de contenido 2">
            <a:extLst>
              <a:ext uri="{FF2B5EF4-FFF2-40B4-BE49-F238E27FC236}">
                <a16:creationId xmlns:a16="http://schemas.microsoft.com/office/drawing/2014/main" id="{C4ADA6E1-5A3C-477C-8890-F244FD13E63F}"/>
              </a:ext>
            </a:extLst>
          </p:cNvPr>
          <p:cNvSpPr>
            <a:spLocks noGrp="1"/>
          </p:cNvSpPr>
          <p:nvPr>
            <p:ph idx="1"/>
          </p:nvPr>
        </p:nvSpPr>
        <p:spPr/>
        <p:txBody>
          <a:bodyPr/>
          <a:lstStyle/>
          <a:p>
            <a:endParaRPr lang="es-CO" dirty="0"/>
          </a:p>
        </p:txBody>
      </p:sp>
      <p:graphicFrame>
        <p:nvGraphicFramePr>
          <p:cNvPr id="6" name="Objeto 5">
            <a:extLst>
              <a:ext uri="{FF2B5EF4-FFF2-40B4-BE49-F238E27FC236}">
                <a16:creationId xmlns:a16="http://schemas.microsoft.com/office/drawing/2014/main" id="{D1E207E0-EC98-4883-B40C-970855727F0C}"/>
              </a:ext>
            </a:extLst>
          </p:cNvPr>
          <p:cNvGraphicFramePr>
            <a:graphicFrameLocks noChangeAspect="1"/>
          </p:cNvGraphicFramePr>
          <p:nvPr>
            <p:extLst>
              <p:ext uri="{D42A27DB-BD31-4B8C-83A1-F6EECF244321}">
                <p14:modId xmlns:p14="http://schemas.microsoft.com/office/powerpoint/2010/main" val="1250823156"/>
              </p:ext>
            </p:extLst>
          </p:nvPr>
        </p:nvGraphicFramePr>
        <p:xfrm>
          <a:off x="0" y="2181224"/>
          <a:ext cx="9144000" cy="4676775"/>
        </p:xfrm>
        <a:graphic>
          <a:graphicData uri="http://schemas.openxmlformats.org/presentationml/2006/ole">
            <mc:AlternateContent xmlns:mc="http://schemas.openxmlformats.org/markup-compatibility/2006">
              <mc:Choice xmlns:v="urn:schemas-microsoft-com:vml" Requires="v">
                <p:oleObj name="Imagen de mapa de bits" r:id="rId2" imgW="6496200" imgH="2495520" progId="Paint.Picture">
                  <p:embed/>
                </p:oleObj>
              </mc:Choice>
              <mc:Fallback>
                <p:oleObj name="Imagen de mapa de bits" r:id="rId2" imgW="6496200" imgH="2495520" progId="Paint.Picture">
                  <p:embed/>
                  <p:pic>
                    <p:nvPicPr>
                      <p:cNvPr id="0" name=""/>
                      <p:cNvPicPr/>
                      <p:nvPr/>
                    </p:nvPicPr>
                    <p:blipFill>
                      <a:blip r:embed="rId3"/>
                      <a:stretch>
                        <a:fillRect/>
                      </a:stretch>
                    </p:blipFill>
                    <p:spPr>
                      <a:xfrm>
                        <a:off x="0" y="2181224"/>
                        <a:ext cx="9144000" cy="4676775"/>
                      </a:xfrm>
                      <a:prstGeom prst="rect">
                        <a:avLst/>
                      </a:prstGeom>
                    </p:spPr>
                  </p:pic>
                </p:oleObj>
              </mc:Fallback>
            </mc:AlternateContent>
          </a:graphicData>
        </a:graphic>
      </p:graphicFrame>
    </p:spTree>
    <p:extLst>
      <p:ext uri="{BB962C8B-B14F-4D97-AF65-F5344CB8AC3E}">
        <p14:creationId xmlns:p14="http://schemas.microsoft.com/office/powerpoint/2010/main" val="2323379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A627FB-2E2A-4863-840D-FEA408D557C9}"/>
              </a:ext>
            </a:extLst>
          </p:cNvPr>
          <p:cNvSpPr>
            <a:spLocks noGrp="1"/>
          </p:cNvSpPr>
          <p:nvPr>
            <p:ph type="title"/>
          </p:nvPr>
        </p:nvSpPr>
        <p:spPr/>
        <p:txBody>
          <a:bodyPr/>
          <a:lstStyle/>
          <a:p>
            <a:r>
              <a:rPr lang="es-CO" dirty="0"/>
              <a:t>continue</a:t>
            </a:r>
          </a:p>
        </p:txBody>
      </p:sp>
      <p:sp>
        <p:nvSpPr>
          <p:cNvPr id="3" name="Marcador de contenido 2">
            <a:extLst>
              <a:ext uri="{FF2B5EF4-FFF2-40B4-BE49-F238E27FC236}">
                <a16:creationId xmlns:a16="http://schemas.microsoft.com/office/drawing/2014/main" id="{DE637FEE-EBC2-4FAE-8C85-1F467A7BED16}"/>
              </a:ext>
            </a:extLst>
          </p:cNvPr>
          <p:cNvSpPr>
            <a:spLocks noGrp="1"/>
          </p:cNvSpPr>
          <p:nvPr>
            <p:ph idx="1"/>
          </p:nvPr>
        </p:nvSpPr>
        <p:spPr/>
        <p:txBody>
          <a:bodyPr/>
          <a:lstStyle/>
          <a:p>
            <a:endParaRPr lang="es-CO" dirty="0"/>
          </a:p>
        </p:txBody>
      </p:sp>
      <p:graphicFrame>
        <p:nvGraphicFramePr>
          <p:cNvPr id="4" name="Objeto 3">
            <a:extLst>
              <a:ext uri="{FF2B5EF4-FFF2-40B4-BE49-F238E27FC236}">
                <a16:creationId xmlns:a16="http://schemas.microsoft.com/office/drawing/2014/main" id="{AB9F329A-CD67-4A24-BEAA-F70608B8BA14}"/>
              </a:ext>
            </a:extLst>
          </p:cNvPr>
          <p:cNvGraphicFramePr>
            <a:graphicFrameLocks noChangeAspect="1"/>
          </p:cNvGraphicFramePr>
          <p:nvPr>
            <p:extLst>
              <p:ext uri="{D42A27DB-BD31-4B8C-83A1-F6EECF244321}">
                <p14:modId xmlns:p14="http://schemas.microsoft.com/office/powerpoint/2010/main" val="1349703561"/>
              </p:ext>
            </p:extLst>
          </p:nvPr>
        </p:nvGraphicFramePr>
        <p:xfrm>
          <a:off x="0" y="2249487"/>
          <a:ext cx="9144000" cy="4608513"/>
        </p:xfrm>
        <a:graphic>
          <a:graphicData uri="http://schemas.openxmlformats.org/presentationml/2006/ole">
            <mc:AlternateContent xmlns:mc="http://schemas.openxmlformats.org/markup-compatibility/2006">
              <mc:Choice xmlns:v="urn:schemas-microsoft-com:vml" Requires="v">
                <p:oleObj name="Imagen de mapa de bits" r:id="rId2" imgW="6705720" imgH="3343320" progId="Paint.Picture">
                  <p:embed/>
                </p:oleObj>
              </mc:Choice>
              <mc:Fallback>
                <p:oleObj name="Imagen de mapa de bits" r:id="rId2" imgW="6705720" imgH="3343320" progId="Paint.Picture">
                  <p:embed/>
                  <p:pic>
                    <p:nvPicPr>
                      <p:cNvPr id="0" name=""/>
                      <p:cNvPicPr/>
                      <p:nvPr/>
                    </p:nvPicPr>
                    <p:blipFill>
                      <a:blip r:embed="rId3"/>
                      <a:stretch>
                        <a:fillRect/>
                      </a:stretch>
                    </p:blipFill>
                    <p:spPr>
                      <a:xfrm>
                        <a:off x="0" y="2249487"/>
                        <a:ext cx="9144000" cy="4608513"/>
                      </a:xfrm>
                      <a:prstGeom prst="rect">
                        <a:avLst/>
                      </a:prstGeom>
                    </p:spPr>
                  </p:pic>
                </p:oleObj>
              </mc:Fallback>
            </mc:AlternateContent>
          </a:graphicData>
        </a:graphic>
      </p:graphicFrame>
    </p:spTree>
    <p:extLst>
      <p:ext uri="{BB962C8B-B14F-4D97-AF65-F5344CB8AC3E}">
        <p14:creationId xmlns:p14="http://schemas.microsoft.com/office/powerpoint/2010/main" val="37535180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B5D7D8-CCAD-4A17-BDF2-A803EA33D3E6}"/>
              </a:ext>
            </a:extLst>
          </p:cNvPr>
          <p:cNvSpPr>
            <a:spLocks noGrp="1"/>
          </p:cNvSpPr>
          <p:nvPr>
            <p:ph type="title"/>
          </p:nvPr>
        </p:nvSpPr>
        <p:spPr/>
        <p:txBody>
          <a:bodyPr/>
          <a:lstStyle/>
          <a:p>
            <a:r>
              <a:rPr lang="es-CO" dirty="0"/>
              <a:t>Comparación DO WHILE, WHILE y FOR</a:t>
            </a:r>
          </a:p>
        </p:txBody>
      </p:sp>
      <p:sp>
        <p:nvSpPr>
          <p:cNvPr id="3" name="Marcador de contenido 2">
            <a:extLst>
              <a:ext uri="{FF2B5EF4-FFF2-40B4-BE49-F238E27FC236}">
                <a16:creationId xmlns:a16="http://schemas.microsoft.com/office/drawing/2014/main" id="{57A2EFEC-3D7C-4DB6-87F3-439FE1E0144B}"/>
              </a:ext>
            </a:extLst>
          </p:cNvPr>
          <p:cNvSpPr>
            <a:spLocks noGrp="1"/>
          </p:cNvSpPr>
          <p:nvPr>
            <p:ph idx="1"/>
          </p:nvPr>
        </p:nvSpPr>
        <p:spPr/>
        <p:txBody>
          <a:bodyPr/>
          <a:lstStyle/>
          <a:p>
            <a:endParaRPr lang="es-CO" dirty="0"/>
          </a:p>
        </p:txBody>
      </p:sp>
      <p:graphicFrame>
        <p:nvGraphicFramePr>
          <p:cNvPr id="4" name="Objeto 3">
            <a:extLst>
              <a:ext uri="{FF2B5EF4-FFF2-40B4-BE49-F238E27FC236}">
                <a16:creationId xmlns:a16="http://schemas.microsoft.com/office/drawing/2014/main" id="{18A084B3-F3DC-41A1-9CFC-AD114FEC173C}"/>
              </a:ext>
            </a:extLst>
          </p:cNvPr>
          <p:cNvGraphicFramePr>
            <a:graphicFrameLocks noChangeAspect="1"/>
          </p:cNvGraphicFramePr>
          <p:nvPr>
            <p:extLst>
              <p:ext uri="{D42A27DB-BD31-4B8C-83A1-F6EECF244321}">
                <p14:modId xmlns:p14="http://schemas.microsoft.com/office/powerpoint/2010/main" val="527275994"/>
              </p:ext>
            </p:extLst>
          </p:nvPr>
        </p:nvGraphicFramePr>
        <p:xfrm>
          <a:off x="0" y="2586038"/>
          <a:ext cx="9144000" cy="3541714"/>
        </p:xfrm>
        <a:graphic>
          <a:graphicData uri="http://schemas.openxmlformats.org/presentationml/2006/ole">
            <mc:AlternateContent xmlns:mc="http://schemas.openxmlformats.org/markup-compatibility/2006">
              <mc:Choice xmlns:v="urn:schemas-microsoft-com:vml" Requires="v">
                <p:oleObj name="Imagen de mapa de bits" r:id="rId2" imgW="6829560" imgH="1685880" progId="Paint.Picture">
                  <p:embed/>
                </p:oleObj>
              </mc:Choice>
              <mc:Fallback>
                <p:oleObj name="Imagen de mapa de bits" r:id="rId2" imgW="6829560" imgH="1685880" progId="Paint.Picture">
                  <p:embed/>
                  <p:pic>
                    <p:nvPicPr>
                      <p:cNvPr id="0" name=""/>
                      <p:cNvPicPr/>
                      <p:nvPr/>
                    </p:nvPicPr>
                    <p:blipFill>
                      <a:blip r:embed="rId3"/>
                      <a:stretch>
                        <a:fillRect/>
                      </a:stretch>
                    </p:blipFill>
                    <p:spPr>
                      <a:xfrm>
                        <a:off x="0" y="2586038"/>
                        <a:ext cx="9144000" cy="3541714"/>
                      </a:xfrm>
                      <a:prstGeom prst="rect">
                        <a:avLst/>
                      </a:prstGeom>
                    </p:spPr>
                  </p:pic>
                </p:oleObj>
              </mc:Fallback>
            </mc:AlternateContent>
          </a:graphicData>
        </a:graphic>
      </p:graphicFrame>
    </p:spTree>
    <p:extLst>
      <p:ext uri="{BB962C8B-B14F-4D97-AF65-F5344CB8AC3E}">
        <p14:creationId xmlns:p14="http://schemas.microsoft.com/office/powerpoint/2010/main" val="1295394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350538-4087-40B4-B0CB-A406F50B7B36}"/>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389A5DC1-2CF4-4EF0-8C8D-19D4BE40D16C}"/>
              </a:ext>
            </a:extLst>
          </p:cNvPr>
          <p:cNvSpPr>
            <a:spLocks noGrp="1"/>
          </p:cNvSpPr>
          <p:nvPr>
            <p:ph idx="1"/>
          </p:nvPr>
        </p:nvSpPr>
        <p:spPr/>
        <p:txBody>
          <a:bodyPr/>
          <a:lstStyle/>
          <a:p>
            <a:endParaRPr lang="es-CO" dirty="0"/>
          </a:p>
        </p:txBody>
      </p:sp>
      <p:graphicFrame>
        <p:nvGraphicFramePr>
          <p:cNvPr id="4" name="Objeto 3">
            <a:extLst>
              <a:ext uri="{FF2B5EF4-FFF2-40B4-BE49-F238E27FC236}">
                <a16:creationId xmlns:a16="http://schemas.microsoft.com/office/drawing/2014/main" id="{70D9A4CA-B878-41CE-89AE-920ADC7B8683}"/>
              </a:ext>
            </a:extLst>
          </p:cNvPr>
          <p:cNvGraphicFramePr>
            <a:graphicFrameLocks noChangeAspect="1"/>
          </p:cNvGraphicFramePr>
          <p:nvPr>
            <p:extLst>
              <p:ext uri="{D42A27DB-BD31-4B8C-83A1-F6EECF244321}">
                <p14:modId xmlns:p14="http://schemas.microsoft.com/office/powerpoint/2010/main" val="2072635319"/>
              </p:ext>
            </p:extLst>
          </p:nvPr>
        </p:nvGraphicFramePr>
        <p:xfrm>
          <a:off x="0" y="0"/>
          <a:ext cx="9144000" cy="6885384"/>
        </p:xfrm>
        <a:graphic>
          <a:graphicData uri="http://schemas.openxmlformats.org/presentationml/2006/ole">
            <mc:AlternateContent xmlns:mc="http://schemas.openxmlformats.org/markup-compatibility/2006">
              <mc:Choice xmlns:v="urn:schemas-microsoft-com:vml" Requires="v">
                <p:oleObj name="Imagen de mapa de bits" r:id="rId2" imgW="6181560" imgH="3648240" progId="Paint.Picture">
                  <p:embed/>
                </p:oleObj>
              </mc:Choice>
              <mc:Fallback>
                <p:oleObj name="Imagen de mapa de bits" r:id="rId2" imgW="6181560" imgH="3648240" progId="Paint.Picture">
                  <p:embed/>
                  <p:pic>
                    <p:nvPicPr>
                      <p:cNvPr id="0" name=""/>
                      <p:cNvPicPr/>
                      <p:nvPr/>
                    </p:nvPicPr>
                    <p:blipFill>
                      <a:blip r:embed="rId3"/>
                      <a:stretch>
                        <a:fillRect/>
                      </a:stretch>
                    </p:blipFill>
                    <p:spPr>
                      <a:xfrm>
                        <a:off x="0" y="0"/>
                        <a:ext cx="9144000" cy="6885384"/>
                      </a:xfrm>
                      <a:prstGeom prst="rect">
                        <a:avLst/>
                      </a:prstGeom>
                    </p:spPr>
                  </p:pic>
                </p:oleObj>
              </mc:Fallback>
            </mc:AlternateContent>
          </a:graphicData>
        </a:graphic>
      </p:graphicFrame>
    </p:spTree>
    <p:extLst>
      <p:ext uri="{BB962C8B-B14F-4D97-AF65-F5344CB8AC3E}">
        <p14:creationId xmlns:p14="http://schemas.microsoft.com/office/powerpoint/2010/main" val="26562033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dirty="0"/>
          </a:p>
        </p:txBody>
      </p:sp>
      <p:sp>
        <p:nvSpPr>
          <p:cNvPr id="3" name="2 Marcador de contenido"/>
          <p:cNvSpPr>
            <a:spLocks noGrp="1"/>
          </p:cNvSpPr>
          <p:nvPr>
            <p:ph idx="1"/>
          </p:nvPr>
        </p:nvSpPr>
        <p:spPr/>
        <p:txBody>
          <a:bodyPr/>
          <a:lstStyle/>
          <a:p>
            <a:pPr marL="0" indent="0">
              <a:buNone/>
            </a:pPr>
            <a:r>
              <a:rPr lang="es-CO" dirty="0"/>
              <a:t>MUCHAS GRACIAS!!!!</a:t>
            </a:r>
          </a:p>
        </p:txBody>
      </p:sp>
    </p:spTree>
    <p:extLst>
      <p:ext uri="{BB962C8B-B14F-4D97-AF65-F5344CB8AC3E}">
        <p14:creationId xmlns:p14="http://schemas.microsoft.com/office/powerpoint/2010/main" val="378110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3AF030-22BC-4532-BB2A-3EC2CC1D48B2}"/>
              </a:ext>
            </a:extLst>
          </p:cNvPr>
          <p:cNvSpPr>
            <a:spLocks noGrp="1"/>
          </p:cNvSpPr>
          <p:nvPr>
            <p:ph type="title"/>
          </p:nvPr>
        </p:nvSpPr>
        <p:spPr/>
        <p:txBody>
          <a:bodyPr/>
          <a:lstStyle/>
          <a:p>
            <a:r>
              <a:rPr lang="es-ES" dirty="0"/>
              <a:t>Estructuras repetitivas</a:t>
            </a:r>
            <a:endParaRPr lang="es-CO" dirty="0"/>
          </a:p>
        </p:txBody>
      </p:sp>
      <p:sp>
        <p:nvSpPr>
          <p:cNvPr id="3" name="Marcador de contenido 2">
            <a:extLst>
              <a:ext uri="{FF2B5EF4-FFF2-40B4-BE49-F238E27FC236}">
                <a16:creationId xmlns:a16="http://schemas.microsoft.com/office/drawing/2014/main" id="{6CB05425-03C0-4D49-B908-8A9323A0D752}"/>
              </a:ext>
            </a:extLst>
          </p:cNvPr>
          <p:cNvSpPr>
            <a:spLocks noGrp="1"/>
          </p:cNvSpPr>
          <p:nvPr>
            <p:ph idx="1"/>
          </p:nvPr>
        </p:nvSpPr>
        <p:spPr/>
        <p:txBody>
          <a:bodyPr/>
          <a:lstStyle/>
          <a:p>
            <a:pPr marL="0" indent="0">
              <a:buNone/>
            </a:pPr>
            <a:r>
              <a:rPr lang="es-ES" dirty="0"/>
              <a:t>Estas estructuras o instrucciones se usan principalmente para crear BUCLES o LAZOS, o tareas repetitivas.</a:t>
            </a:r>
          </a:p>
          <a:p>
            <a:pPr marL="0" indent="0">
              <a:buNone/>
            </a:pPr>
            <a:r>
              <a:rPr lang="es-ES" dirty="0"/>
              <a:t>También, se denominan ITERACIONES a las repeticiones en las ejecuciones de una secuencia.</a:t>
            </a:r>
            <a:endParaRPr lang="es-CO" dirty="0"/>
          </a:p>
        </p:txBody>
      </p:sp>
    </p:spTree>
    <p:extLst>
      <p:ext uri="{BB962C8B-B14F-4D97-AF65-F5344CB8AC3E}">
        <p14:creationId xmlns:p14="http://schemas.microsoft.com/office/powerpoint/2010/main" val="2499092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67ABC-F770-4E7C-A20E-2AFB2734EB16}"/>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4C84481C-40C7-4866-B5CE-21CE7EE5EFF7}"/>
              </a:ext>
            </a:extLst>
          </p:cNvPr>
          <p:cNvPicPr>
            <a:picLocks noGrp="1" noChangeAspect="1"/>
          </p:cNvPicPr>
          <p:nvPr>
            <p:ph idx="1"/>
          </p:nvPr>
        </p:nvPicPr>
        <p:blipFill>
          <a:blip r:embed="rId2"/>
          <a:stretch>
            <a:fillRect/>
          </a:stretch>
        </p:blipFill>
        <p:spPr>
          <a:xfrm>
            <a:off x="0" y="0"/>
            <a:ext cx="9143999" cy="6858000"/>
          </a:xfrm>
        </p:spPr>
      </p:pic>
    </p:spTree>
    <p:extLst>
      <p:ext uri="{BB962C8B-B14F-4D97-AF65-F5344CB8AC3E}">
        <p14:creationId xmlns:p14="http://schemas.microsoft.com/office/powerpoint/2010/main" val="298441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557901-30FD-4038-9A9D-30F96F556162}"/>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284FC772-FF16-4A4B-939C-A2EF7D3B4BDD}"/>
              </a:ext>
            </a:extLst>
          </p:cNvPr>
          <p:cNvPicPr>
            <a:picLocks noGrp="1" noChangeAspect="1"/>
          </p:cNvPicPr>
          <p:nvPr>
            <p:ph idx="1"/>
          </p:nvPr>
        </p:nvPicPr>
        <p:blipFill>
          <a:blip r:embed="rId2"/>
          <a:stretch>
            <a:fillRect/>
          </a:stretch>
        </p:blipFill>
        <p:spPr>
          <a:xfrm>
            <a:off x="0" y="0"/>
            <a:ext cx="9144000" cy="6858000"/>
          </a:xfrm>
        </p:spPr>
      </p:pic>
    </p:spTree>
    <p:extLst>
      <p:ext uri="{BB962C8B-B14F-4D97-AF65-F5344CB8AC3E}">
        <p14:creationId xmlns:p14="http://schemas.microsoft.com/office/powerpoint/2010/main" val="582079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3CA283-799D-42F3-B0AF-DD0F21E0B901}"/>
              </a:ext>
            </a:extLst>
          </p:cNvPr>
          <p:cNvSpPr>
            <a:spLocks noGrp="1"/>
          </p:cNvSpPr>
          <p:nvPr>
            <p:ph type="title"/>
          </p:nvPr>
        </p:nvSpPr>
        <p:spPr/>
        <p:txBody>
          <a:bodyPr/>
          <a:lstStyle/>
          <a:p>
            <a:r>
              <a:rPr lang="es-ES" dirty="0"/>
              <a:t>Comandos de iteraciones o bucles</a:t>
            </a:r>
            <a:endParaRPr lang="es-CO" dirty="0"/>
          </a:p>
        </p:txBody>
      </p:sp>
      <p:pic>
        <p:nvPicPr>
          <p:cNvPr id="5" name="Marcador de contenido 4">
            <a:extLst>
              <a:ext uri="{FF2B5EF4-FFF2-40B4-BE49-F238E27FC236}">
                <a16:creationId xmlns:a16="http://schemas.microsoft.com/office/drawing/2014/main" id="{57BA128A-1720-4A0F-A197-696B7CBB64C5}"/>
              </a:ext>
            </a:extLst>
          </p:cNvPr>
          <p:cNvPicPr>
            <a:picLocks noGrp="1" noChangeAspect="1"/>
          </p:cNvPicPr>
          <p:nvPr>
            <p:ph idx="1"/>
          </p:nvPr>
        </p:nvPicPr>
        <p:blipFill>
          <a:blip r:embed="rId2"/>
          <a:stretch>
            <a:fillRect/>
          </a:stretch>
        </p:blipFill>
        <p:spPr>
          <a:xfrm>
            <a:off x="403226" y="2971378"/>
            <a:ext cx="8201222" cy="1897782"/>
          </a:xfrm>
        </p:spPr>
      </p:pic>
    </p:spTree>
    <p:extLst>
      <p:ext uri="{BB962C8B-B14F-4D97-AF65-F5344CB8AC3E}">
        <p14:creationId xmlns:p14="http://schemas.microsoft.com/office/powerpoint/2010/main" val="423365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5CA7BB-619B-4C8A-80DD-11A21DA41416}"/>
              </a:ext>
            </a:extLst>
          </p:cNvPr>
          <p:cNvSpPr>
            <a:spLocks noGrp="1"/>
          </p:cNvSpPr>
          <p:nvPr>
            <p:ph type="title"/>
          </p:nvPr>
        </p:nvSpPr>
        <p:spPr/>
        <p:txBody>
          <a:bodyPr/>
          <a:lstStyle/>
          <a:p>
            <a:r>
              <a:rPr lang="es-ES" dirty="0"/>
              <a:t>Mientras (</a:t>
            </a:r>
            <a:r>
              <a:rPr lang="es-ES" dirty="0" err="1"/>
              <a:t>while</a:t>
            </a:r>
            <a:r>
              <a:rPr lang="es-ES" dirty="0"/>
              <a:t>)</a:t>
            </a:r>
            <a:endParaRPr lang="es-CO" dirty="0"/>
          </a:p>
        </p:txBody>
      </p:sp>
      <p:sp>
        <p:nvSpPr>
          <p:cNvPr id="3" name="Marcador de contenido 2">
            <a:extLst>
              <a:ext uri="{FF2B5EF4-FFF2-40B4-BE49-F238E27FC236}">
                <a16:creationId xmlns:a16="http://schemas.microsoft.com/office/drawing/2014/main" id="{B41048E4-3533-4F0B-AB95-523D1002221B}"/>
              </a:ext>
            </a:extLst>
          </p:cNvPr>
          <p:cNvSpPr>
            <a:spLocks noGrp="1"/>
          </p:cNvSpPr>
          <p:nvPr>
            <p:ph idx="1"/>
          </p:nvPr>
        </p:nvSpPr>
        <p:spPr/>
        <p:txBody>
          <a:bodyPr/>
          <a:lstStyle/>
          <a:p>
            <a:pPr marL="0" indent="0">
              <a:buNone/>
            </a:pPr>
            <a:r>
              <a:rPr lang="es-ES" dirty="0"/>
              <a:t>La estructura repetitiva mientras (</a:t>
            </a:r>
            <a:r>
              <a:rPr lang="es-ES" dirty="0" err="1"/>
              <a:t>While</a:t>
            </a:r>
            <a:r>
              <a:rPr lang="es-ES" dirty="0"/>
              <a:t>) es aquella en que el cuerpo del bucle se repite mientras se cumpla determinada condición.</a:t>
            </a:r>
            <a:endParaRPr lang="es-CO" dirty="0"/>
          </a:p>
        </p:txBody>
      </p:sp>
    </p:spTree>
    <p:extLst>
      <p:ext uri="{BB962C8B-B14F-4D97-AF65-F5344CB8AC3E}">
        <p14:creationId xmlns:p14="http://schemas.microsoft.com/office/powerpoint/2010/main" val="410160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42EB14-4E39-482B-988E-8832D83DCDB6}"/>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D06455FA-AA04-4BBB-8A05-133F69919E53}"/>
              </a:ext>
            </a:extLst>
          </p:cNvPr>
          <p:cNvPicPr>
            <a:picLocks noGrp="1" noChangeAspect="1"/>
          </p:cNvPicPr>
          <p:nvPr>
            <p:ph idx="1"/>
          </p:nvPr>
        </p:nvPicPr>
        <p:blipFill>
          <a:blip r:embed="rId2"/>
          <a:stretch>
            <a:fillRect/>
          </a:stretch>
        </p:blipFill>
        <p:spPr>
          <a:xfrm>
            <a:off x="0" y="-14990"/>
            <a:ext cx="9143999" cy="6900374"/>
          </a:xfrm>
        </p:spPr>
      </p:pic>
    </p:spTree>
    <p:extLst>
      <p:ext uri="{BB962C8B-B14F-4D97-AF65-F5344CB8AC3E}">
        <p14:creationId xmlns:p14="http://schemas.microsoft.com/office/powerpoint/2010/main" val="2462944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Circuito</Template>
  <TotalTime>9311</TotalTime>
  <Words>356</Words>
  <Application>Microsoft Office PowerPoint</Application>
  <PresentationFormat>Presentación en pantalla (4:3)</PresentationFormat>
  <Paragraphs>40</Paragraphs>
  <Slides>37</Slides>
  <Notes>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37</vt:i4>
      </vt:variant>
    </vt:vector>
  </HeadingPairs>
  <TitlesOfParts>
    <vt:vector size="42" baseType="lpstr">
      <vt:lpstr>Arial</vt:lpstr>
      <vt:lpstr>Calibri</vt:lpstr>
      <vt:lpstr>Tw Cen MT</vt:lpstr>
      <vt:lpstr>Circuito</vt:lpstr>
      <vt:lpstr>Imagen de mapa de bits</vt:lpstr>
      <vt:lpstr>algoritmos i</vt:lpstr>
      <vt:lpstr>Presentación de PowerPoint</vt:lpstr>
      <vt:lpstr>Antes de continuar</vt:lpstr>
      <vt:lpstr>Estructuras repetitivas</vt:lpstr>
      <vt:lpstr>Presentación de PowerPoint</vt:lpstr>
      <vt:lpstr>Presentación de PowerPoint</vt:lpstr>
      <vt:lpstr>Comandos de iteraciones o bucles</vt:lpstr>
      <vt:lpstr>Mientras (while)</vt:lpstr>
      <vt:lpstr>Presentación de PowerPoint</vt:lpstr>
      <vt:lpstr>Presentación de PowerPoint</vt:lpstr>
      <vt:lpstr>Presentación de PowerPoint</vt:lpstr>
      <vt:lpstr>Presentación de PowerPoint</vt:lpstr>
      <vt:lpstr>bucles</vt:lpstr>
      <vt:lpstr>ejercicio</vt:lpstr>
      <vt:lpstr>Haga mientras (do While)</vt:lpstr>
      <vt:lpstr>Presentación de PowerPoint</vt:lpstr>
      <vt:lpstr>Presentación de PowerPoint</vt:lpstr>
      <vt:lpstr>Presentación de PowerPoint</vt:lpstr>
      <vt:lpstr>Repetir (repeat)</vt:lpstr>
      <vt:lpstr>Presentación de PowerPoint</vt:lpstr>
      <vt:lpstr>Presentación de PowerPoint</vt:lpstr>
      <vt:lpstr>Presentación de PowerPoint</vt:lpstr>
      <vt:lpstr>Presentación de PowerPoint</vt:lpstr>
      <vt:lpstr>Para/DEsde (For)</vt:lpstr>
      <vt:lpstr>Presentación de PowerPoint</vt:lpstr>
      <vt:lpstr>Presentación de PowerPoint</vt:lpstr>
      <vt:lpstr>Presentación de PowerPoint</vt:lpstr>
      <vt:lpstr>Presentación de PowerPoint</vt:lpstr>
      <vt:lpstr>Presentación de PowerPoint</vt:lpstr>
      <vt:lpstr>Ejercicios</vt:lpstr>
      <vt:lpstr>Salidas de bucles</vt:lpstr>
      <vt:lpstr>Sentencia break y continue (interrumpir y continuar)</vt:lpstr>
      <vt:lpstr>break</vt:lpstr>
      <vt:lpstr>continue</vt:lpstr>
      <vt:lpstr>Comparación DO WHILE, WHILE y FOR</vt:lpstr>
      <vt:lpstr>Presentación de PowerPoint</vt:lpstr>
      <vt:lpstr>Presentación de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 1</dc:creator>
  <cp:lastModifiedBy>VASQUEZ CARBONELL MAURICIO ANDRES</cp:lastModifiedBy>
  <cp:revision>302</cp:revision>
  <dcterms:created xsi:type="dcterms:W3CDTF">2015-01-29T16:59:44Z</dcterms:created>
  <dcterms:modified xsi:type="dcterms:W3CDTF">2024-04-29T19:43:17Z</dcterms:modified>
</cp:coreProperties>
</file>