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4"/>
  </p:notesMasterIdLst>
  <p:sldIdLst>
    <p:sldId id="28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9" r:id="rId20"/>
    <p:sldId id="327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>
      <p:cViewPr varScale="1">
        <p:scale>
          <a:sx n="64" d="100"/>
          <a:sy n="64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BF7-60DD-41D8-99A4-0A9F57360AF3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1CDF-27D9-40DA-9AB0-C27C7714D02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67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64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154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95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112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97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3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273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50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38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01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6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33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32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404-F6ED-4066-ADBA-A0E8FB45A2C7}" type="datetimeFigureOut">
              <a:rPr lang="es-CO" smtClean="0"/>
              <a:t>3/05/2022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08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CUC/ORGANIZACION_CLASES_KCABANA.xls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0238" y="765175"/>
            <a:ext cx="65944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algoritmos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0238" y="3284538"/>
            <a:ext cx="6594475" cy="16557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Ing. Mauricio Vásquez Carbonell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62472" name="Picture 8" descr="Resultado de imagen para electronic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88" y="5517232"/>
            <a:ext cx="1710367" cy="7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15274" y="5958592"/>
            <a:ext cx="611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baseline="0" dirty="0"/>
              <a:t> </a:t>
            </a:r>
            <a:r>
              <a:rPr lang="es-CO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77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486A9-5F88-1F77-1C3A-489EA8F7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 de 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55FF8-A75F-0A7F-DCDE-9B4F2BF7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La LONGITUD DE LA CADENA es el numero de caracteres que posee. </a:t>
            </a:r>
          </a:p>
          <a:p>
            <a:pPr marL="0" indent="0">
              <a:buNone/>
            </a:pPr>
            <a:r>
              <a:rPr lang="es-CO" dirty="0"/>
              <a:t>Una CADENA VACIA o NULA no es igual a una CADENA COMPUESTA DE ESPACIOS EN BLANCO.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2C0C2CE-5FEE-D0D8-16AA-18023EACB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12278"/>
              </p:ext>
            </p:extLst>
          </p:nvPr>
        </p:nvGraphicFramePr>
        <p:xfrm>
          <a:off x="467544" y="4509120"/>
          <a:ext cx="8208912" cy="208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Imagen de mapa de bits" r:id="rId3" imgW="4915080" imgH="981000" progId="Paint.Picture">
                  <p:embed/>
                </p:oleObj>
              </mc:Choice>
              <mc:Fallback>
                <p:oleObj name="Imagen de mapa de bits" r:id="rId3" imgW="4915080" imgH="98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4509120"/>
                        <a:ext cx="8208912" cy="2088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15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B9EE8-7AF0-83FE-9E6B-8E6C2F12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E94BC-AAF5-F0B9-FC56-A0B0D76CC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42FAA42-327A-AC31-3F4A-674A5D61D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10727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Imagen de mapa de bits" r:id="rId3" imgW="6867360" imgH="3276720" progId="Paint.Picture">
                  <p:embed/>
                </p:oleObj>
              </mc:Choice>
              <mc:Fallback>
                <p:oleObj name="Imagen de mapa de bits" r:id="rId3" imgW="6867360" imgH="3276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72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8DF50-08A6-1BF9-A40F-83A5479F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39021-CD70-0C48-688D-1C9C29CF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EA41778-2560-5F56-30B4-1680B02C7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409972"/>
              </p:ext>
            </p:extLst>
          </p:nvPr>
        </p:nvGraphicFramePr>
        <p:xfrm>
          <a:off x="0" y="1556792"/>
          <a:ext cx="9144000" cy="3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Imagen de mapa de bits" r:id="rId3" imgW="6591240" imgH="1581120" progId="Paint.Picture">
                  <p:embed/>
                </p:oleObj>
              </mc:Choice>
              <mc:Fallback>
                <p:oleObj name="Imagen de mapa de bits" r:id="rId3" imgW="6591240" imgH="1581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56792"/>
                        <a:ext cx="9144000" cy="354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86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A9310-E17B-8F13-743C-F231424B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DFE49-DBC8-A21C-AD20-5099E29E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  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822DAC9-34A7-C594-0F66-042D535D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14342"/>
              </p:ext>
            </p:extLst>
          </p:nvPr>
        </p:nvGraphicFramePr>
        <p:xfrm>
          <a:off x="1403648" y="2592365"/>
          <a:ext cx="66435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860">
                  <a:extLst>
                    <a:ext uri="{9D8B030D-6E8A-4147-A177-3AD203B41FA5}">
                      <a16:colId xmlns:a16="http://schemas.microsoft.com/office/drawing/2014/main" val="2525631620"/>
                    </a:ext>
                  </a:extLst>
                </a:gridCol>
                <a:gridCol w="4524728">
                  <a:extLst>
                    <a:ext uri="{9D8B030D-6E8A-4147-A177-3AD203B41FA5}">
                      <a16:colId xmlns:a16="http://schemas.microsoft.com/office/drawing/2014/main" val="3335260050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CONSTANTES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83556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r>
                        <a:rPr lang="es-CO" dirty="0"/>
                        <a:t>Solo existe este 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-Cadenas de longitud fija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15908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-Cadenas de longitud variable con un máximo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51254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-Cadenas de longitud indefinidas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8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7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226D8-5A42-D309-EAB6-C5B9BDDC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constantes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F74BF-8EE8-98E0-95A9-CF941297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Una constante tipo carácter es un dato encerrado entre comillas y una constate tipo cadena de caracteres es un conjunto de caracteres validos encerrados entre comillas.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DCAA97F-EE57-2D56-CF8E-010CE427F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58741"/>
              </p:ext>
            </p:extLst>
          </p:nvPr>
        </p:nvGraphicFramePr>
        <p:xfrm>
          <a:off x="856060" y="4077072"/>
          <a:ext cx="7429499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Imagen de mapa de bits" r:id="rId3" imgW="3933720" imgH="1247760" progId="Paint.Picture">
                  <p:embed/>
                </p:oleObj>
              </mc:Choice>
              <mc:Fallback>
                <p:oleObj name="Imagen de mapa de bits" r:id="rId3" imgW="3933720" imgH="12477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6060" y="4077072"/>
                        <a:ext cx="7429499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780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711BB-3404-9325-4291-9A0D1557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20FC2-4742-5208-F192-5B41028A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Una variable tipo cadena o carácter es una variable cuyo valor es una cadena de caracteres. Estas se deben declarar en el algoritmo.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5B9E921-0AAE-C5C3-8D97-0CE115B18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945151"/>
              </p:ext>
            </p:extLst>
          </p:nvPr>
        </p:nvGraphicFramePr>
        <p:xfrm>
          <a:off x="2195735" y="4221088"/>
          <a:ext cx="4726995" cy="96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Imagen de mapa de bits" r:id="rId3" imgW="2971800" imgH="609480" progId="Paint.Picture">
                  <p:embed/>
                </p:oleObj>
              </mc:Choice>
              <mc:Fallback>
                <p:oleObj name="Imagen de mapa de bits" r:id="rId3" imgW="2971800" imgH="609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5" y="4221088"/>
                        <a:ext cx="4726995" cy="96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50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FB7B5-FE4F-F82B-809F-D8F00E41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2B1FBB-8198-3FC1-798C-B50274FE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77C0EE2-89AF-4D62-A03E-944385CED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30330"/>
              </p:ext>
            </p:extLst>
          </p:nvPr>
        </p:nvGraphicFramePr>
        <p:xfrm>
          <a:off x="0" y="2492896"/>
          <a:ext cx="9144000" cy="339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Imagen de mapa de bits" r:id="rId3" imgW="6858000" imgH="1762200" progId="Paint.Picture">
                  <p:embed/>
                </p:oleObj>
              </mc:Choice>
              <mc:Fallback>
                <p:oleObj name="Imagen de mapa de bits" r:id="rId3" imgW="6858000" imgH="1762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492896"/>
                        <a:ext cx="9144000" cy="339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01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B382F-52AE-DA40-0E5A-9D1B4107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E081E-3A9A-EF02-3440-523F66BA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0C001EA-F750-9FBE-09C2-5B5DB0C9F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510056"/>
              </p:ext>
            </p:extLst>
          </p:nvPr>
        </p:nvGraphicFramePr>
        <p:xfrm>
          <a:off x="0" y="2533649"/>
          <a:ext cx="9144000" cy="3257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Imagen de mapa de bits" r:id="rId3" imgW="6676920" imgH="1790640" progId="Paint.Picture">
                  <p:embed/>
                </p:oleObj>
              </mc:Choice>
              <mc:Fallback>
                <p:oleObj name="Imagen de mapa de bits" r:id="rId3" imgW="6676920" imgH="179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533649"/>
                        <a:ext cx="9144000" cy="3257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740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D1A12-02F0-A26B-C72D-92108E3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C29AB-8C37-89C4-1A7C-C77226FD3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4ED06E1-D578-F339-73D1-D3139E93F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69261"/>
              </p:ext>
            </p:extLst>
          </p:nvPr>
        </p:nvGraphicFramePr>
        <p:xfrm>
          <a:off x="0" y="2424113"/>
          <a:ext cx="9144000" cy="336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Imagen de mapa de bits" r:id="rId3" imgW="6715080" imgH="2009880" progId="Paint.Picture">
                  <p:embed/>
                </p:oleObj>
              </mc:Choice>
              <mc:Fallback>
                <p:oleObj name="Imagen de mapa de bits" r:id="rId3" imgW="6715080" imgH="2009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424113"/>
                        <a:ext cx="9144000" cy="336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31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9346A-62A3-4B98-0C48-8BE93F84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5A83F-9657-7FA1-29EC-612EC145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Existen 2 tipos de instrucciones básicas: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Asignar</a:t>
            </a:r>
          </a:p>
          <a:p>
            <a:r>
              <a:rPr lang="es-CO" dirty="0"/>
              <a:t>Entrada/Salida (Leer/Escribir)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/>
              <a:t>Son similares a las instrucciones con datos numéricos.</a:t>
            </a:r>
          </a:p>
        </p:txBody>
      </p:sp>
    </p:spTree>
    <p:extLst>
      <p:ext uri="{BB962C8B-B14F-4D97-AF65-F5344CB8AC3E}">
        <p14:creationId xmlns:p14="http://schemas.microsoft.com/office/powerpoint/2010/main" val="164089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41D9D-1B9C-4ECF-BBAC-D456821F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microprocesadores">
            <a:extLst>
              <a:ext uri="{FF2B5EF4-FFF2-40B4-BE49-F238E27FC236}">
                <a16:creationId xmlns:a16="http://schemas.microsoft.com/office/drawing/2014/main" id="{0BDACBD7-9B31-4163-B123-111293D93B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8221"/>
            <a:ext cx="7429499" cy="533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442C1B-5753-4A39-8170-3574A5EC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https://hipertextual.com/2014/11/intel-amd-guerra-historica-microprocesadores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209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9346A-62A3-4B98-0C48-8BE93F84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5A83F-9657-7FA1-29EC-612EC145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E1918F7-995D-318E-6380-38F3A351C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99826"/>
              </p:ext>
            </p:extLst>
          </p:nvPr>
        </p:nvGraphicFramePr>
        <p:xfrm>
          <a:off x="0" y="2466974"/>
          <a:ext cx="9144000" cy="377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Imagen de mapa de bits" r:id="rId3" imgW="6715080" imgH="1924200" progId="Paint.Picture">
                  <p:embed/>
                </p:oleObj>
              </mc:Choice>
              <mc:Fallback>
                <p:oleObj name="Imagen de mapa de bits" r:id="rId3" imgW="6715080" imgH="1924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466974"/>
                        <a:ext cx="9144000" cy="3772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812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9346A-62A3-4B98-0C48-8BE93F84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Instrucciones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5A83F-9657-7FA1-29EC-612EC145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2975A3C-723D-75A1-9FD2-C9A56093E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02020"/>
              </p:ext>
            </p:extLst>
          </p:nvPr>
        </p:nvGraphicFramePr>
        <p:xfrm>
          <a:off x="0" y="2309813"/>
          <a:ext cx="9144000" cy="4287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Imagen de mapa de bits" r:id="rId3" imgW="6638760" imgH="2238480" progId="Paint.Picture">
                  <p:embed/>
                </p:oleObj>
              </mc:Choice>
              <mc:Fallback>
                <p:oleObj name="Imagen de mapa de bits" r:id="rId3" imgW="6638760" imgH="2238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309813"/>
                        <a:ext cx="9144000" cy="4287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210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72E5B-E9DA-DFD2-C097-E7660058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BCEC0-8BE3-FFCC-D438-928E09A7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Calculo de longitud de cadena</a:t>
            </a:r>
          </a:p>
          <a:p>
            <a:r>
              <a:rPr lang="es-CO" dirty="0"/>
              <a:t>Comparación</a:t>
            </a:r>
          </a:p>
          <a:p>
            <a:r>
              <a:rPr lang="es-CO" dirty="0"/>
              <a:t>Concatenación</a:t>
            </a:r>
          </a:p>
          <a:p>
            <a:r>
              <a:rPr lang="es-CO" dirty="0"/>
              <a:t>Extracción de subcadenas</a:t>
            </a:r>
          </a:p>
          <a:p>
            <a:r>
              <a:rPr lang="es-CO" dirty="0"/>
              <a:t>Búsqueda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237953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72E5B-E9DA-DFD2-C097-E7660058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BCEC0-8BE3-FFCC-D438-928E09A7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Insertar cadenas</a:t>
            </a:r>
          </a:p>
          <a:p>
            <a:r>
              <a:rPr lang="es-CO" dirty="0"/>
              <a:t>Borrar cadenas</a:t>
            </a:r>
          </a:p>
          <a:p>
            <a:r>
              <a:rPr lang="es-CO" dirty="0"/>
              <a:t>Convertir cadenas en números y viceversa</a:t>
            </a:r>
          </a:p>
          <a:p>
            <a:r>
              <a:rPr lang="es-CO" dirty="0"/>
              <a:t>Cambiar cadenas</a:t>
            </a:r>
          </a:p>
        </p:txBody>
      </p:sp>
    </p:spTree>
    <p:extLst>
      <p:ext uri="{BB962C8B-B14F-4D97-AF65-F5344CB8AC3E}">
        <p14:creationId xmlns:p14="http://schemas.microsoft.com/office/powerpoint/2010/main" val="3355638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9F6BC-A472-DF06-641C-FAD19149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FA11F-1332-D60E-67A4-2DFD4918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D4F27E4-E624-AF89-6564-C44E23BF4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61113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Imagen de mapa de bits" r:id="rId3" imgW="6610320" imgH="4152960" progId="Paint.Picture">
                  <p:embed/>
                </p:oleObj>
              </mc:Choice>
              <mc:Fallback>
                <p:oleObj name="Imagen de mapa de bits" r:id="rId3" imgW="6610320" imgH="4152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3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69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06E18-1FE6-4270-D706-8FE6946C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1C3B2-8089-C452-FA78-8215A19B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99ABA47-3DF5-73C8-B49F-DDB747E60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68174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Imagen de mapa de bits" r:id="rId3" imgW="6629400" imgH="3152880" progId="Paint.Picture">
                  <p:embed/>
                </p:oleObj>
              </mc:Choice>
              <mc:Fallback>
                <p:oleObj name="Imagen de mapa de bits" r:id="rId3" imgW="6629400" imgH="3152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932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A15F8-E8B8-7E1F-D325-CFA6F4B0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811D0-E14D-A51A-8B85-F5443273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4BAA90A-D3E3-6793-E973-8A2156828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5179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Imagen de mapa de bits" r:id="rId3" imgW="6562800" imgH="3362400" progId="Paint.Picture">
                  <p:embed/>
                </p:oleObj>
              </mc:Choice>
              <mc:Fallback>
                <p:oleObj name="Imagen de mapa de bits" r:id="rId3" imgW="6562800" imgH="33624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207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D87F6-5EE3-2DEB-FDF6-B490E16E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839C6-34D1-A8D1-E764-887F0559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0456976-A7B7-F8FB-A5CA-3079C6E616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933747"/>
              </p:ext>
            </p:extLst>
          </p:nvPr>
        </p:nvGraphicFramePr>
        <p:xfrm>
          <a:off x="0" y="618518"/>
          <a:ext cx="9143999" cy="540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Imagen de mapa de bits" r:id="rId3" imgW="6810480" imgH="2085840" progId="Paint.Picture">
                  <p:embed/>
                </p:oleObj>
              </mc:Choice>
              <mc:Fallback>
                <p:oleObj name="Imagen de mapa de bits" r:id="rId3" imgW="6810480" imgH="20858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18518"/>
                        <a:ext cx="9143999" cy="5402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487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7219B-05B1-AE35-7E10-A805B70B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7A69-3CC5-9E02-6536-A9A19A71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F99F4E3-C809-1587-93D4-9FB0FFBED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318364"/>
              </p:ext>
            </p:extLst>
          </p:nvPr>
        </p:nvGraphicFramePr>
        <p:xfrm>
          <a:off x="0" y="0"/>
          <a:ext cx="914399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Imagen de mapa de bits" r:id="rId3" imgW="6419880" imgH="3971880" progId="Paint.Picture">
                  <p:embed/>
                </p:oleObj>
              </mc:Choice>
              <mc:Fallback>
                <p:oleObj name="Imagen de mapa de bits" r:id="rId3" imgW="6419880" imgH="3971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399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16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4436-36C4-562C-EFAB-0EFD9596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7C765-1261-7A70-E64E-00457F94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8F07BC5-D02A-0C6A-F0B4-94A14C7F6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42802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Imagen de mapa de bits" r:id="rId3" imgW="6429240" imgH="3762360" progId="Paint.Picture">
                  <p:embed/>
                </p:oleObj>
              </mc:Choice>
              <mc:Fallback>
                <p:oleObj name="Imagen de mapa de bits" r:id="rId3" imgW="6429240" imgH="376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8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C498-4369-4C41-8268-BA4FBEC5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continuar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4EC5-65F8-4D07-8B00-AA2B98B1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un carácter?</a:t>
            </a:r>
          </a:p>
          <a:p>
            <a:r>
              <a:rPr lang="es-ES" dirty="0"/>
              <a:t>¿Conoce el código ASCII?</a:t>
            </a:r>
          </a:p>
        </p:txBody>
      </p:sp>
    </p:spTree>
    <p:extLst>
      <p:ext uri="{BB962C8B-B14F-4D97-AF65-F5344CB8AC3E}">
        <p14:creationId xmlns:p14="http://schemas.microsoft.com/office/powerpoint/2010/main" val="238572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ED0DE-B681-2A4E-8602-FEDECE7B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52BF7-A609-779D-CBC4-688FA7B2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0F2A223-2946-C17F-1215-0015980616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2661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Imagen de mapa de bits" r:id="rId3" imgW="6438960" imgH="3476520" progId="Paint.Picture">
                  <p:embed/>
                </p:oleObj>
              </mc:Choice>
              <mc:Fallback>
                <p:oleObj name="Imagen de mapa de bits" r:id="rId3" imgW="6438960" imgH="34765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835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0A09-3B67-6F6D-ED6E-C1AA41FF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FF4F5-E2F3-FA58-4226-16C7F40F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26BA55A-8158-D5A9-A26A-F7403959D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333560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Imagen de mapa de bits" r:id="rId3" imgW="6505560" imgH="3352680" progId="Paint.Picture">
                  <p:embed/>
                </p:oleObj>
              </mc:Choice>
              <mc:Fallback>
                <p:oleObj name="Imagen de mapa de bits" r:id="rId3" imgW="6505560" imgH="3352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45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5F129-368E-6541-AFB3-F76EED4D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11AE1-C288-7DB5-52EB-A454F819C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/>
              <a:t>MUCHAS GRACIAS!!!</a:t>
            </a:r>
          </a:p>
        </p:txBody>
      </p:sp>
    </p:spTree>
    <p:extLst>
      <p:ext uri="{BB962C8B-B14F-4D97-AF65-F5344CB8AC3E}">
        <p14:creationId xmlns:p14="http://schemas.microsoft.com/office/powerpoint/2010/main" val="40481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8D19B-2505-D2BA-BB06-AC1509AD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 de 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57628-5458-1D6E-9D03-4D64076B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En un inicio, las computadoras solo se podían comunicar al usuario en </a:t>
            </a:r>
            <a:r>
              <a:rPr lang="es-CO" b="1" dirty="0"/>
              <a:t>LENGUAJE DE MAQUINA</a:t>
            </a:r>
            <a:r>
              <a:rPr lang="es-CO" dirty="0"/>
              <a:t>.</a:t>
            </a:r>
          </a:p>
          <a:p>
            <a:pPr marL="0" indent="0">
              <a:buNone/>
            </a:pPr>
            <a:r>
              <a:rPr lang="es-CO" dirty="0"/>
              <a:t>Debido a la complejidad de este lenguaje, se crearon los códigos ASCII, UNICODE y EBCDIC.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518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C0163-814D-F1B1-8A68-B3F05B91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 de 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255A2-93E8-57DE-F9B8-591C922D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Un </a:t>
            </a:r>
            <a:r>
              <a:rPr lang="es-CO" b="1" dirty="0"/>
              <a:t>CARÁCTER o CHAR</a:t>
            </a:r>
            <a:r>
              <a:rPr lang="es-CO" dirty="0"/>
              <a:t> es un símbolo del juego de caracteres de la computadora.</a:t>
            </a:r>
          </a:p>
          <a:p>
            <a:pPr marL="0" indent="0">
              <a:buNone/>
            </a:pPr>
            <a:r>
              <a:rPr lang="es-CO" dirty="0"/>
              <a:t>Una </a:t>
            </a:r>
            <a:r>
              <a:rPr lang="es-CO" b="1" dirty="0"/>
              <a:t>CONSTATE CARÁCTER</a:t>
            </a:r>
            <a:r>
              <a:rPr lang="es-CO" dirty="0"/>
              <a:t> es cualquier carácter encerrado entre separadores (Apostrofes o doble comilla).</a:t>
            </a:r>
          </a:p>
          <a:p>
            <a:pPr marL="0" indent="0">
              <a:buNone/>
            </a:pPr>
            <a:r>
              <a:rPr lang="es-CO" dirty="0"/>
              <a:t>Una </a:t>
            </a:r>
            <a:r>
              <a:rPr lang="es-CO" b="1" dirty="0"/>
              <a:t>SECUENCIA FINITA DE CARACTERES</a:t>
            </a:r>
            <a:r>
              <a:rPr lang="es-CO" dirty="0"/>
              <a:t> se denomina </a:t>
            </a:r>
            <a:r>
              <a:rPr lang="es-CO" b="1" dirty="0"/>
              <a:t>STRING o CADENA.</a:t>
            </a:r>
          </a:p>
          <a:p>
            <a:pPr marL="0" indent="0">
              <a:buNone/>
            </a:pPr>
            <a:r>
              <a:rPr lang="es-CO" dirty="0"/>
              <a:t>Una </a:t>
            </a:r>
            <a:r>
              <a:rPr lang="es-CO" b="1" dirty="0"/>
              <a:t>CONSTANTE TIPO CADENA</a:t>
            </a:r>
            <a:r>
              <a:rPr lang="es-CO" dirty="0"/>
              <a:t> consiste en una cadena encerrada entre apostrofes o doble comilla.</a:t>
            </a:r>
            <a:endParaRPr lang="es-CO" b="1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28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494C-8506-33AD-CF30-44921179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6E103-C8D0-A612-FB1F-9D1E1D0B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Leer sobre los códigos :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ASCII</a:t>
            </a:r>
          </a:p>
          <a:p>
            <a:r>
              <a:rPr lang="es-CO" dirty="0"/>
              <a:t>UNICODE</a:t>
            </a:r>
          </a:p>
          <a:p>
            <a:r>
              <a:rPr lang="es-CO" dirty="0"/>
              <a:t>EBCDIC</a:t>
            </a:r>
          </a:p>
        </p:txBody>
      </p:sp>
    </p:spTree>
    <p:extLst>
      <p:ext uri="{BB962C8B-B14F-4D97-AF65-F5344CB8AC3E}">
        <p14:creationId xmlns:p14="http://schemas.microsoft.com/office/powerpoint/2010/main" val="274098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F7EF4-ADE3-8848-A692-ED361FFE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Secuencia de escape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D3C3FD-A402-37DD-933D-669BFE6E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Una SECUENCIA DE ESCAPE es un medio de escribir caracteres que no se pueden representar desde el teclado.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1E69A21-EF29-0BF0-50A4-F94CD3514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686924"/>
              </p:ext>
            </p:extLst>
          </p:nvPr>
        </p:nvGraphicFramePr>
        <p:xfrm>
          <a:off x="1691680" y="3922762"/>
          <a:ext cx="5472608" cy="109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Imagen de mapa de bits" r:id="rId3" imgW="3247920" imgH="514440" progId="Paint.Picture">
                  <p:embed/>
                </p:oleObj>
              </mc:Choice>
              <mc:Fallback>
                <p:oleObj name="Imagen de mapa de bits" r:id="rId3" imgW="3247920" imgH="514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3922762"/>
                        <a:ext cx="5472608" cy="1090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94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E8428-CAD9-059F-E53E-BADC86BD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A93CCE-F94E-466B-60DE-FC4ECB40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E314CF5-0F91-8040-04DA-31143F8B4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27088"/>
              </p:ext>
            </p:extLst>
          </p:nvPr>
        </p:nvGraphicFramePr>
        <p:xfrm>
          <a:off x="0" y="404664"/>
          <a:ext cx="9144000" cy="604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Imagen de mapa de bits" r:id="rId3" imgW="5181480" imgH="2324160" progId="Paint.Picture">
                  <p:embed/>
                </p:oleObj>
              </mc:Choice>
              <mc:Fallback>
                <p:oleObj name="Imagen de mapa de bits" r:id="rId3" imgW="5181480" imgH="2324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04664"/>
                        <a:ext cx="9144000" cy="60486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276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BEBF-6849-1305-28ED-12CFE6A5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Cadena de caracteres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5B398-4F69-10CB-3DD1-2E1714FC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Una </a:t>
            </a:r>
            <a:r>
              <a:rPr lang="es-CO" b="1" dirty="0"/>
              <a:t>CADENA DE CARACTERES </a:t>
            </a:r>
            <a:r>
              <a:rPr lang="es-CO" dirty="0"/>
              <a:t>o </a:t>
            </a:r>
            <a:r>
              <a:rPr lang="es-CO" b="1" dirty="0"/>
              <a:t>STRING</a:t>
            </a:r>
            <a:r>
              <a:rPr lang="es-CO" dirty="0"/>
              <a:t> es un conjunto de caracteres, incluyendo el espacio en blanco, que se almacenan en un área contigua a la memoria.</a:t>
            </a:r>
          </a:p>
          <a:p>
            <a:pPr marL="0" indent="0">
              <a:buNone/>
            </a:pPr>
            <a:r>
              <a:rPr lang="es-CO" dirty="0"/>
              <a:t>Pueden ser entradas o salidas a una terminal, o desde una terminal.</a:t>
            </a:r>
          </a:p>
          <a:p>
            <a:pPr marL="0" indent="0"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773402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13761</TotalTime>
  <Words>394</Words>
  <Application>Microsoft Office PowerPoint</Application>
  <PresentationFormat>Presentación en pantalla (4:3)</PresentationFormat>
  <Paragraphs>68</Paragraphs>
  <Slides>32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Tw Cen MT</vt:lpstr>
      <vt:lpstr>Circuito</vt:lpstr>
      <vt:lpstr>Imagen de pincel</vt:lpstr>
      <vt:lpstr>algoritmos i</vt:lpstr>
      <vt:lpstr>Presentación de PowerPoint</vt:lpstr>
      <vt:lpstr>Antes de continuar</vt:lpstr>
      <vt:lpstr>Cadena de caracteres</vt:lpstr>
      <vt:lpstr>Cadena de caracteres</vt:lpstr>
      <vt:lpstr>Actividad</vt:lpstr>
      <vt:lpstr>Secuencia de escape</vt:lpstr>
      <vt:lpstr>Presentación de PowerPoint</vt:lpstr>
      <vt:lpstr>Cadena de caracteres</vt:lpstr>
      <vt:lpstr>Cadena de caracteres</vt:lpstr>
      <vt:lpstr>Presentación de PowerPoint</vt:lpstr>
      <vt:lpstr>Presentación de PowerPoint</vt:lpstr>
      <vt:lpstr>Tipos de datos</vt:lpstr>
      <vt:lpstr>Datos constantes</vt:lpstr>
      <vt:lpstr>Datos variables</vt:lpstr>
      <vt:lpstr>datos variables</vt:lpstr>
      <vt:lpstr>Datos variables</vt:lpstr>
      <vt:lpstr>datos variables</vt:lpstr>
      <vt:lpstr>Instrucciones básicas</vt:lpstr>
      <vt:lpstr>Instrucciones básicas</vt:lpstr>
      <vt:lpstr>Instrucciones básicas</vt:lpstr>
      <vt:lpstr>Operaciones con cadenas</vt:lpstr>
      <vt:lpstr>Operaciones con cadenas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1</dc:creator>
  <cp:lastModifiedBy>VASQUEZ CARBONELL MAURICIO ANDRES ARTU</cp:lastModifiedBy>
  <cp:revision>404</cp:revision>
  <dcterms:created xsi:type="dcterms:W3CDTF">2015-01-29T16:59:44Z</dcterms:created>
  <dcterms:modified xsi:type="dcterms:W3CDTF">2022-05-04T13:52:51Z</dcterms:modified>
</cp:coreProperties>
</file>