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COMUNIDAD VIVA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Plataforma de Economía Solidaria y Transformación Social</a:t>
            </a:r>
            <a:br/>
            <a:br/>
            <a:r>
              <a:rPr/>
              <a:t>Comunidad Viva Contributors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Enero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Funcionalidades (2)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💱 Economía de Flujo</a:t>
            </a:r>
          </a:p>
          <a:p>
            <a:pPr lvl="0"/>
            <a:r>
              <a:rPr b="1"/>
              <a:t>Pools Económicos</a:t>
            </a:r>
            <a:r>
              <a:rPr/>
              <a:t>: Fondos comunes democráticos</a:t>
            </a:r>
          </a:p>
          <a:p>
            <a:pPr lvl="0"/>
            <a:r>
              <a:rPr b="1"/>
              <a:t>Seeds</a:t>
            </a:r>
            <a:r>
              <a:rPr/>
              <a:t>: Ingreso básico por participación</a:t>
            </a:r>
          </a:p>
          <a:p>
            <a:pPr lvl="0"/>
            <a:r>
              <a:rPr b="1"/>
              <a:t>Demurrage</a:t>
            </a:r>
            <a:r>
              <a:rPr/>
              <a:t>: Créditos que circulan, no se acumulan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6. 🎮 Gamificación Solidaria</a:t>
            </a:r>
          </a:p>
          <a:p>
            <a:pPr lvl="0"/>
            <a:r>
              <a:rPr b="1"/>
              <a:t>Swipe &amp; Match</a:t>
            </a:r>
            <a:r>
              <a:rPr/>
              <a:t>: “Tinder” para cooperación</a:t>
            </a:r>
          </a:p>
          <a:p>
            <a:pPr lvl="0"/>
            <a:r>
              <a:rPr b="1"/>
              <a:t>Challenges</a:t>
            </a:r>
            <a:r>
              <a:rPr/>
              <a:t>: Retos colectivos</a:t>
            </a:r>
          </a:p>
          <a:p>
            <a:pPr lvl="0"/>
            <a:r>
              <a:rPr b="1"/>
              <a:t>Group Buys</a:t>
            </a:r>
            <a:r>
              <a:rPr/>
              <a:t>: Poder de compra colectivo (30% descuentos)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Funcionalidades (3)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7. 🏛️ Gobernanza Participativa</a:t>
            </a:r>
          </a:p>
          <a:p>
            <a:pPr lvl="0"/>
            <a:r>
              <a:rPr b="1"/>
              <a:t>Delegación Líquida</a:t>
            </a:r>
            <a:r>
              <a:rPr/>
              <a:t>: Vota directamente o delega en expertos</a:t>
            </a:r>
          </a:p>
          <a:p>
            <a:pPr lvl="0"/>
            <a:r>
              <a:rPr b="1"/>
              <a:t>Votación Cuadrática</a:t>
            </a:r>
            <a:r>
              <a:rPr/>
              <a:t>: Evita tiranía de mayorías</a:t>
            </a:r>
          </a:p>
          <a:p>
            <a:pPr lvl="0"/>
            <a:r>
              <a:rPr b="1"/>
              <a:t>Propuestas</a:t>
            </a:r>
            <a:r>
              <a:rPr/>
              <a:t>: Desde simples hasta constitucionales</a:t>
            </a:r>
          </a:p>
          <a:p>
            <a:pPr lvl="0"/>
            <a:r>
              <a:rPr b="1"/>
              <a:t>Transparencia</a:t>
            </a:r>
            <a:r>
              <a:rPr/>
              <a:t>: Auditoría total en tiempo real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🏗️ Arquitectura Técnica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Stack Tecnológico</a:t>
            </a:r>
          </a:p>
          <a:p>
            <a:pPr lvl="0" indent="0" marL="0">
              <a:buNone/>
            </a:pPr>
            <a:r>
              <a:rPr b="1"/>
              <a:t>Frontend:</a:t>
            </a:r>
            <a:r>
              <a:rPr/>
              <a:t> - Next.js 14 + React - TypeScript - TailwindCSS + shadcn/ui</a:t>
            </a:r>
          </a:p>
          <a:p>
            <a:pPr lvl="0" indent="0" marL="0">
              <a:buNone/>
            </a:pPr>
            <a:r>
              <a:rPr b="1"/>
              <a:t>Backend:</a:t>
            </a:r>
            <a:r>
              <a:rPr/>
              <a:t> - NestJS + Prisma - PostgreSQL + PostGIS - WebSocket (tiempo real)</a:t>
            </a:r>
          </a:p>
          <a:p>
            <a:pPr lvl="0" indent="0" marL="0">
              <a:buNone/>
            </a:pPr>
            <a:r>
              <a:rPr b="1"/>
              <a:t>Cloud:</a:t>
            </a:r>
            <a:r>
              <a:rPr/>
              <a:t> - Vercel + Railway - Cloudinary (media) - Redis (cache)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📈 Estado Actual (Q1 2025)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✅ MVP Funcional</a:t>
            </a:r>
          </a:p>
          <a:p>
            <a:pPr lvl="0"/>
            <a:r>
              <a:rPr/>
              <a:t>Sistema híbrido implementado</a:t>
            </a:r>
          </a:p>
          <a:p>
            <a:pPr lvl="0"/>
            <a:r>
              <a:rPr/>
              <a:t>8 módulos principales operativos</a:t>
            </a:r>
          </a:p>
          <a:p>
            <a:pPr lvl="0"/>
            <a:r>
              <a:rPr/>
              <a:t>Proof-of-Help en producción</a:t>
            </a:r>
          </a:p>
          <a:p>
            <a:pPr lvl="0"/>
            <a:r>
              <a:rPr/>
              <a:t>Delegación líquida activa</a:t>
            </a:r>
          </a:p>
          <a:p>
            <a:pPr lvl="0"/>
            <a:r>
              <a:rPr/>
              <a:t>Código abierto (MIT License)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Módulos Desarrollados</a:t>
            </a:r>
          </a:p>
          <a:p>
            <a:pPr lvl="0" indent="0" marL="0">
              <a:buNone/>
            </a:pPr>
            <a:r>
              <a:rPr/>
              <a:t>Marketplace • Banco de Tiempo • Crowdfunding • Necesidades • Eventos • Propuestas • Votación • Proyectos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🗺️ Roadmap 2025-2026</a:t>
            </a:r>
          </a:p>
          <a:p>
            <a:pPr lvl="0" indent="0" marL="0">
              <a:buNone/>
            </a:pPr>
            <a:r>
              <a:rPr b="1"/>
              <a:t>Q2-Q3 2025</a:t>
            </a:r>
            <a:r>
              <a:rPr/>
              <a:t> 🔄 - Ejecución automática de propuestas - Moderación descentralizada - Economía de flujo avanzada</a:t>
            </a:r>
          </a:p>
          <a:p>
            <a:pPr lvl="0" indent="0" marL="0">
              <a:buNone/>
            </a:pPr>
            <a:r>
              <a:rPr b="1"/>
              <a:t>Q4 2025 - Q1 2026</a:t>
            </a:r>
            <a:r>
              <a:rPr/>
              <a:t> 📋 - Federación entre comunidades - API pública para desarrolladores - Métricas de impacto en dashboard</a:t>
            </a:r>
          </a:p>
          <a:p>
            <a:pPr lvl="0" indent="0" marL="0">
              <a:buNone/>
            </a:pPr>
            <a:r>
              <a:rPr b="1"/>
              <a:t>2026+</a:t>
            </a:r>
            <a:r>
              <a:rPr/>
              <a:t> 🔮 - Smart contracts para gobernanza - Identidad descentralizada (DID) - DAO completa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💰 Modelo de Negocio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Contribuciones Voluntarias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Beneficio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Ciudadano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0€/mes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Acceso completo (siempre)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Solidario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5€/mes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Apoya el proyecto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Generoso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10€/mes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Subsidia a otros 2 usuarios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Mecenas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50€/mes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Subsidia a 10 usuarios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Otras Fuentes</a:t>
            </a:r>
          </a:p>
          <a:p>
            <a:pPr lvl="0"/>
            <a:r>
              <a:rPr/>
              <a:t>Subvenciones de innovación social (EU, fundaciones)</a:t>
            </a:r>
          </a:p>
          <a:p>
            <a:pPr lvl="0"/>
            <a:r>
              <a:rPr/>
              <a:t>Partnerships municipales</a:t>
            </a:r>
          </a:p>
          <a:p>
            <a:pPr lvl="0"/>
            <a:r>
              <a:rPr/>
              <a:t>Servicios premium opcionales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💰 Sostenibilidad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Costes Mensuales (1,000 usuarios)</a:t>
            </a:r>
          </a:p>
          <a:p>
            <a:pPr lvl="0" indent="0">
              <a:buNone/>
            </a:pPr>
            <a:r>
              <a:rPr>
                <a:latin typeface="Courier"/>
              </a:rPr>
              <a:t>├─ Infraestructura: 200€
├─ Base de datos: 150€
├─ CDN: 100€
├─ Desarrollo: 0€ (open source)
└─ Total: ~450€/mes</a:t>
            </a:r>
          </a:p>
          <a:p>
            <a:pPr lvl="0" indent="0" marL="0">
              <a:buNone/>
            </a:pPr>
            <a:r>
              <a:rPr b="1"/>
              <a:t>Break-even: 90 usuarios solidarios (5€/mes)</a:t>
            </a:r>
          </a:p>
          <a:p>
            <a:pPr lvl="0" indent="0" marL="0">
              <a:buNone/>
            </a:pPr>
            <a:r>
              <a:rPr b="1"/>
              <a:t>✅ Auto-sostenible desde día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Mercado Objetivo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Fase 1: Comunidades Locales (2025)</a:t>
            </a:r>
          </a:p>
          <a:p>
            <a:pPr lvl="0"/>
            <a:r>
              <a:rPr/>
              <a:t>Barrios urbanos con identidad (Gracia, Malasaña)</a:t>
            </a:r>
          </a:p>
          <a:p>
            <a:pPr lvl="0"/>
            <a:r>
              <a:rPr/>
              <a:t>500-2,000 usuarios/comunidad</a:t>
            </a:r>
          </a:p>
          <a:p>
            <a:pPr lvl="0"/>
            <a:r>
              <a:rPr/>
              <a:t>Perfil: 25-45 años, conciencia social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Fase 2: Municipios (2026)</a:t>
            </a:r>
          </a:p>
          <a:p>
            <a:pPr lvl="0"/>
            <a:r>
              <a:rPr/>
              <a:t>Ayuntamientos progresistas &lt; 50,000 hab</a:t>
            </a:r>
          </a:p>
          <a:p>
            <a:pPr lvl="0"/>
            <a:r>
              <a:rPr/>
              <a:t>Licencias municipales B2G + B2C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Fase 3: Federación Global (2027+)</a:t>
            </a:r>
          </a:p>
          <a:p>
            <a:pPr lvl="0"/>
            <a:r>
              <a:rPr/>
              <a:t>100-1,000 comunidades interconectadas</a:t>
            </a:r>
          </a:p>
          <a:p>
            <a:pPr lvl="0"/>
            <a:r>
              <a:rPr/>
              <a:t>Solidaridad Norte-Sur</a:t>
            </a:r>
          </a:p>
          <a:p>
            <a:pPr lvl="0"/>
            <a:r>
              <a:rPr/>
              <a:t>100,000+ usuarios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Mercado Direccionable</a:t>
            </a:r>
          </a:p>
          <a:p>
            <a:pPr lvl="0" indent="0" marL="0">
              <a:buNone/>
            </a:pPr>
            <a:r>
              <a:rPr b="1"/>
              <a:t>TAM</a:t>
            </a:r>
            <a:r>
              <a:rPr/>
              <a:t> (Total): 50M personas en economía social Europa </a:t>
            </a:r>
            <a:r>
              <a:rPr b="1"/>
              <a:t>SAM</a:t>
            </a:r>
            <a:r>
              <a:rPr/>
              <a:t> (Servible): 5M usuarios de monedas sociales/bancos de tiempo </a:t>
            </a:r>
            <a:r>
              <a:rPr b="1"/>
              <a:t>SOM</a:t>
            </a:r>
            <a:r>
              <a:rPr/>
              <a:t> (Obtenible 3 años): 100,000 usuarios activos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COMUNIDAD VIVA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Plataforma de Economía Solidaria y Transformación Social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Impacto Proyectado (3 años)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10 Comunidades Activas (500 usuarios c/u)</a:t>
            </a:r>
          </a:p>
          <a:p>
            <a:pPr lvl="0" indent="0">
              <a:buNone/>
            </a:pPr>
            <a:r>
              <a:rPr>
                <a:latin typeface="Courier"/>
              </a:rPr>
              <a:t>Usuarios totales:        5,000
Horas compartidas/año:   120,000 h
Necesidades cubiertas:   6,000
Proyectos completados:   50
Economía colaborativa:   2,500,000€
CO2 evitado:             150 toneladas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Casos de Uso Transformadores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Barrio de Gracia, Barcelona</a:t>
            </a:r>
          </a:p>
          <a:p>
            <a:pPr lvl="0"/>
            <a:r>
              <a:rPr/>
              <a:t>50 necesidades/mes cubiertas</a:t>
            </a:r>
          </a:p>
          <a:p>
            <a:pPr lvl="0"/>
            <a:r>
              <a:rPr/>
              <a:t>3 cooperativas vivienda formadas</a:t>
            </a:r>
          </a:p>
          <a:p>
            <a:pPr lvl="0"/>
            <a:r>
              <a:rPr/>
              <a:t>15,000€/mes en compras grupales (ahorro 20%)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Red Intercomunitaria Navarra</a:t>
            </a:r>
          </a:p>
          <a:p>
            <a:pPr lvl="0"/>
            <a:r>
              <a:rPr/>
              <a:t>10 comunidades conectadas</a:t>
            </a:r>
          </a:p>
          <a:p>
            <a:pPr lvl="0"/>
            <a:r>
              <a:rPr/>
              <a:t>100,000 horas intercambiadas/año</a:t>
            </a:r>
          </a:p>
          <a:p>
            <a:pPr lvl="0"/>
            <a:r>
              <a:rPr/>
              <a:t>500,000€ en economía local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Solidaridad Global</a:t>
            </a:r>
          </a:p>
          <a:p>
            <a:pPr lvl="0"/>
            <a:r>
              <a:rPr/>
              <a:t>Escuela en Ghana: 50,000€ → 200 niños</a:t>
            </a:r>
          </a:p>
          <a:p>
            <a:pPr lvl="0"/>
            <a:r>
              <a:rPr/>
              <a:t>Agua potable India: 10,000€ → 500 familias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🔒 Ventajas Competitivas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Sistema Híbrido Único</a:t>
            </a:r>
          </a:p>
          <a:p>
            <a:pPr lvl="0" indent="0" marL="0">
              <a:buNone/>
            </a:pPr>
            <a:r>
              <a:rPr/>
              <a:t>✓ Ninguna plataforma integra 3 economías simultáneas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Proof-of-Help</a:t>
            </a:r>
          </a:p>
          <a:p>
            <a:pPr lvl="0" indent="0" marL="0">
              <a:buNone/>
            </a:pPr>
            <a:r>
              <a:rPr/>
              <a:t>✓ Gobernanza innovadora, no replicable fácilmente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Tecnología Open Source</a:t>
            </a:r>
          </a:p>
          <a:p>
            <a:pPr lvl="0" indent="0" marL="0">
              <a:buNone/>
            </a:pPr>
            <a:r>
              <a:rPr/>
              <a:t>✓ Transparencia total, efecto red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Enfoque Pedagógico</a:t>
            </a:r>
          </a:p>
          <a:p>
            <a:pPr lvl="0" indent="0" marL="0">
              <a:buNone/>
            </a:pPr>
            <a:r>
              <a:rPr/>
              <a:t>✓ No solo herramienta, experiencia transformadora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Federación</a:t>
            </a:r>
          </a:p>
          <a:p>
            <a:pPr lvl="0" indent="0" marL="0">
              <a:buNone/>
            </a:pPr>
            <a:r>
              <a:rPr/>
              <a:t>✓ Comunidades independientes pero interconectadas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🎁 Economía de Regalo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Más Allá del Intercambio Directo</a:t>
            </a:r>
          </a:p>
          <a:p>
            <a:pPr lvl="0" indent="0" marL="0">
              <a:buNone/>
            </a:pPr>
            <a:r>
              <a:rPr b="1"/>
              <a:t>Fundamento</a:t>
            </a:r>
            <a:r>
              <a:rPr/>
              <a:t>: Reciprocidad sin expectativa de devolución inmediata</a:t>
            </a:r>
          </a:p>
          <a:p>
            <a:pPr lvl="0" indent="0" marL="0">
              <a:buNone/>
            </a:pPr>
            <a:r>
              <a:rPr b="1"/>
              <a:t>Implementación:</a:t>
            </a:r>
            <a:r>
              <a:rPr/>
              <a:t> - 🎁 </a:t>
            </a:r>
            <a:r>
              <a:rPr b="1"/>
              <a:t>Círculos de Regalo</a:t>
            </a:r>
            <a:r>
              <a:rPr/>
              <a:t>: Eventos donde todo se regala - 🏡 </a:t>
            </a:r>
            <a:r>
              <a:rPr b="1"/>
              <a:t>Gift Gatherings</a:t>
            </a:r>
            <a:r>
              <a:rPr/>
              <a:t>: Reuniones físicas comunitarias - ⭐ </a:t>
            </a:r>
            <a:r>
              <a:rPr b="1"/>
              <a:t>Karma Points</a:t>
            </a:r>
            <a:r>
              <a:rPr/>
              <a:t>: Reputación basada en generosidad - 📊 </a:t>
            </a:r>
            <a:r>
              <a:rPr b="1"/>
              <a:t>Gift Flow Maps</a:t>
            </a:r>
            <a:r>
              <a:rPr/>
              <a:t>: Visualización del flujo de regalos - 📖 </a:t>
            </a:r>
            <a:r>
              <a:rPr b="1"/>
              <a:t>Gift Stories</a:t>
            </a:r>
            <a:r>
              <a:rPr/>
              <a:t>: Narrativas de gratitud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🏛️ Gobernanza Avanzada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Tipos de Propuestas</a:t>
            </a:r>
          </a:p>
          <a:p>
            <a:pPr lvl="0"/>
            <a:r>
              <a:rPr b="1"/>
              <a:t>Simples</a:t>
            </a:r>
            <a:r>
              <a:rPr/>
              <a:t>: Eventos, compras (mayoría simple)</a:t>
            </a:r>
          </a:p>
          <a:p>
            <a:pPr lvl="0"/>
            <a:r>
              <a:rPr b="1"/>
              <a:t>Presupuestarias</a:t>
            </a:r>
            <a:r>
              <a:rPr/>
              <a:t>: Uso de fondos (60% aprobación)</a:t>
            </a:r>
          </a:p>
          <a:p>
            <a:pPr lvl="0"/>
            <a:r>
              <a:rPr b="1"/>
              <a:t>Estructurales</a:t>
            </a:r>
            <a:r>
              <a:rPr/>
              <a:t>: Cambios en reglas (⅔ aprobación)</a:t>
            </a:r>
          </a:p>
          <a:p>
            <a:pPr lvl="0"/>
            <a:r>
              <a:rPr b="1"/>
              <a:t>Constitucionales</a:t>
            </a:r>
            <a:r>
              <a:rPr/>
              <a:t>: Valores fundamentales (¾ aprobación)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Fases de Deliberación</a:t>
            </a:r>
          </a:p>
          <a:p>
            <a:pPr lvl="0" indent="-342900" marL="342900">
              <a:buAutoNum type="arabicPeriod"/>
            </a:pPr>
            <a:r>
              <a:rPr b="1"/>
              <a:t>Borrador</a:t>
            </a:r>
            <a:r>
              <a:rPr/>
              <a:t> (7 días): Discusión y refinamiento</a:t>
            </a:r>
          </a:p>
          <a:p>
            <a:pPr lvl="0" indent="-342900" marL="342900">
              <a:buAutoNum type="arabicPeriod"/>
            </a:pPr>
            <a:r>
              <a:rPr b="1"/>
              <a:t>Votación</a:t>
            </a:r>
            <a:r>
              <a:rPr/>
              <a:t> (7 días): Decisión formal</a:t>
            </a:r>
          </a:p>
          <a:p>
            <a:pPr lvl="0" indent="-342900" marL="342900">
              <a:buAutoNum type="arabicPeriod"/>
            </a:pPr>
            <a:r>
              <a:rPr b="1"/>
              <a:t>Ejecución</a:t>
            </a:r>
            <a:r>
              <a:rPr/>
              <a:t>: Automática según resultado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🏛️ Gobernanza Avanzada (2)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 Únicas</a:t>
            </a:r>
          </a:p>
          <a:p>
            <a:pPr lvl="0"/>
            <a:r>
              <a:rPr b="1"/>
              <a:t>Votación Cuadrática</a:t>
            </a:r>
            <a:r>
              <a:rPr/>
              <a:t>: √(créditos) = votos</a:t>
            </a:r>
          </a:p>
          <a:p>
            <a:pPr lvl="0"/>
            <a:r>
              <a:rPr b="1"/>
              <a:t>Delegación Transitiva</a:t>
            </a:r>
            <a:r>
              <a:rPr/>
              <a:t>: Cadenas de delegación</a:t>
            </a:r>
          </a:p>
          <a:p>
            <a:pPr lvl="0"/>
            <a:r>
              <a:rPr b="1"/>
              <a:t>Consenso Dinámico</a:t>
            </a:r>
            <a:r>
              <a:rPr/>
              <a:t>: Umbrales adaptativos</a:t>
            </a:r>
          </a:p>
          <a:p>
            <a:pPr lvl="0"/>
            <a:r>
              <a:rPr b="1"/>
              <a:t>Holacracia</a:t>
            </a:r>
            <a:r>
              <a:rPr/>
              <a:t>: Círculos auto-gestionados</a:t>
            </a:r>
          </a:p>
          <a:p>
            <a:pPr lvl="0"/>
            <a:r>
              <a:rPr b="1"/>
              <a:t>Presupuesto Participativo</a:t>
            </a:r>
            <a:r>
              <a:rPr/>
              <a:t>: Ciudadanos deciden inversiones</a:t>
            </a:r>
          </a:p>
          <a:p>
            <a:pPr lvl="0"/>
            <a:r>
              <a:rPr b="1"/>
              <a:t>Recall</a:t>
            </a:r>
            <a:r>
              <a:rPr/>
              <a:t>: Revocación de mandato</a:t>
            </a:r>
          </a:p>
          <a:p>
            <a:pPr lvl="0"/>
            <a:r>
              <a:rPr b="1"/>
              <a:t>Constitución Viva</a:t>
            </a:r>
            <a:r>
              <a:rPr/>
              <a:t>: Documento evolutivo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🚨 Riesgos y Mitigaciones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Mitigación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Adopción lenta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 comunitario, embajadores locales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Free riders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Proof-of-Help, sistema de reputación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Gaming del sistema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Validación comunitaria, auditorías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Volatilidad económica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Pools de estabilización, spreads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Complejidad UX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Onboarding gamificado, tutoriales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💡 Solicitud de Financiación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Objetivo: 50,000€ - 100,000€</a:t>
            </a:r>
          </a:p>
          <a:p>
            <a:pPr lvl="0" indent="0" marL="0">
              <a:buNone/>
            </a:pPr>
            <a:r>
              <a:rPr b="1"/>
              <a:t>Desarrollo (40%)</a:t>
            </a:r>
            <a:r>
              <a:rPr/>
              <a:t> - 1-2 desarrolladores part-time - Auditoría de seguridad</a:t>
            </a:r>
          </a:p>
          <a:p>
            <a:pPr lvl="0" indent="0" marL="0">
              <a:buNone/>
            </a:pPr>
            <a:r>
              <a:rPr b="1"/>
              <a:t>Marketing &amp; Comunidad (30%)</a:t>
            </a:r>
            <a:r>
              <a:rPr/>
              <a:t> - Embajadores en 10 ciudades - Eventos de lanzamiento</a:t>
            </a:r>
          </a:p>
          <a:p>
            <a:pPr lvl="0" indent="0" marL="0">
              <a:buNone/>
            </a:pPr>
            <a:r>
              <a:rPr b="1"/>
              <a:t>Infraestructura (15%)</a:t>
            </a:r>
            <a:r>
              <a:rPr/>
              <a:t> - Servidores escalables - Backup y seguridad</a:t>
            </a:r>
          </a:p>
          <a:p>
            <a:pPr lvl="0" indent="0" marL="0">
              <a:buNone/>
            </a:pPr>
            <a:r>
              <a:rPr b="1"/>
              <a:t>Legal &amp; Operativo (15%)</a:t>
            </a:r>
            <a:r>
              <a:rPr/>
              <a:t> - Constitución cooperativa - Auditoría legal EU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💡 ROI Social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Por cada 10,000€ invertidos:</a:t>
            </a:r>
          </a:p>
          <a:p>
            <a:pPr lvl="0"/>
            <a:r>
              <a:rPr/>
              <a:t>500 nuevos usuarios activos</a:t>
            </a:r>
          </a:p>
          <a:p>
            <a:pPr lvl="0"/>
            <a:r>
              <a:rPr/>
              <a:t>5,000 horas compartidas/año</a:t>
            </a:r>
          </a:p>
          <a:p>
            <a:pPr lvl="0"/>
            <a:r>
              <a:rPr/>
              <a:t>100 necesidades cubiertas</a:t>
            </a:r>
          </a:p>
          <a:p>
            <a:pPr lvl="0"/>
            <a:r>
              <a:rPr/>
              <a:t>5 proyectos comunitarios financiados</a:t>
            </a:r>
          </a:p>
          <a:p>
            <a:pPr lvl="0"/>
            <a:r>
              <a:rPr/>
              <a:t>50,000€ en economía colaborativa generada</a:t>
            </a:r>
          </a:p>
          <a:p>
            <a:pPr lvl="0" indent="0" marL="0">
              <a:buNone/>
            </a:pPr>
            <a:r>
              <a:rPr b="1"/>
              <a:t>Multiplicador: 5x</a:t>
            </a:r>
            <a:r>
              <a:rPr/>
              <a:t> en valor social generado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Próximos Pasos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Inmediato (Q1 2025)</a:t>
            </a:r>
          </a:p>
          <a:p>
            <a:pPr lvl="0" indent="-342900" marL="342900">
              <a:buAutoNum type="arabicPeriod"/>
            </a:pPr>
            <a:r>
              <a:rPr b="1"/>
              <a:t>Piloto Barcelona</a:t>
            </a:r>
            <a:r>
              <a:rPr/>
              <a:t> (Barrio de Gracia)</a:t>
            </a:r>
          </a:p>
          <a:p>
            <a:pPr lvl="1"/>
            <a:r>
              <a:rPr/>
              <a:t>50 usuarios beta</a:t>
            </a:r>
          </a:p>
          <a:p>
            <a:pPr lvl="1"/>
            <a:r>
              <a:rPr/>
              <a:t>3 meses de testing</a:t>
            </a:r>
          </a:p>
          <a:p>
            <a:pPr lvl="0" indent="-342900" marL="342900">
              <a:buAutoNum type="arabicPeriod"/>
            </a:pPr>
            <a:r>
              <a:rPr b="1"/>
              <a:t>Piloto Navarra</a:t>
            </a:r>
            <a:r>
              <a:rPr/>
              <a:t> (3 pueblos)</a:t>
            </a:r>
          </a:p>
          <a:p>
            <a:pPr lvl="1"/>
            <a:r>
              <a:rPr/>
              <a:t>100 usuarios</a:t>
            </a:r>
          </a:p>
          <a:p>
            <a:pPr lvl="1"/>
            <a:r>
              <a:rPr/>
              <a:t>Validar economía rural</a:t>
            </a:r>
          </a:p>
          <a:p>
            <a:pPr lvl="0" indent="-342900" marL="342900">
              <a:buAutoNum type="arabicPeriod"/>
            </a:pPr>
            <a:r>
              <a:rPr b="1"/>
              <a:t>Documentación &amp; Educación</a:t>
            </a:r>
          </a:p>
          <a:p>
            <a:pPr lvl="1"/>
            <a:r>
              <a:rPr/>
              <a:t>Vídeos tutoriales</a:t>
            </a:r>
          </a:p>
          <a:p>
            <a:pPr lvl="1"/>
            <a:r>
              <a:rPr/>
              <a:t>Casos de estudio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Visión en Una Frase</a:t>
            </a:r>
          </a:p>
          <a:p>
            <a:pPr lvl="0" indent="0" marL="0">
              <a:buNone/>
            </a:pPr>
            <a:r>
              <a:rPr/>
              <a:t>Infraestructura tecnológica que permite a las comunidades gestionar </a:t>
            </a:r>
            <a:r>
              <a:rPr b="1"/>
              <a:t>tres economías simultáneas</a:t>
            </a:r>
            <a:r>
              <a:rPr/>
              <a:t> (EUR, créditos sociales y banco de tiempo), con gobernanza participativa basada en contribución al bien común.</a:t>
            </a:r>
          </a:p>
          <a:p>
            <a:pPr lvl="0" indent="0" marL="1270000">
              <a:buNone/>
            </a:pPr>
            <a:r>
              <a:rPr sz="2000" b="1"/>
              <a:t>La cooperación genera más prosperidad que la competencia.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Próximos Pasos (2)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Q2 2025</a:t>
            </a:r>
          </a:p>
          <a:p>
            <a:pPr lvl="0" indent="-342900" marL="342900">
              <a:buAutoNum type="arabicPeriod"/>
            </a:pPr>
            <a:r>
              <a:rPr b="1"/>
              <a:t>Lanzamiento Público</a:t>
            </a:r>
          </a:p>
          <a:p>
            <a:pPr lvl="1"/>
            <a:r>
              <a:rPr/>
              <a:t>10 comunidades</a:t>
            </a:r>
          </a:p>
          <a:p>
            <a:pPr lvl="1"/>
            <a:r>
              <a:rPr/>
              <a:t>1,000 usuarios objetivo</a:t>
            </a:r>
          </a:p>
          <a:p>
            <a:pPr lvl="0" indent="-342900" marL="342900">
              <a:buAutoNum type="arabicPeriod"/>
            </a:pPr>
            <a:r>
              <a:rPr b="1"/>
              <a:t>Partnerships</a:t>
            </a:r>
          </a:p>
          <a:p>
            <a:pPr lvl="1"/>
            <a:r>
              <a:rPr/>
              <a:t>2-3 ayuntamientos piloto</a:t>
            </a:r>
          </a:p>
          <a:p>
            <a:pPr lvl="1"/>
            <a:r>
              <a:rPr/>
              <a:t>ONG internacional</a:t>
            </a:r>
          </a:p>
          <a:p>
            <a:pPr lvl="1"/>
            <a:r>
              <a:rPr/>
              <a:t>Red de monedas sociales</a:t>
            </a:r>
          </a:p>
          <a:p>
            <a:pPr lvl="0" indent="-342900" marL="342900">
              <a:buAutoNum type="arabicPeriod"/>
            </a:pPr>
            <a:r>
              <a:rPr b="1"/>
              <a:t>Fundraising</a:t>
            </a:r>
          </a:p>
          <a:p>
            <a:pPr lvl="1"/>
            <a:r>
              <a:rPr/>
              <a:t>Grants de fundaciones</a:t>
            </a:r>
          </a:p>
          <a:p>
            <a:pPr lvl="1"/>
            <a:r>
              <a:rPr/>
              <a:t>Crowdfunding ético</a:t>
            </a:r>
          </a:p>
          <a:p>
            <a:pPr lvl="1"/>
            <a:r>
              <a:rPr/>
              <a:t>Inversión de impacto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🌟 Inspiraciones</a:t>
            </a:r>
          </a:p>
          <a:p>
            <a:pPr lvl="0" indent="0" marL="0">
              <a:buNone/>
            </a:pPr>
            <a:r>
              <a:rPr b="1"/>
              <a:t>Experiencias previas que nos inspiran:</a:t>
            </a:r>
          </a:p>
          <a:p>
            <a:pPr lvl="0"/>
            <a:r>
              <a:rPr b="1"/>
              <a:t>Sardex</a:t>
            </a:r>
            <a:r>
              <a:rPr/>
              <a:t> (Cerdeña): Moneda complementaria empresarial</a:t>
            </a:r>
          </a:p>
          <a:p>
            <a:pPr lvl="0"/>
            <a:r>
              <a:rPr b="1"/>
              <a:t>Time Banking UK</a:t>
            </a:r>
            <a:r>
              <a:rPr/>
              <a:t>: 40 años de banco de tiempo</a:t>
            </a:r>
          </a:p>
          <a:p>
            <a:pPr lvl="0"/>
            <a:r>
              <a:rPr b="1"/>
              <a:t>Cooperation Jackson</a:t>
            </a:r>
            <a:r>
              <a:rPr/>
              <a:t>: Economía solidaria Mississippi</a:t>
            </a:r>
          </a:p>
          <a:p>
            <a:pPr lvl="0"/>
            <a:r>
              <a:rPr b="1"/>
              <a:t>Decidim</a:t>
            </a:r>
            <a:r>
              <a:rPr/>
              <a:t> (Barcelona): Democracia participativa digital</a:t>
            </a:r>
          </a:p>
          <a:p>
            <a:pPr lvl="0"/>
            <a:r>
              <a:rPr b="1"/>
              <a:t>Moneda PAR</a:t>
            </a:r>
            <a:r>
              <a:rPr/>
              <a:t> (Argentina): Red de intercambio solidario</a:t>
            </a:r>
          </a:p>
          <a:p>
            <a:pPr lvl="0"/>
            <a:r>
              <a:rPr b="1"/>
              <a:t>Chiemgauer</a:t>
            </a:r>
            <a:r>
              <a:rPr/>
              <a:t> (Alemania): Moneda regional con demurrage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📞 Contacto</a:t>
            </a:r>
          </a:p>
          <a:p>
            <a:pPr lvl="0" indent="0" marL="0">
              <a:buNone/>
            </a:pPr>
            <a:r>
              <a:rPr b="1"/>
              <a:t>Web</a:t>
            </a:r>
            <a:r>
              <a:rPr/>
              <a:t>: www.comunidad-viva.org </a:t>
            </a:r>
            <a:r>
              <a:rPr b="1"/>
              <a:t>Email</a:t>
            </a:r>
            <a:r>
              <a:rPr/>
              <a:t>: hola@comunidad-viva.org </a:t>
            </a:r>
            <a:r>
              <a:rPr b="1"/>
              <a:t>GitHub</a:t>
            </a:r>
            <a:r>
              <a:rPr/>
              <a:t>: github.com/comunidad-viva </a:t>
            </a:r>
            <a:r>
              <a:rPr b="1"/>
              <a:t>Telegram</a:t>
            </a:r>
            <a:r>
              <a:rPr/>
              <a:t>: t.me/comunidad_viva</a:t>
            </a:r>
          </a:p>
          <a:p>
            <a:pPr lvl="0" indent="0" marL="0">
              <a:buNone/>
            </a:pPr>
            <a:r>
              <a:rPr b="1"/>
              <a:t>Documentación Completa</a:t>
            </a:r>
            <a:r>
              <a:rPr/>
              <a:t>: Ver repositorio GitHub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💬 Llamado a la Acción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¿Qué Necesitamos?</a:t>
            </a:r>
          </a:p>
          <a:p>
            <a:pPr lvl="0" indent="-342900" marL="342900">
              <a:buAutoNum type="arabicPeriod"/>
            </a:pPr>
            <a:r>
              <a:rPr b="1"/>
              <a:t>Inversores de Impacto</a:t>
            </a:r>
            <a:r>
              <a:rPr/>
              <a:t>: 50,000€ - 100,000€</a:t>
            </a:r>
          </a:p>
          <a:p>
            <a:pPr lvl="0" indent="-342900" marL="342900">
              <a:buAutoNum type="arabicPeriod"/>
            </a:pPr>
            <a:r>
              <a:rPr b="1"/>
              <a:t>Comunidades Piloto</a:t>
            </a:r>
            <a:r>
              <a:rPr/>
              <a:t>: Barrios y pueblos interesados</a:t>
            </a:r>
          </a:p>
          <a:p>
            <a:pPr lvl="0" indent="-342900" marL="342900">
              <a:buAutoNum type="arabicPeriod"/>
            </a:pPr>
            <a:r>
              <a:rPr b="1"/>
              <a:t>Desarrolladores</a:t>
            </a:r>
            <a:r>
              <a:rPr/>
              <a:t>: Contribuir al código abierto</a:t>
            </a:r>
          </a:p>
          <a:p>
            <a:pPr lvl="0" indent="-342900" marL="342900">
              <a:buAutoNum type="arabicPeriod"/>
            </a:pPr>
            <a:r>
              <a:rPr b="1"/>
              <a:t>Advisors</a:t>
            </a:r>
            <a:r>
              <a:rPr/>
              <a:t>: Economía social, tecnología, legal</a:t>
            </a:r>
          </a:p>
          <a:p>
            <a:pPr lvl="0" indent="-342900" marL="342900">
              <a:buAutoNum type="arabicPeriod"/>
            </a:pPr>
            <a:r>
              <a:rPr b="1"/>
              <a:t>Difusión</a:t>
            </a:r>
            <a:r>
              <a:rPr/>
              <a:t>: Compartir con redes afines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🌟 Visión Final</a:t>
            </a:r>
          </a:p>
          <a:p>
            <a:pPr lvl="0" indent="0" marL="1270000">
              <a:buNone/>
            </a:pPr>
            <a:r>
              <a:rPr sz="2000" b="1"/>
              <a:t>“Comunidad Viva no es solo una aplicación.</a:t>
            </a:r>
          </a:p>
          <a:p>
            <a:pPr lvl="0" indent="0" marL="1270000">
              <a:buNone/>
            </a:pPr>
            <a:r>
              <a:rPr sz="2000" b="1"/>
              <a:t>Es la semilla tecnológica de un mundo donde la cooperación genera más prosperidad que la competencia, y donde el bienestar individual surge del bienestar colectivo.”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Construyamos juntos el futuro de la economía solidaria</a:t>
            </a:r>
          </a:p>
          <a:p>
            <a:pPr lvl="0" indent="0" marL="0">
              <a:buNone/>
            </a:pPr>
            <a:r>
              <a:rPr b="1"/>
              <a:t>www.comunidad-viva.org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Versión</a:t>
            </a:r>
            <a:r>
              <a:rPr/>
              <a:t>: 1.0 </a:t>
            </a:r>
            <a:r>
              <a:rPr b="1"/>
              <a:t>Fecha</a:t>
            </a:r>
            <a:r>
              <a:rPr/>
              <a:t>: Enero 2025 </a:t>
            </a:r>
            <a:r>
              <a:rPr b="1"/>
              <a:t>Licencia</a:t>
            </a:r>
            <a:r>
              <a:rPr/>
              <a:t>: CC BY-SA 4.0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El Problema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Crisis del Modelo Actual</a:t>
            </a:r>
          </a:p>
          <a:p>
            <a:pPr lvl="0" indent="0" marL="0">
              <a:buNone/>
            </a:pPr>
            <a:r>
              <a:rPr b="1"/>
              <a:t>80%</a:t>
            </a:r>
            <a:r>
              <a:rPr/>
              <a:t> de los recursos comunitarios están </a:t>
            </a:r>
            <a:r>
              <a:rPr b="1"/>
              <a:t>infrautilizados</a:t>
            </a:r>
            <a:r>
              <a:rPr/>
              <a:t>:</a:t>
            </a:r>
          </a:p>
          <a:p>
            <a:pPr lvl="0"/>
            <a:r>
              <a:rPr/>
              <a:t>🏠 Habitaciones vacías mientras hay personas sin vivienda</a:t>
            </a:r>
          </a:p>
          <a:p>
            <a:pPr lvl="0"/>
            <a:r>
              <a:rPr/>
              <a:t>💼 Habilidades ociosas mientras hay necesidades sin cubrir</a:t>
            </a:r>
          </a:p>
          <a:p>
            <a:pPr lvl="0"/>
            <a:r>
              <a:rPr/>
              <a:t>💰 Capital acumulado mientras circula poca liquidez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El Problema (2)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Fragmentación Social</a:t>
            </a:r>
          </a:p>
          <a:p>
            <a:pPr lvl="0"/>
            <a:r>
              <a:rPr/>
              <a:t>Comunidades atomizadas sin redes de apoyo</a:t>
            </a:r>
          </a:p>
          <a:p>
            <a:pPr lvl="0"/>
            <a:r>
              <a:rPr/>
              <a:t>Desconfianza entre vecinos</a:t>
            </a:r>
          </a:p>
          <a:p>
            <a:pPr lvl="0"/>
            <a:r>
              <a:rPr/>
              <a:t>Desconexión entre recursos y necesidades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Limitaciones de Soluciones Existentes</a:t>
            </a:r>
          </a:p>
          <a:p>
            <a:pPr lvl="0"/>
            <a:r>
              <a:rPr b="1"/>
              <a:t>Plataformas extractivas</a:t>
            </a:r>
            <a:r>
              <a:rPr/>
              <a:t> (Airbnb, Uber): Extraen valor sin redistribuir</a:t>
            </a:r>
          </a:p>
          <a:p>
            <a:pPr lvl="0"/>
            <a:r>
              <a:rPr b="1"/>
              <a:t>Monedas sociales</a:t>
            </a:r>
            <a:r>
              <a:rPr/>
              <a:t>: Islas aisladas, sin tecnología moderna</a:t>
            </a:r>
          </a:p>
          <a:p>
            <a:pPr lvl="0"/>
            <a:r>
              <a:rPr b="1"/>
              <a:t>DAOs</a:t>
            </a:r>
            <a:r>
              <a:rPr/>
              <a:t>: Plutocracia disfrazada, complejidad técnica excluyente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💡 La Solución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Sistema Híbrido de Tres Economías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EUR (Tradicional)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CREDITS (Social)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HOURS (Tiempo)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Puente con economía real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Contribución al bien común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hora = 1 hora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Compras externas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Circula localmente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Igualdad radical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Estabilidad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Impacto medible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Cuidados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💡 Proof-of-Help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Gobernanza por Contribución</a:t>
            </a:r>
          </a:p>
          <a:p>
            <a:pPr lvl="0" indent="0" marL="0">
              <a:buNone/>
            </a:pPr>
            <a:r>
              <a:rPr b="1"/>
              <a:t>No es plutocracia</a:t>
            </a:r>
            <a:r>
              <a:rPr/>
              <a:t> (1€ = 1 voto) </a:t>
            </a:r>
            <a:r>
              <a:rPr b="1"/>
              <a:t>No es democracia simple</a:t>
            </a:r>
            <a:r>
              <a:rPr/>
              <a:t> (1 persona = 1 voto)</a:t>
            </a:r>
          </a:p>
          <a:p>
            <a:pPr lvl="0" indent="0" marL="0">
              <a:buNone/>
            </a:pPr>
            <a:r>
              <a:rPr b="1"/>
              <a:t>Es HELPOCRACIA</a:t>
            </a:r>
            <a:r>
              <a:rPr/>
              <a:t>: Tu poder de decisión crece con tu contribución al bien común.</a:t>
            </a:r>
          </a:p>
          <a:p>
            <a:pPr lvl="0" indent="0" marL="0">
              <a:buNone/>
            </a:pPr>
            <a:r>
              <a:rPr b="1"/>
              <a:t>Métricas:</a:t>
            </a:r>
            <a:r>
              <a:rPr/>
              <a:t> - ⏰ Horas compartidas - 🤝 Necesidades cubiertas - 🚀 Proyectos financiados - 🎁 Generosidad demostrada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👥 Actores del Sistema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Tres Tipos de Participantes</a:t>
            </a:r>
          </a:p>
          <a:p>
            <a:pPr lvl="0" indent="0" marL="0">
              <a:buNone/>
            </a:pPr>
            <a:r>
              <a:rPr b="1"/>
              <a:t>🧑 Personas (Ciudadanos)</a:t>
            </a:r>
            <a:r>
              <a:rPr/>
              <a:t> - Perfiles individuales con reputación - Pueden ofrecer servicios, productos, habilidades - Participan en comunidades - Acumulan créditos y horas</a:t>
            </a:r>
          </a:p>
          <a:p>
            <a:pPr lvl="0" indent="0" marL="0">
              <a:buNone/>
            </a:pPr>
            <a:r>
              <a:rPr b="1"/>
              <a:t>🏢 Entidades (Negocios, ONGs, Cooperativas)</a:t>
            </a:r>
            <a:r>
              <a:rPr/>
              <a:t> - Organizaciones con múltiples miembros - Ofrecen productos y servicios profesionales - Pueden crear y gestionar comunidades - Pueden recibir inversión comunitaria</a:t>
            </a:r>
          </a:p>
          <a:p>
            <a:pPr lvl="0" indent="0" marL="0">
              <a:buNone/>
            </a:pPr>
            <a:r>
              <a:rPr b="1"/>
              <a:t>🏘️ Comunidades (Barrios, Pueblos, Redes)</a:t>
            </a:r>
            <a:r>
              <a:rPr/>
              <a:t> - Agrupaciones de personas y entidades - Gobernanza propia y autónoma - Pools económicos compartidos - Proyectos y necesidades colectivas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Funcionalidades Principales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🛍️ Marketplace de Ofertas</a:t>
            </a:r>
          </a:p>
          <a:p>
            <a:pPr lvl="0"/>
            <a:r>
              <a:rPr b="1"/>
              <a:t>Productos</a:t>
            </a:r>
            <a:r>
              <a:rPr/>
              <a:t>: Bienes físicos (alimentación, artesanía, tecnología)</a:t>
            </a:r>
          </a:p>
          <a:p>
            <a:pPr lvl="0"/>
            <a:r>
              <a:rPr b="1"/>
              <a:t>Servicios</a:t>
            </a:r>
            <a:r>
              <a:rPr/>
              <a:t>: Clases, reparaciones, consultoría, cuidados</a:t>
            </a:r>
          </a:p>
          <a:p>
            <a:pPr lvl="0"/>
            <a:r>
              <a:rPr b="1"/>
              <a:t>Habilidades</a:t>
            </a:r>
            <a:r>
              <a:rPr/>
              <a:t>: Banco de tiempo (plomería, idiomas, cocina)</a:t>
            </a:r>
          </a:p>
          <a:p>
            <a:pPr lvl="0"/>
            <a:r>
              <a:rPr b="1"/>
              <a:t>Pago Híbrido</a:t>
            </a:r>
            <a:r>
              <a:rPr/>
              <a:t>: EUR + Credits + Hours según preferencia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🏠 Vivienda Comunitaria</a:t>
            </a:r>
          </a:p>
          <a:p>
            <a:pPr lvl="0"/>
            <a:r>
              <a:rPr b="1"/>
              <a:t>Space Bank</a:t>
            </a:r>
            <a:r>
              <a:rPr/>
              <a:t>: Intercambio temporal de espacios</a:t>
            </a:r>
          </a:p>
          <a:p>
            <a:pPr lvl="0"/>
            <a:r>
              <a:rPr b="1"/>
              <a:t>Cooperativas</a:t>
            </a:r>
            <a:r>
              <a:rPr/>
              <a:t>: Propiedad colectiva</a:t>
            </a:r>
          </a:p>
          <a:p>
            <a:pPr lvl="0"/>
            <a:r>
              <a:rPr b="1"/>
              <a:t>Aval Comunitario</a:t>
            </a:r>
            <a:r>
              <a:rPr/>
              <a:t>: Fondo solidario para alquileres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🤝 Ayuda Mutua</a:t>
            </a:r>
          </a:p>
          <a:p>
            <a:pPr lvl="0"/>
            <a:r>
              <a:rPr b="1"/>
              <a:t>Sistema de Necesidades</a:t>
            </a:r>
            <a:r>
              <a:rPr/>
              <a:t> (4 alcances)</a:t>
            </a:r>
          </a:p>
          <a:p>
            <a:pPr lvl="0"/>
            <a:r>
              <a:rPr b="1"/>
              <a:t>Proyectos Comunitarios</a:t>
            </a:r>
            <a:r>
              <a:rPr/>
              <a:t> alineados con ODS</a:t>
            </a:r>
          </a:p>
          <a:p>
            <a:pPr lvl="0"/>
            <a:r>
              <a:rPr b="1"/>
              <a:t>Transparencia total</a:t>
            </a:r>
            <a:r>
              <a:rPr/>
              <a:t> con updates y evidencias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📅 Eventos Comunitarios</a:t>
            </a:r>
          </a:p>
          <a:p>
            <a:pPr lvl="0"/>
            <a:r>
              <a:rPr b="1"/>
              <a:t>Eventos físicos y virtuales</a:t>
            </a:r>
          </a:p>
          <a:p>
            <a:pPr lvl="0"/>
            <a:r>
              <a:rPr b="1"/>
              <a:t>Inscripciones y confirmación</a:t>
            </a:r>
          </a:p>
          <a:p>
            <a:pPr lvl="0"/>
            <a:r>
              <a:rPr b="1"/>
              <a:t>Calendario comunitario integrado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COMUNIDAD VIVA</dc:title>
  <dc:creator>Comunidad Viva Contributors</dc:creator>
  <cp:keywords/>
  <dcterms:created xsi:type="dcterms:W3CDTF">2025-10-12T00:27:45Z</dcterms:created>
  <dcterms:modified xsi:type="dcterms:W3CDTF">2025-10-12T00:27:45Z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Enero 2025</vt:lpwstr>
  </property>
  <property fmtid="{D5CDD505-2E9C-101B-9397-08002B2CF9AE}" pid="3" name="subtitle">
    <vt:lpwstr>Plataforma de Economía Solidaria y Transformación Social</vt:lpwstr>
  </property>
</Properties>
</file>