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4" r:id="rId6"/>
    <p:sldId id="269" r:id="rId7"/>
    <p:sldId id="270" r:id="rId8"/>
    <p:sldId id="263" r:id="rId9"/>
    <p:sldId id="265" r:id="rId10"/>
    <p:sldId id="275" r:id="rId11"/>
    <p:sldId id="277" r:id="rId12"/>
    <p:sldId id="259" r:id="rId13"/>
    <p:sldId id="274" r:id="rId14"/>
    <p:sldId id="278" r:id="rId15"/>
    <p:sldId id="281" r:id="rId16"/>
    <p:sldId id="260" r:id="rId17"/>
    <p:sldId id="267" r:id="rId18"/>
    <p:sldId id="282" r:id="rId19"/>
    <p:sldId id="266" r:id="rId20"/>
    <p:sldId id="262" r:id="rId21"/>
    <p:sldId id="268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03B14-537C-4D46-420F-EAF3D45A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795657"/>
            <a:ext cx="12191985" cy="298703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br>
              <a:rPr lang="en-US" sz="2500" dirty="0"/>
            </a:br>
            <a:r>
              <a:rPr lang="en-US" sz="2500" dirty="0"/>
              <a:t>The Null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en-US" dirty="0"/>
              <a:t>By Josua, Joshua, Abdul, Frikkie, Antony, Nico, Darius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8A0C-D635-7196-C9E0-22FE554E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9D45-ABCE-3B11-12A4-21994765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On view product click, data is saved in </a:t>
            </a:r>
            <a:r>
              <a:rPr lang="en-US" altLang="en-US" dirty="0" err="1"/>
              <a:t>sessionStorage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Loads </a:t>
            </a:r>
            <a:r>
              <a:rPr lang="en-US" altLang="en-US" dirty="0" err="1"/>
              <a:t>view_product.php</a:t>
            </a:r>
            <a:r>
              <a:rPr lang="en-US" altLang="en-US" dirty="0"/>
              <a:t> with the product details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Page fetches product info and ratings via API using </a:t>
            </a:r>
            <a:r>
              <a:rPr lang="en-US" altLang="en-US" dirty="0" err="1"/>
              <a:t>prod_id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Product details (title, price, image, description) are rendered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Reviews are dynamically loaded and displayed using JavaScript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Authenticated users can submit, edit, or delete their own reviews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Uses conditional UI logic to toggle between Submit and Edit modes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FC344-5B93-BD84-FE11-A7DB6FB4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11" y="4310118"/>
            <a:ext cx="2559065" cy="1731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2F643B-F407-76AB-0F03-D72C19C6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803" y="4210340"/>
            <a:ext cx="3966393" cy="1930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546CB-A880-DC9D-1CB9-108FB22C8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64" y="731824"/>
            <a:ext cx="4090316" cy="1005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08A093-7A52-0440-FFBE-9CD97F974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323" y="4491310"/>
            <a:ext cx="3125535" cy="12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5500-4F2C-F8AC-AFC5-374EDF35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B100-9305-9B13-9D0E-F4C6C62C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ZA" dirty="0"/>
              <a:t>On load, stores </a:t>
            </a:r>
            <a:r>
              <a:rPr lang="en-ZA" dirty="0" err="1"/>
              <a:t>apikey</a:t>
            </a:r>
            <a:r>
              <a:rPr lang="en-ZA" dirty="0"/>
              <a:t> and fetches all stores from the database with API request.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ZA" dirty="0"/>
              <a:t>Filter and search functionality. Search is fuzzy and manually filters with JS filter logic.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ZA" dirty="0"/>
              <a:t>Follow functionality for users, gets stored in ‘follows’ table. Uses ‘Follow’/’Unfollow’ API requests.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ZA" dirty="0"/>
              <a:t>“Visit Store” button on click redirects user to </a:t>
            </a:r>
            <a:r>
              <a:rPr lang="en-ZA" dirty="0" err="1"/>
              <a:t>url</a:t>
            </a:r>
            <a:r>
              <a:rPr lang="en-ZA" dirty="0"/>
              <a:t> stored in ‘store’ table.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D8243-2D7C-8B03-1421-EBF91E0A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64" y="731824"/>
            <a:ext cx="4090316" cy="1005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62DCB-4ACE-22E8-4927-7EA0CC00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08" y="3936555"/>
            <a:ext cx="4437346" cy="23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8F3-E83A-F154-C2BA-488E7FD3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Manage Store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B72C6C-E6F9-CFBD-1C1C-0CBCCBE4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ZA" dirty="0"/>
              <a:t>Page only accessible if logged in. Allows user to add store to ‘store’ database, add product to store, edit the product and delete. User can only have one store.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ZA" dirty="0"/>
              <a:t>All done by API requests.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ZA" dirty="0"/>
              <a:t>Store is dependent on </a:t>
            </a:r>
            <a:r>
              <a:rPr lang="en-ZA" dirty="0" err="1"/>
              <a:t>apikey</a:t>
            </a:r>
            <a:r>
              <a:rPr lang="en-ZA" dirty="0"/>
              <a:t> for create, edit and delete. User only becomes store owner in database when a store is created.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ZA" dirty="0"/>
          </a:p>
          <a:p>
            <a:pPr>
              <a:buFont typeface="Courier New" panose="02070309020205020404" pitchFamily="49" charset="0"/>
              <a:buChar char="o"/>
            </a:pPr>
            <a:endParaRPr lang="en-ZA" dirty="0"/>
          </a:p>
          <a:p>
            <a:pPr>
              <a:buFont typeface="Courier New" panose="02070309020205020404" pitchFamily="49" charset="0"/>
              <a:buChar char="o"/>
            </a:pPr>
            <a:endParaRPr lang="en-Z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CC0766-E00A-21C9-EDB5-3AFDD0DB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3077"/>
            <a:ext cx="2602549" cy="2160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B403F-035C-765D-F98F-3AEB4C71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826" y="3984251"/>
            <a:ext cx="1823441" cy="2350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67AB4C-AE69-6566-10AD-F85AA352C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102" y="4064991"/>
            <a:ext cx="1704898" cy="2165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9B7CD-E5F6-61ED-704D-2E45E68C1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642" y="143376"/>
            <a:ext cx="2644186" cy="1737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1A20E-73BE-ECFD-7D50-1040CE606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673" y="4010580"/>
            <a:ext cx="2747429" cy="232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F707B-CBCB-2536-D48F-D88C1F475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3201" y="4372301"/>
            <a:ext cx="3145972" cy="19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90D9-7A86-EEF0-04C0-DFD154FC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0C77-41E6-7AE5-DF57-5D0A9F52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🔒 Security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⚠️ Make errors clear for front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🎁 Implemented the bonus question regarding security</a:t>
            </a:r>
            <a:endParaRPr lang="en-Z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Backend Images – Browse 138,819 Stock Photos, Vectors, and ...">
            <a:extLst>
              <a:ext uri="{FF2B5EF4-FFF2-40B4-BE49-F238E27FC236}">
                <a16:creationId xmlns:a16="http://schemas.microsoft.com/office/drawing/2014/main" id="{7EFF97DC-DBC7-FFCF-915F-53E29C8F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98" y="2108201"/>
            <a:ext cx="3714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339B63-3D71-77A7-2F40-3763553E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64" y="731824"/>
            <a:ext cx="4090316" cy="1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F42E-E56A-D233-94AC-7220DB5F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Usage of </a:t>
            </a:r>
            <a:r>
              <a:rPr lang="en-ZA" dirty="0" err="1"/>
              <a:t>github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3650-6DC6-056B-D4F9-7D5433E9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🌿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Everyone created their own branch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Testing branches were used before merging into main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Finally, all changes were merged into the main branch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What is GitHub.. GitHub is a platform for online… | by Sameer Hussain |  Medium">
            <a:extLst>
              <a:ext uri="{FF2B5EF4-FFF2-40B4-BE49-F238E27FC236}">
                <a16:creationId xmlns:a16="http://schemas.microsoft.com/office/drawing/2014/main" id="{3CC405F0-392D-4D4F-68DB-6A897FE7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64" y="3429000"/>
            <a:ext cx="4778029" cy="17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900D5C-4FA6-0120-9E64-AEEEDC842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64" y="731824"/>
            <a:ext cx="4090316" cy="1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9379-FDAA-3525-B777-8FCC4880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Query </a:t>
            </a:r>
            <a:r>
              <a:rPr lang="en-ZA" b="0" i="0" dirty="0">
                <a:effectLst/>
                <a:latin typeface="gg sans"/>
              </a:rPr>
              <a:t>optimizing 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327BC-7028-0B12-774B-67AE96E56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613EF-B843-8126-1BF2-BA179DA39E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SELECT p*</a:t>
            </a:r>
            <a:r>
              <a:rPr lang="en-US" b="0" i="1" dirty="0">
                <a:effectLst/>
                <a:latin typeface="inherit"/>
              </a:rPr>
              <a:t>, AVG(</a:t>
            </a:r>
            <a:r>
              <a:rPr lang="en-US" b="0" i="1" dirty="0" err="1">
                <a:effectLst/>
                <a:latin typeface="inherit"/>
              </a:rPr>
              <a:t>r.rating</a:t>
            </a:r>
            <a:r>
              <a:rPr lang="en-US" b="0" i="1" dirty="0">
                <a:effectLst/>
                <a:latin typeface="inherit"/>
              </a:rPr>
              <a:t>) as </a:t>
            </a:r>
            <a:r>
              <a:rPr lang="en-US" b="0" i="1" dirty="0" err="1">
                <a:effectLst/>
                <a:latin typeface="inherit"/>
              </a:rPr>
              <a:t>average_rating</a:t>
            </a:r>
            <a:r>
              <a:rPr lang="en-US" b="0" i="1" dirty="0">
                <a:effectLst/>
                <a:latin typeface="inherit"/>
              </a:rPr>
              <a:t> FROM products p LEFT JOIN ratings r ON </a:t>
            </a:r>
            <a:r>
              <a:rPr lang="en-US" b="0" i="1" dirty="0" err="1">
                <a:effectLst/>
                <a:latin typeface="inherit"/>
              </a:rPr>
              <a:t>p.product_id</a:t>
            </a:r>
            <a:r>
              <a:rPr lang="en-US" b="0" i="1" dirty="0">
                <a:effectLst/>
                <a:latin typeface="inherit"/>
              </a:rPr>
              <a:t> = </a:t>
            </a:r>
            <a:r>
              <a:rPr lang="en-US" b="0" i="1" dirty="0" err="1">
                <a:effectLst/>
                <a:latin typeface="inherit"/>
              </a:rPr>
              <a:t>r.product_id</a:t>
            </a:r>
            <a:r>
              <a:rPr lang="en-US" b="0" i="1" dirty="0">
                <a:effectLst/>
                <a:latin typeface="inherit"/>
              </a:rPr>
              <a:t> GROUP BY </a:t>
            </a:r>
            <a:r>
              <a:rPr lang="en-US" b="0" i="1" dirty="0" err="1">
                <a:effectLst/>
                <a:latin typeface="inherit"/>
              </a:rPr>
              <a:t>p.product_id</a:t>
            </a:r>
            <a:r>
              <a:rPr lang="en-US" b="0" i="1" dirty="0">
                <a:effectLst/>
                <a:latin typeface="inherit"/>
              </a:rPr>
              <a:t> ORDER BY </a:t>
            </a:r>
            <a:r>
              <a:rPr lang="en-US" b="0" i="1" dirty="0" err="1">
                <a:effectLst/>
                <a:latin typeface="inherit"/>
              </a:rPr>
              <a:t>average_rating</a:t>
            </a:r>
            <a:r>
              <a:rPr lang="en-US" b="0" i="1" dirty="0">
                <a:effectLst/>
                <a:latin typeface="inherit"/>
              </a:rPr>
              <a:t> DESC</a:t>
            </a:r>
          </a:p>
          <a:p>
            <a:endParaRPr lang="en-US" i="1" dirty="0">
              <a:latin typeface="inherit"/>
            </a:endParaRPr>
          </a:p>
          <a:p>
            <a:r>
              <a:rPr lang="en-US" b="0" i="1" dirty="0">
                <a:effectLst/>
                <a:latin typeface="inherit"/>
              </a:rPr>
              <a:t>Currently it takes 0.078 sec to retrieve the data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3371D-82D5-46CC-7F8E-D09E8D94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After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314AE-6B1F-47AF-1E5B-FC8D705D2C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/>
              <a:t>SELECT p*</a:t>
            </a:r>
            <a:r>
              <a:rPr lang="en-US" dirty="0"/>
              <a:t>, </a:t>
            </a:r>
            <a:r>
              <a:rPr lang="en-US" dirty="0" err="1"/>
              <a:t>average_rating</a:t>
            </a:r>
            <a:r>
              <a:rPr lang="en-US" dirty="0"/>
              <a:t> FROM products AS p LEFT JOIN ( SELECT AVG(</a:t>
            </a:r>
            <a:r>
              <a:rPr lang="en-US" dirty="0" err="1"/>
              <a:t>r.rating</a:t>
            </a:r>
            <a:r>
              <a:rPr lang="en-US" dirty="0"/>
              <a:t>) AS </a:t>
            </a:r>
            <a:r>
              <a:rPr lang="en-US" dirty="0" err="1"/>
              <a:t>average_rating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 FROM ratings AS r GROUP BY </a:t>
            </a:r>
            <a:r>
              <a:rPr lang="en-US" dirty="0" err="1"/>
              <a:t>r.product_id</a:t>
            </a:r>
            <a:r>
              <a:rPr lang="en-US" dirty="0"/>
              <a:t> ) AS r ON </a:t>
            </a:r>
            <a:r>
              <a:rPr lang="en-US" dirty="0" err="1"/>
              <a:t>p.product_id</a:t>
            </a:r>
            <a:r>
              <a:rPr lang="en-US" dirty="0"/>
              <a:t> = </a:t>
            </a:r>
            <a:r>
              <a:rPr lang="en-US" dirty="0" err="1"/>
              <a:t>r.product_id</a:t>
            </a:r>
            <a:r>
              <a:rPr lang="en-US" dirty="0"/>
              <a:t> ORDER BY </a:t>
            </a:r>
            <a:r>
              <a:rPr lang="en-US" dirty="0" err="1"/>
              <a:t>average_rating</a:t>
            </a:r>
            <a:r>
              <a:rPr lang="en-US" dirty="0"/>
              <a:t> DESC;</a:t>
            </a:r>
            <a:endParaRPr lang="en-US" dirty="0">
              <a:latin typeface="gg sans"/>
            </a:endParaRPr>
          </a:p>
          <a:p>
            <a:r>
              <a:rPr lang="en-US" b="0" i="0" dirty="0">
                <a:effectLst/>
                <a:latin typeface="gg sans"/>
              </a:rPr>
              <a:t>This now takes 0.016 sec to retrieve the data</a:t>
            </a:r>
            <a:endParaRPr lang="en-ZA" dirty="0"/>
          </a:p>
        </p:txBody>
      </p:sp>
      <p:pic>
        <p:nvPicPr>
          <p:cNvPr id="5126" name="Picture 6" descr="Mastering Database Performance: The Art of Efficient Query Design | by  Seliesh Jacob | Medium">
            <a:extLst>
              <a:ext uri="{FF2B5EF4-FFF2-40B4-BE49-F238E27FC236}">
                <a16:creationId xmlns:a16="http://schemas.microsoft.com/office/drawing/2014/main" id="{18FA56F3-50E0-D920-6B61-9591E87C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25" y="5568123"/>
            <a:ext cx="2219192" cy="76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A235D-42CA-D86C-4569-0E093746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64" y="731824"/>
            <a:ext cx="4090316" cy="1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DBDB-39C3-EEFC-71F6-7D2F99DF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ZA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12B8A-7CDE-BFCD-A755-85889AED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2733956"/>
            <a:ext cx="5928344" cy="145244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C733-801C-0F90-736F-44B1E394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📽️ </a:t>
            </a:r>
            <a:r>
              <a:rPr lang="en-US" b="1" dirty="0"/>
              <a:t>We will now proceed with a demonstration of the features outlined in the previous slides.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20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261B-B71D-10A0-1194-97255B40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E49F-1931-91A3-9C25-88CA8D01A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ZA" sz="1300" dirty="0"/>
              <a:t>Unified frontend-backend communication via fetch/</a:t>
            </a:r>
            <a:r>
              <a:rPr lang="en-ZA" sz="1300" dirty="0" err="1"/>
              <a:t>XMLHttpRequest</a:t>
            </a:r>
            <a:r>
              <a:rPr lang="en-ZA" sz="1300" dirty="0"/>
              <a:t> ensures real-time product filtering (e.g., by ratings) while maintaining security.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ZA" sz="1300" dirty="0"/>
              <a:t>Robust Security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ZA" sz="1300" dirty="0"/>
              <a:t>API key validation (</a:t>
            </a:r>
            <a:r>
              <a:rPr lang="en-ZA" sz="1300" dirty="0" err="1"/>
              <a:t>sessionStorage</a:t>
            </a:r>
            <a:r>
              <a:rPr lang="en-ZA" sz="1300" dirty="0"/>
              <a:t>) and PBKDF2 hashing protect user data without compromising performance.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ZA" sz="1300" dirty="0"/>
              <a:t>Intuitive User Experience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ZA" sz="1300" dirty="0"/>
              <a:t>Dynamic rating filters enhance discoverability, with client-side rendering for speed and server-side validation for accuracy.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ZA" sz="1300" dirty="0"/>
              <a:t>Scalable Architecture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ZA" sz="1300" dirty="0"/>
              <a:t>Hybrid filtering (client + server) balances performance and flexibility, handling large datasets efficiently.</a:t>
            </a:r>
          </a:p>
          <a:p>
            <a:pPr>
              <a:lnSpc>
                <a:spcPct val="100000"/>
              </a:lnSpc>
            </a:pPr>
            <a:endParaRPr lang="en-ZA" sz="1300" dirty="0"/>
          </a:p>
        </p:txBody>
      </p:sp>
      <p:pic>
        <p:nvPicPr>
          <p:cNvPr id="1026" name="Picture 2" descr="conclusion label. conclusionround band sign. conclusion stamp Stock Vector  Image &amp; Art - Alamy">
            <a:extLst>
              <a:ext uri="{FF2B5EF4-FFF2-40B4-BE49-F238E27FC236}">
                <a16:creationId xmlns:a16="http://schemas.microsoft.com/office/drawing/2014/main" id="{8DA48A63-E095-B759-C4FC-440483C0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r="4900" b="2"/>
          <a:stretch>
            <a:fillRect/>
          </a:stretch>
        </p:blipFill>
        <p:spPr bwMode="auto">
          <a:xfrm>
            <a:off x="6515944" y="2120900"/>
            <a:ext cx="4639736" cy="374819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0B2C58-9239-13AC-465A-5CA97F7A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64" y="731824"/>
            <a:ext cx="4090316" cy="1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CBC8-5D1D-6B8F-BF10-A38D12C9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ZA" dirty="0"/>
              <a:t>Questions ?</a:t>
            </a:r>
          </a:p>
        </p:txBody>
      </p:sp>
      <p:pic>
        <p:nvPicPr>
          <p:cNvPr id="2050" name="Picture 2" descr="21 Questions Game: 130+ Best Questions You'll Ever Ask |">
            <a:extLst>
              <a:ext uri="{FF2B5EF4-FFF2-40B4-BE49-F238E27FC236}">
                <a16:creationId xmlns:a16="http://schemas.microsoft.com/office/drawing/2014/main" id="{061B3F52-735D-0046-B182-62BCC712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4" b="14711"/>
          <a:stretch>
            <a:fillRect/>
          </a:stretch>
        </p:blipFill>
        <p:spPr bwMode="auto">
          <a:xfrm>
            <a:off x="1097280" y="2108201"/>
            <a:ext cx="10058400" cy="376089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564160-7294-A865-531A-DCD8CC80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64" y="731824"/>
            <a:ext cx="4090316" cy="1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5400" dirty="0"/>
              <a:t>Thank you! We hope you enjoyed exploring our website.</a:t>
            </a:r>
            <a:endParaRPr lang="en-US" sz="5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8FDD-A464-AC46-2780-55DA68B5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8F9C-AF5C-A8B9-7057-6716911B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the website does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features of the websites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 of users of the website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FA3CD-B804-DD3C-34C6-040C7E6F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346" y="850274"/>
            <a:ext cx="4090316" cy="1005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EB8991-7A00-2DD3-C94C-7C9C9D67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613461"/>
            <a:ext cx="6943477" cy="2492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53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87F4-4ECB-6C96-7199-AAA0E337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we split it</a:t>
            </a:r>
          </a:p>
        </p:txBody>
      </p:sp>
      <p:pic>
        <p:nvPicPr>
          <p:cNvPr id="4106" name="Picture 10" descr="Understanding Front-end vs. Back-end Development: Career Guide 2025 -  Caltech">
            <a:extLst>
              <a:ext uri="{FF2B5EF4-FFF2-40B4-BE49-F238E27FC236}">
                <a16:creationId xmlns:a16="http://schemas.microsoft.com/office/drawing/2014/main" id="{F8D49626-644B-49EF-DBEA-CC413CE4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14" y="4259200"/>
            <a:ext cx="3228048" cy="174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F91E5D1D-D692-60F0-E53C-636489FFB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2409" y="2154278"/>
            <a:ext cx="111032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End: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Abdul and Darius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 End: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co, Frikkie, and Josh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Josua was responsible for ensuring the connection between the front end and back end worked correctly.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handled API integration and ensured data was correctly inserted into the database.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80C19-E9DD-43C6-220D-D207C128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346" y="850274"/>
            <a:ext cx="4090316" cy="1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1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66CD-B4F8-5339-FD9D-6A948023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discussing?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D70D-80FC-E7C0-4EDC-185C76CC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Login and register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Header and general CSS styling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Settings page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Products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Back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Usage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endParaRPr lang="en-ZA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F782FB-8C12-1347-1D12-E9A2DA387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24" y="2451536"/>
            <a:ext cx="6530236" cy="268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91D06-6CF1-993E-75E0-A7386C517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90" y="104839"/>
            <a:ext cx="4090316" cy="1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5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8134-E97C-6729-E904-645D917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B198-46FC-CB61-B9CB-1206FC03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685" y="851093"/>
            <a:ext cx="4090316" cy="100553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9777A6-74E5-D622-551F-005D9DAD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📥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did we get the data?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 of the data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phpMyAdmin </a:t>
            </a:r>
          </a:p>
          <a:p>
            <a:pPr>
              <a:buFont typeface="Courier New" panose="02070309020205020404" pitchFamily="49" charset="0"/>
              <a:buChar char="o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phpMyAdmin - Wikipedia">
            <a:extLst>
              <a:ext uri="{FF2B5EF4-FFF2-40B4-BE49-F238E27FC236}">
                <a16:creationId xmlns:a16="http://schemas.microsoft.com/office/drawing/2014/main" id="{E5023947-F3EE-5C5B-DFD7-BE75BF43C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28" y="2516623"/>
            <a:ext cx="3809925" cy="21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7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208E-9DD7-7A75-87D5-AB17A697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register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C830-19AB-2369-17CB-9E7001FB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Page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register as Customer or Store Owner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shows registration number field if "Store Owner" is selected on submission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enter email and password. JavaScript sends credentials to the API.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API key is saved in </a:t>
            </a:r>
            <a:r>
              <a:rPr lang="en-GB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sessionStorage</a:t>
            </a: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902E2-ED85-51F1-728F-4635B507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64" y="731824"/>
            <a:ext cx="4090316" cy="1005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6499F-69FC-463B-3C53-37C377CD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783" y="2037352"/>
            <a:ext cx="2039990" cy="1951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C9FB6-14D3-DA4B-CC6F-F07675512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83" y="4120290"/>
            <a:ext cx="1735486" cy="2119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611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B878-CE4D-3334-DAC8-86E5B1BE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02" y="310372"/>
            <a:ext cx="10058400" cy="1450757"/>
          </a:xfrm>
        </p:spPr>
        <p:txBody>
          <a:bodyPr/>
          <a:lstStyle/>
          <a:p>
            <a:r>
              <a:rPr lang="en-ZA" dirty="0"/>
              <a:t>Header and general CSS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F94F-55B4-23EA-B514-E2F01907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Refined global CSS styling for clean, minimalist aesthetic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Streamlined visual design across pages created by different team members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Ensured UI consistency: spacing, font sizes, button styles, and color themes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of shared components (e.g. buttons, navbars) to promote visual harmony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Focused on a design that enhances user experience and accessibility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7663D-005C-A04A-BF62-430D0FBE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143" t="11260" r="5690" b="80834"/>
          <a:stretch/>
        </p:blipFill>
        <p:spPr>
          <a:xfrm>
            <a:off x="226731" y="4436641"/>
            <a:ext cx="11738538" cy="68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B886A-1438-4554-4E02-417FC02D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150" t="9912" r="5683" b="79777"/>
          <a:stretch/>
        </p:blipFill>
        <p:spPr>
          <a:xfrm>
            <a:off x="257211" y="5255061"/>
            <a:ext cx="11844827" cy="900000"/>
          </a:xfrm>
          <a:prstGeom prst="rect">
            <a:avLst/>
          </a:prstGeom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7C7830D6-E639-5E5D-D8CF-D009EEBDB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664" y="1150198"/>
            <a:ext cx="2013605" cy="52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239A8-65F8-DE41-ABA1-8DC36D84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8841-10A5-5483-66C8-3479197E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Settings page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42F765-8D23-DE2B-FDC3-121651D59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2740" y="4016992"/>
            <a:ext cx="7850075" cy="179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Theme selection using </a:t>
            </a:r>
            <a:r>
              <a:rPr lang="en-US" altLang="en-US" dirty="0" err="1"/>
              <a:t>sessionStorage</a:t>
            </a:r>
            <a:r>
              <a:rPr lang="en-US" altLang="en-US" dirty="0"/>
              <a:t> and user preferences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Any user can modify theme and preferred price range (stored in session)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Only logged-in users can update email and password (verified </a:t>
            </a:r>
            <a:r>
              <a:rPr lang="en-US" altLang="en-US" i="1" dirty="0"/>
              <a:t>via</a:t>
            </a:r>
            <a:r>
              <a:rPr lang="en-US" altLang="en-US" dirty="0"/>
              <a:t> API)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dirty="0"/>
              <a:t>Styling adapted dynamically to reflect user choices across the interface</a:t>
            </a:r>
          </a:p>
        </p:txBody>
      </p:sp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73C89C01-3C60-2933-0E03-DF2CE1C5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9" y="2431252"/>
            <a:ext cx="1577672" cy="409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A055C-2705-E728-2BAD-23FFFC6C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559" t="23424" r="18647" b="26561"/>
          <a:stretch/>
        </p:blipFill>
        <p:spPr>
          <a:xfrm>
            <a:off x="5691605" y="86332"/>
            <a:ext cx="3169920" cy="3484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D4099F-9F68-4822-224E-061D392BC5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952" t="18531" r="18871" b="13226"/>
          <a:stretch/>
        </p:blipFill>
        <p:spPr>
          <a:xfrm>
            <a:off x="8930931" y="85818"/>
            <a:ext cx="3169920" cy="49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CD78-017A-BDD8-C430-DA3DDCF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969F-BB76-A173-35F5-8AB9FB21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05" y="2108201"/>
            <a:ext cx="11749636" cy="4235955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load, checks if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apikey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sessionStorage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success it sends a request to API to fetch all available products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API validates access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JavaScript dynamically renders product listings using DOM manipulation and pagination.</a:t>
            </a:r>
          </a:p>
          <a:p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35DB30-EB25-CFEB-11BE-510FAF702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32" y="286603"/>
            <a:ext cx="5582463" cy="22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microsoft.com/sharepoint/v3"/>
    <ds:schemaRef ds:uri="http://schemas.microsoft.com/office/2006/documentManagement/types"/>
    <ds:schemaRef ds:uri="230e9df3-be65-4c73-a93b-d1236ebd677e"/>
    <ds:schemaRef ds:uri="http://schemas.openxmlformats.org/package/2006/metadata/core-properties"/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{5C78AB53-2013-46A7-B641-3476E3D4BD87}tf56160789_win32</Template>
  <TotalTime>244</TotalTime>
  <Words>845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Franklin Gothic Book</vt:lpstr>
      <vt:lpstr>gg sans</vt:lpstr>
      <vt:lpstr>inherit</vt:lpstr>
      <vt:lpstr>Custom</vt:lpstr>
      <vt:lpstr> The Null Pointers</vt:lpstr>
      <vt:lpstr>Introduction </vt:lpstr>
      <vt:lpstr>How we split it</vt:lpstr>
      <vt:lpstr>What will we be discussing?</vt:lpstr>
      <vt:lpstr>Data</vt:lpstr>
      <vt:lpstr>Login and register</vt:lpstr>
      <vt:lpstr>Header and general CSS styling</vt:lpstr>
      <vt:lpstr>Settings page</vt:lpstr>
      <vt:lpstr>Products</vt:lpstr>
      <vt:lpstr>Rating</vt:lpstr>
      <vt:lpstr>Stores </vt:lpstr>
      <vt:lpstr>Manage Store</vt:lpstr>
      <vt:lpstr>Back-end</vt:lpstr>
      <vt:lpstr>Usage of github</vt:lpstr>
      <vt:lpstr>Query optimizing </vt:lpstr>
      <vt:lpstr>Demo</vt:lpstr>
      <vt:lpstr>Conclusion</vt:lpstr>
      <vt:lpstr>Questions ?</vt:lpstr>
      <vt:lpstr>Thank you! We hope you enjoyed exploring our website.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 Sabah</dc:creator>
  <cp:lastModifiedBy>Abdulrahman Sabah</cp:lastModifiedBy>
  <cp:revision>14</cp:revision>
  <dcterms:created xsi:type="dcterms:W3CDTF">2025-05-27T12:33:19Z</dcterms:created>
  <dcterms:modified xsi:type="dcterms:W3CDTF">2025-05-27T20:46:40Z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