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5956" r:id="rId4"/>
    <p:sldMasterId id="2147485900" r:id="rId5"/>
  </p:sldMasterIdLst>
  <p:notesMasterIdLst>
    <p:notesMasterId r:id="rId29"/>
  </p:notesMasterIdLst>
  <p:handoutMasterIdLst>
    <p:handoutMasterId r:id="rId30"/>
  </p:handoutMasterIdLst>
  <p:sldIdLst>
    <p:sldId id="760" r:id="rId6"/>
    <p:sldId id="814" r:id="rId7"/>
    <p:sldId id="822" r:id="rId8"/>
    <p:sldId id="823" r:id="rId9"/>
    <p:sldId id="816" r:id="rId10"/>
    <p:sldId id="817" r:id="rId11"/>
    <p:sldId id="819" r:id="rId12"/>
    <p:sldId id="820" r:id="rId13"/>
    <p:sldId id="821" r:id="rId14"/>
    <p:sldId id="818" r:id="rId15"/>
    <p:sldId id="824" r:id="rId16"/>
    <p:sldId id="825" r:id="rId17"/>
    <p:sldId id="826" r:id="rId18"/>
    <p:sldId id="827" r:id="rId19"/>
    <p:sldId id="828" r:id="rId20"/>
    <p:sldId id="829" r:id="rId21"/>
    <p:sldId id="830" r:id="rId22"/>
    <p:sldId id="831" r:id="rId23"/>
    <p:sldId id="832" r:id="rId24"/>
    <p:sldId id="834" r:id="rId25"/>
    <p:sldId id="833" r:id="rId26"/>
    <p:sldId id="835" r:id="rId27"/>
    <p:sldId id="788" r:id="rId28"/>
  </p:sldIdLst>
  <p:sldSz cx="9144000" cy="5143500" type="screen16x9"/>
  <p:notesSz cx="6819900" cy="99187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orient="horz" pos="3024">
          <p15:clr>
            <a:srgbClr val="A4A3A4"/>
          </p15:clr>
        </p15:guide>
        <p15:guide id="3" orient="horz" pos="872" userDrawn="1">
          <p15:clr>
            <a:srgbClr val="A4A3A4"/>
          </p15:clr>
        </p15:guide>
        <p15:guide id="4" pos="181" userDrawn="1">
          <p15:clr>
            <a:srgbClr val="A4A3A4"/>
          </p15:clr>
        </p15:guide>
        <p15:guide id="5" pos="5579" userDrawn="1">
          <p15:clr>
            <a:srgbClr val="A4A3A4"/>
          </p15:clr>
        </p15:guide>
        <p15:guide id="6" pos="793" userDrawn="1">
          <p15:clr>
            <a:srgbClr val="A4A3A4"/>
          </p15:clr>
        </p15:guide>
        <p15:guide id="7" orient="horz" pos="10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0FF"/>
    <a:srgbClr val="00A19A"/>
    <a:srgbClr val="A51E37"/>
    <a:srgbClr val="FFFFFF"/>
    <a:srgbClr val="FF33D3"/>
    <a:srgbClr val="808080"/>
    <a:srgbClr val="000000"/>
    <a:srgbClr val="B2B2B2"/>
    <a:srgbClr val="5F5F5F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77542" autoAdjust="0"/>
  </p:normalViewPr>
  <p:slideViewPr>
    <p:cSldViewPr snapToGrid="0" showGuides="1">
      <p:cViewPr varScale="1">
        <p:scale>
          <a:sx n="113" d="100"/>
          <a:sy n="113" d="100"/>
        </p:scale>
        <p:origin x="1830" y="96"/>
      </p:cViewPr>
      <p:guideLst>
        <p:guide orient="horz" pos="3024"/>
        <p:guide orient="horz" pos="872"/>
        <p:guide pos="181"/>
        <p:guide pos="5579"/>
        <p:guide pos="793"/>
        <p:guide orient="horz" pos="10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3810" y="84"/>
      </p:cViewPr>
      <p:guideLst>
        <p:guide orient="horz" pos="313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62388" y="0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2CD0DB0-75B6-4D50-89F1-852A2609BA71}" type="datetimeFigureOut">
              <a:rPr lang="de-DE"/>
              <a:pPr>
                <a:defRPr/>
              </a:pPr>
              <a:t>17.10.2024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0225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62388" y="9420225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E74825-AD28-4D6E-B432-FFF58DD9ABD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730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63975" y="0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33FC16-F4F4-4425-A8C7-F008EC8E6FD6}" type="datetimeFigureOut">
              <a:rPr lang="de-DE"/>
              <a:pPr>
                <a:defRPr/>
              </a:pPr>
              <a:t>17.10.2024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838" y="590550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2" tIns="45661" rIns="91322" bIns="45661" rtlCol="0" anchor="ctr"/>
          <a:lstStyle/>
          <a:p>
            <a:pPr lvl="0"/>
            <a:endParaRPr lang="de-DE" noProof="0"/>
          </a:p>
        </p:txBody>
      </p:sp>
      <p:sp>
        <p:nvSpPr>
          <p:cNvPr id="33797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960961" y="4710113"/>
            <a:ext cx="5240337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  <a:p>
            <a:pPr lvl="0"/>
            <a:endParaRPr lang="en-US" altLang="en-US" noProof="0"/>
          </a:p>
          <a:p>
            <a:pPr lvl="0"/>
            <a:endParaRPr lang="en-US" altLang="en-US" noProof="0"/>
          </a:p>
          <a:p>
            <a:pPr lvl="0"/>
            <a:endParaRPr lang="en-US" alt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0225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63975" y="9420225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A9140E2-867F-4126-A771-689B6920094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890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ts val="1600"/>
      </a:lnSpc>
      <a:spcBef>
        <a:spcPts val="8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53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About information content of FI-MS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24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Processing time for you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5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68289" y="3420000"/>
            <a:ext cx="8519750" cy="6720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600" b="0">
                <a:solidFill>
                  <a:srgbClr val="000000"/>
                </a:solidFill>
                <a:latin typeface="+mj-lt"/>
              </a:defRPr>
            </a:lvl1pPr>
            <a:lvl2pPr marL="360363" indent="0">
              <a:buNone/>
              <a:defRPr sz="2800">
                <a:latin typeface="+mj-lt"/>
              </a:defRPr>
            </a:lvl2pPr>
            <a:lvl3pPr marL="720725" indent="0">
              <a:buNone/>
              <a:defRPr sz="2800">
                <a:latin typeface="+mj-lt"/>
              </a:defRPr>
            </a:lvl3pPr>
            <a:lvl4pPr marL="1074737" indent="0">
              <a:buNone/>
              <a:defRPr sz="2800">
                <a:latin typeface="+mj-lt"/>
              </a:defRPr>
            </a:lvl4pPr>
            <a:lvl5pPr marL="1439862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59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nseite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1260000" y="828000"/>
            <a:ext cx="7596000" cy="63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5000"/>
              </a:lnSpc>
              <a:buNone/>
              <a:defRPr sz="2000" b="1">
                <a:latin typeface="+mn-lt"/>
              </a:defRPr>
            </a:lvl1pPr>
          </a:lstStyle>
          <a:p>
            <a:pPr lvl="0"/>
            <a:r>
              <a:rPr lang="de-DE" dirty="0"/>
              <a:t>Headline durch Klicken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1260000" y="1634400"/>
            <a:ext cx="75960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7800" indent="-1778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800" baseline="0">
                <a:latin typeface="+mn-lt"/>
              </a:defRPr>
            </a:lvl1pPr>
            <a:lvl2pPr marL="360363" indent="-182563">
              <a:lnSpc>
                <a:spcPct val="10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600"/>
            </a:lvl2pPr>
            <a:lvl3pPr marL="538163" indent="-17780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lvl3pPr>
            <a:lvl4pPr marL="715963" indent="-1778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lvl4pPr>
            <a:lvl5pPr marL="898525" indent="-179388">
              <a:lnSpc>
                <a:spcPct val="100000"/>
              </a:lnSpc>
              <a:spcAft>
                <a:spcPts val="100"/>
              </a:spcAft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86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0" y="257965"/>
            <a:ext cx="1856429" cy="47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2F65CA4F-6CAE-8AF3-D7AA-A2DD86FD49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91" y="225530"/>
            <a:ext cx="1586888" cy="525860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8100">
              <a:schemeClr val="accent1">
                <a:satMod val="175000"/>
                <a:alpha val="50000"/>
              </a:schemeClr>
            </a:glo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57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63166"/>
            <a:ext cx="9144000" cy="102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5950" y="590964"/>
            <a:ext cx="9145987" cy="0"/>
          </a:xfrm>
          <a:prstGeom prst="line">
            <a:avLst/>
          </a:prstGeom>
          <a:noFill/>
          <a:ln w="9525">
            <a:solidFill>
              <a:schemeClr val="accent2">
                <a:alpha val="89803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8" y="158284"/>
            <a:ext cx="1153186" cy="29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8"/>
          <p:cNvSpPr>
            <a:spLocks noChangeShapeType="1"/>
          </p:cNvSpPr>
          <p:nvPr userDrawn="1"/>
        </p:nvSpPr>
        <p:spPr bwMode="auto">
          <a:xfrm>
            <a:off x="7938" y="4856560"/>
            <a:ext cx="9144000" cy="0"/>
          </a:xfrm>
          <a:prstGeom prst="line">
            <a:avLst/>
          </a:prstGeom>
          <a:noFill/>
          <a:ln w="9525">
            <a:solidFill>
              <a:srgbClr val="CBCBC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 bwMode="auto">
          <a:xfrm>
            <a:off x="8015294" y="4937361"/>
            <a:ext cx="8413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700" dirty="0">
                <a:solidFill>
                  <a:srgbClr val="000000"/>
                </a:solidFill>
              </a:rPr>
              <a:t> |  </a:t>
            </a:r>
            <a:fld id="{C1E581F2-1995-439C-B81E-3800D8B6B2B1}" type="slidenum">
              <a:rPr lang="de-DE" altLang="de-DE" sz="700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de-DE" altLang="de-DE" sz="700" dirty="0">
              <a:solidFill>
                <a:srgbClr val="000000"/>
              </a:solidFill>
            </a:endParaRPr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C93EC93-586A-0611-0698-5734F4AA494B}"/>
              </a:ext>
            </a:extLst>
          </p:cNvPr>
          <p:cNvPicPr/>
          <p:nvPr userDrawn="1"/>
        </p:nvPicPr>
        <p:blipFill>
          <a:blip r:embed="rId4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15" y="113334"/>
            <a:ext cx="1028368" cy="340779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glow rad="38100">
              <a:schemeClr val="accent1">
                <a:satMod val="175000"/>
                <a:alpha val="50000"/>
              </a:schemeClr>
            </a:glo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7" Type="http://schemas.openxmlformats.org/officeDocument/2006/relationships/image" Target="../media/image3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287999" y="3420000"/>
            <a:ext cx="8568664" cy="672042"/>
          </a:xfrm>
        </p:spPr>
        <p:txBody>
          <a:bodyPr/>
          <a:lstStyle/>
          <a:p>
            <a:r>
              <a:rPr lang="en-GB" dirty="0"/>
              <a:t>Integrated pipeline of feature finding, molecular networking and annotation</a:t>
            </a:r>
          </a:p>
        </p:txBody>
      </p:sp>
      <p:sp>
        <p:nvSpPr>
          <p:cNvPr id="3" name="Rechteck 2"/>
          <p:cNvSpPr/>
          <p:nvPr/>
        </p:nvSpPr>
        <p:spPr>
          <a:xfrm>
            <a:off x="288480" y="1260000"/>
            <a:ext cx="8568183" cy="176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8000" y="3024000"/>
            <a:ext cx="8568663" cy="126000"/>
          </a:xfrm>
          <a:prstGeom prst="rect">
            <a:avLst/>
          </a:prstGeom>
          <a:solidFill>
            <a:srgbClr val="A51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2058802" y="1436664"/>
            <a:ext cx="1448575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200"/>
              </a:spcAft>
            </a:pPr>
            <a:r>
              <a:rPr lang="de-DE" altLang="de-DE" sz="1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Josua Carl</a:t>
            </a:r>
          </a:p>
          <a:p>
            <a:pPr eaLnBrk="1" hangingPunct="1">
              <a:spcAft>
                <a:spcPts val="200"/>
              </a:spcAft>
            </a:pPr>
            <a:r>
              <a:rPr lang="de-DE" altLang="de-DE" sz="1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  <a:p>
            <a:pPr eaLnBrk="1" hangingPunct="1">
              <a:spcAft>
                <a:spcPts val="200"/>
              </a:spcAft>
            </a:pPr>
            <a:r>
              <a:rPr lang="de-DE" altLang="de-DE" sz="1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Sc. </a:t>
            </a:r>
            <a:r>
              <a:rPr lang="en-GB" altLang="de-DE" sz="1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endParaRPr lang="de-DE" altLang="de-DE" sz="1000" b="1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erson in a red shirt&#10;&#10;Description automatically generated">
            <a:extLst>
              <a:ext uri="{FF2B5EF4-FFF2-40B4-BE49-F238E27FC236}">
                <a16:creationId xmlns:a16="http://schemas.microsoft.com/office/drawing/2014/main" id="{6AB13B38-A101-73D9-0101-CED53726B3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9" y="1454925"/>
            <a:ext cx="1103333" cy="137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D5B0-03C6-4605-F485-E09DBF90D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30FA9F-53A4-3DAF-FD1C-E764C0BB3F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Isotope peaks finder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35005-E1A5-2E65-4B53-A5AED9B4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779" y="2156931"/>
            <a:ext cx="3856441" cy="231259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E616832-4BE6-60BF-F08E-EE7881942C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0000" y="1634400"/>
            <a:ext cx="7596000" cy="276999"/>
          </a:xfrm>
        </p:spPr>
        <p:txBody>
          <a:bodyPr/>
          <a:lstStyle/>
          <a:p>
            <a:r>
              <a:rPr lang="en-GB" dirty="0"/>
              <a:t>Finds isotope patterns of most intense peak in original mass spectra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626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5BC15-B2B1-D9D9-BE9A-8AE39DEBC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5F404-FE4A-0EA7-A52A-CEFC6D3B29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Alignment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7D6E-741A-345C-7584-69A01724ED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BD395-BE5B-0BC6-7CB8-A6EF012B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573275"/>
            <a:ext cx="3835257" cy="331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ED4B1-C3EC-10A1-097D-10C3B3CC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51" y="1460047"/>
            <a:ext cx="3067149" cy="331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E125-C1FC-ED89-5B8E-17A97BC46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3985DF-6BCA-1927-B8AC-AA5782D2C0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Row filter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FEEAD-71A7-82A4-493B-7FFFB52FB9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Currently no effect (potentially: appearance in n spectra)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8B001-CC38-1CC7-4981-43109951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930" y="1996066"/>
            <a:ext cx="2592139" cy="277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9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C3655-2D44-C889-602A-AE3922C90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B5B241-C1FB-42F1-8EFE-F3AF671725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Gap filling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92160-9126-6B46-A4F6-A51BDE15C1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With weaker aligned signals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A7521-20F1-4DA6-5FD0-54E453E8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68" y="2156046"/>
            <a:ext cx="3930066" cy="208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F3AF1-B6CD-D655-042E-58E14BEE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33" y="1152560"/>
            <a:ext cx="3301867" cy="36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E585A-2A47-8B88-F262-4678DCD0E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32EF64-13BB-61E9-C102-D92F57A6A8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Duplicate peak filtering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FD2ED-254B-4121-3EB9-A1FEFB3136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4A084-BC4F-CEF0-8CBC-1C3BD4A7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91" y="2080599"/>
            <a:ext cx="3692909" cy="2255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33459-59F2-B908-ABF8-13925E474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661" y="1146599"/>
            <a:ext cx="3358339" cy="37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4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6395B-B3CA-1F18-16C3-88FF01E7C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7D631-449A-8D9D-A367-9504C7AB3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Correlation grouping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173A4-6D45-DAB2-F4F4-A12407105C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Group closely correlated features along RT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0594C-0842-66AF-6A09-6749BC2B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68" y="1465199"/>
            <a:ext cx="3272932" cy="3433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77B58B-830B-75A7-406A-2B3546623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69" y="1988994"/>
            <a:ext cx="2497831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2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CBEF6-AB94-AFC6-BCA6-EAAA051D8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22AB3E-56A6-88AF-B85C-F4E63933AC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Ion identity networking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2731-3AC0-A697-02EE-3FCC0FDF8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Preliminary networking for GNPS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9D6AF-7CBB-C88B-A4E4-551354C5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45" y="2080599"/>
            <a:ext cx="4432688" cy="229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6CC2B-F130-7D3B-4487-6B05FB198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EADA6-E1C1-CD71-8149-9C6C6EBE95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Local database search + Lipid annotation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5CDCD-0F0A-A1CF-33A3-514111950B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2F23A-B435-8C69-2F49-7809DF48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95" y="1596783"/>
            <a:ext cx="2660938" cy="3270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714B1-ED18-566D-C6A8-6D15CE476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18" y="1596782"/>
            <a:ext cx="4367717" cy="32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57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8A790-31B2-E272-E81A-EEC34AD8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52A63C-4DD9-C1B6-06AC-4ED6D0EE73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Spectral / Molecular Networking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78617-8C76-DAC5-AE70-141C551BB4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Like GNPS, but only low masses &amp; cosine similarity metric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3FCE8-4F1B-1039-182A-6F0D1499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23" y="2389152"/>
            <a:ext cx="2884706" cy="1926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F49F45-19F5-2668-A57B-8509DD99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90872"/>
            <a:ext cx="4012562" cy="285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7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AB25C-1FF5-AB96-14AC-381A3F466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A009F7-560D-F8B8-3AB9-8C5795D92F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Export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6D826-E155-4C02-10EC-A9F33199CE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0000" y="1634400"/>
            <a:ext cx="7596000" cy="2005677"/>
          </a:xfrm>
        </p:spPr>
        <p:txBody>
          <a:bodyPr/>
          <a:lstStyle/>
          <a:p>
            <a:r>
              <a:rPr lang="en-GB" dirty="0"/>
              <a:t>As a quantification table (.csv) + MS2 feature information (.</a:t>
            </a:r>
            <a:r>
              <a:rPr lang="en-GB" dirty="0" err="1"/>
              <a:t>mgf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For GNPS</a:t>
            </a:r>
          </a:p>
          <a:p>
            <a:pPr lvl="1"/>
            <a:r>
              <a:rPr lang="en-GB" dirty="0"/>
              <a:t>Feature-based-molecular-networking (FBMN) job can be started directly</a:t>
            </a:r>
          </a:p>
          <a:p>
            <a:r>
              <a:rPr lang="en-GB" dirty="0"/>
              <a:t>MS1 + MS2 feature information (.</a:t>
            </a:r>
            <a:r>
              <a:rPr lang="en-GB" dirty="0" err="1"/>
              <a:t>mgf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For SIRIUS</a:t>
            </a:r>
          </a:p>
          <a:p>
            <a:r>
              <a:rPr lang="en-GB" dirty="0"/>
              <a:t>Annotations (.csv)</a:t>
            </a:r>
          </a:p>
        </p:txBody>
      </p:sp>
    </p:spTree>
    <p:extLst>
      <p:ext uri="{BB962C8B-B14F-4D97-AF65-F5344CB8AC3E}">
        <p14:creationId xmlns:p14="http://schemas.microsoft.com/office/powerpoint/2010/main" val="33367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B32EDE-9582-E45A-E80E-3175B9D686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Analysis Pipeline of LC-MS difference essay</a:t>
            </a:r>
            <a:endParaRPr lang="en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F041AA-8AF6-621F-A68F-28EFC9C1C5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585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210F49-858F-FD75-5E08-0287AD510C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Annotation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0945A-D4A2-7CC6-D4BD-B907B6EACF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0000" y="1634400"/>
            <a:ext cx="7596000" cy="1415772"/>
          </a:xfrm>
        </p:spPr>
        <p:txBody>
          <a:bodyPr/>
          <a:lstStyle/>
          <a:p>
            <a:r>
              <a:rPr lang="en-GB" dirty="0"/>
              <a:t>Custom DB (iML1515)</a:t>
            </a:r>
          </a:p>
          <a:p>
            <a:r>
              <a:rPr lang="en-GB" dirty="0"/>
              <a:t>GNPS</a:t>
            </a:r>
          </a:p>
          <a:p>
            <a:r>
              <a:rPr lang="en-GB" dirty="0"/>
              <a:t>SIRIUS</a:t>
            </a:r>
          </a:p>
          <a:p>
            <a:r>
              <a:rPr lang="en-GB" dirty="0"/>
              <a:t>SIRIUS-</a:t>
            </a:r>
            <a:r>
              <a:rPr lang="en-GB" dirty="0" err="1"/>
              <a:t>ClassyFire</a:t>
            </a:r>
            <a:r>
              <a:rPr lang="en-GB" dirty="0"/>
              <a:t> classes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36610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DB286-C594-69AE-210E-CCDC8FE80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B3F9F3-DC57-1461-1A9C-1BA0A89038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Feature differences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A63A8-ABD2-4EE1-1167-161B618A5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Picture 4" descr="A white and pink background&#10;&#10;Description automatically generated with medium confidence">
            <a:extLst>
              <a:ext uri="{FF2B5EF4-FFF2-40B4-BE49-F238E27FC236}">
                <a16:creationId xmlns:a16="http://schemas.microsoft.com/office/drawing/2014/main" id="{897B85CA-45B1-78BB-8D0B-113C99584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" t="10700"/>
          <a:stretch/>
        </p:blipFill>
        <p:spPr>
          <a:xfrm>
            <a:off x="1958716" y="1634400"/>
            <a:ext cx="6198568" cy="323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91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37D95-7E90-0BD4-3EF2-D88B8A714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3EB7E3-2EFB-3D21-A49F-4433AE5208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Feature differences</a:t>
            </a:r>
            <a:endParaRPr lang="en-DE" dirty="0"/>
          </a:p>
        </p:txBody>
      </p:sp>
      <p:pic>
        <p:nvPicPr>
          <p:cNvPr id="6" name="Picture 5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B7BEE0E1-4129-CBCF-DB41-34F5180FE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10515" r="4220" b="7591"/>
          <a:stretch/>
        </p:blipFill>
        <p:spPr>
          <a:xfrm>
            <a:off x="2195017" y="1517366"/>
            <a:ext cx="5723465" cy="1599423"/>
          </a:xfrm>
          <a:prstGeom prst="rect">
            <a:avLst/>
          </a:prstGeom>
        </p:spPr>
      </p:pic>
      <p:pic>
        <p:nvPicPr>
          <p:cNvPr id="8" name="Picture 7" descr="A graph showing a diagram&#10;&#10;Description automatically generated with medium confidence">
            <a:extLst>
              <a:ext uri="{FF2B5EF4-FFF2-40B4-BE49-F238E27FC236}">
                <a16:creationId xmlns:a16="http://schemas.microsoft.com/office/drawing/2014/main" id="{9BE11932-2D13-D6D6-A3F2-A03DD8586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" t="9535" r="4663" b="4964"/>
          <a:stretch/>
        </p:blipFill>
        <p:spPr>
          <a:xfrm>
            <a:off x="2195017" y="3116789"/>
            <a:ext cx="5723465" cy="16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93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red square with a white border&#10;&#10;Description automatically generated">
            <a:extLst>
              <a:ext uri="{FF2B5EF4-FFF2-40B4-BE49-F238E27FC236}">
                <a16:creationId xmlns:a16="http://schemas.microsoft.com/office/drawing/2014/main" id="{AB5442DF-D2BD-710F-03AB-590F1474E7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3"/>
          <a:stretch/>
        </p:blipFill>
        <p:spPr>
          <a:xfrm>
            <a:off x="0" y="588667"/>
            <a:ext cx="9144000" cy="4067480"/>
          </a:xfrm>
        </p:spPr>
      </p:pic>
      <p:pic>
        <p:nvPicPr>
          <p:cNvPr id="2" name="Content Placeholder 4" descr="Artificial Intelligence with solid fill">
            <a:extLst>
              <a:ext uri="{FF2B5EF4-FFF2-40B4-BE49-F238E27FC236}">
                <a16:creationId xmlns:a16="http://schemas.microsoft.com/office/drawing/2014/main" id="{CC3A28AC-EEEC-A007-3E62-FE91F3EE2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951" y="2014378"/>
            <a:ext cx="1648143" cy="1648143"/>
          </a:xfrm>
          <a:prstGeom prst="rect">
            <a:avLst/>
          </a:prstGeom>
        </p:spPr>
      </p:pic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CBA9BCFF-D7E4-7EDB-E6FD-E0D25F324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3382" y="10999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6AD8ED-543A-9D10-F975-037449BBE8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Conversion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7BB73-1EB8-A930-8491-6B55FB940F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0000" y="1634400"/>
            <a:ext cx="7596000" cy="656590"/>
          </a:xfrm>
        </p:spPr>
        <p:txBody>
          <a:bodyPr/>
          <a:lstStyle/>
          <a:p>
            <a:r>
              <a:rPr lang="en-GB" dirty="0"/>
              <a:t>From .d to .</a:t>
            </a:r>
            <a:r>
              <a:rPr lang="en-GB" dirty="0" err="1"/>
              <a:t>mzML</a:t>
            </a:r>
            <a:endParaRPr lang="en-GB" dirty="0"/>
          </a:p>
          <a:p>
            <a:r>
              <a:rPr lang="en-GB" dirty="0"/>
              <a:t>Tool mimics folder structure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3252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40F349-0ABF-A2DE-261E-9910DB40BB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Feature finding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CDC1-A369-1BED-9136-4F87674BB9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0000" y="1634400"/>
            <a:ext cx="7596000" cy="1036181"/>
          </a:xfrm>
        </p:spPr>
        <p:txBody>
          <a:bodyPr/>
          <a:lstStyle/>
          <a:p>
            <a:r>
              <a:rPr lang="en-GB" dirty="0"/>
              <a:t>With </a:t>
            </a:r>
            <a:r>
              <a:rPr lang="en-GB" dirty="0" err="1"/>
              <a:t>mzmine</a:t>
            </a:r>
            <a:endParaRPr lang="en-GB" dirty="0"/>
          </a:p>
          <a:p>
            <a:r>
              <a:rPr lang="en-GB" dirty="0"/>
              <a:t>Batch mode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07D15-40FD-09D5-6727-AF8B3DB7C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266" y="1939388"/>
            <a:ext cx="3355109" cy="2792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D2A44-10D6-767D-2486-FC29F81A7F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r="18800" b="4710"/>
          <a:stretch/>
        </p:blipFill>
        <p:spPr>
          <a:xfrm>
            <a:off x="6464582" y="3226849"/>
            <a:ext cx="2526884" cy="21803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62DA1E-52B3-C469-5504-D337639B80D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081375" y="3335868"/>
            <a:ext cx="38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0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2C511-E9C0-C912-3737-6C6087F7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1C69C3-5BEE-442E-907A-2F053A2A38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Mass detection / Thresholds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523F4-A969-04D6-D734-69650304A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99" y="2080599"/>
            <a:ext cx="3847501" cy="2121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6C667-A03C-7C74-2327-8445BAD9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522" y="2080599"/>
            <a:ext cx="3847501" cy="21219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C0ACE52-545C-1A8D-96F4-CA12905FC972}"/>
              </a:ext>
            </a:extLst>
          </p:cNvPr>
          <p:cNvSpPr/>
          <p:nvPr/>
        </p:nvSpPr>
        <p:spPr>
          <a:xfrm>
            <a:off x="2472267" y="2760133"/>
            <a:ext cx="711200" cy="2032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693739-07B8-FA88-9C21-DDE2DE9417A5}"/>
              </a:ext>
            </a:extLst>
          </p:cNvPr>
          <p:cNvSpPr/>
          <p:nvPr/>
        </p:nvSpPr>
        <p:spPr>
          <a:xfrm>
            <a:off x="1210499" y="3547533"/>
            <a:ext cx="1261768" cy="2032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70E2E4-CF50-6191-2D12-D6FA0D984DC9}"/>
              </a:ext>
            </a:extLst>
          </p:cNvPr>
          <p:cNvSpPr/>
          <p:nvPr/>
        </p:nvSpPr>
        <p:spPr>
          <a:xfrm>
            <a:off x="5136844" y="3547533"/>
            <a:ext cx="1261768" cy="2032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1EA249-3B87-60C2-3742-5EAD4E0DF113}"/>
              </a:ext>
            </a:extLst>
          </p:cNvPr>
          <p:cNvSpPr/>
          <p:nvPr/>
        </p:nvSpPr>
        <p:spPr>
          <a:xfrm>
            <a:off x="6398612" y="2762800"/>
            <a:ext cx="711200" cy="2032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63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62CF5-016C-D366-A6DC-2B2D6DC4A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889AEE-CAAB-2837-FAF4-4541CA8DDB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Chromatogram builder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4C573-75ED-FA43-3606-B09193D99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Makes EICs</a:t>
            </a:r>
            <a:endParaRPr lang="en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5713A6-5599-2FA1-3527-9DFB2C518531}"/>
              </a:ext>
            </a:extLst>
          </p:cNvPr>
          <p:cNvGrpSpPr/>
          <p:nvPr/>
        </p:nvGrpSpPr>
        <p:grpSpPr>
          <a:xfrm>
            <a:off x="1260000" y="2056715"/>
            <a:ext cx="4116912" cy="2361604"/>
            <a:chOff x="2664888" y="2018953"/>
            <a:chExt cx="4786224" cy="27895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4A4749-6B30-2E88-56E6-7894737CF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4888" y="2018953"/>
              <a:ext cx="4786224" cy="2789517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2897C53-B2D3-C786-8B87-DCFB6BC0B72E}"/>
                </a:ext>
              </a:extLst>
            </p:cNvPr>
            <p:cNvSpPr/>
            <p:nvPr/>
          </p:nvSpPr>
          <p:spPr>
            <a:xfrm>
              <a:off x="4436533" y="3039533"/>
              <a:ext cx="702734" cy="20320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B7B0228-61F2-77C5-90C3-3E28E50DA362}"/>
                </a:ext>
              </a:extLst>
            </p:cNvPr>
            <p:cNvSpPr/>
            <p:nvPr/>
          </p:nvSpPr>
          <p:spPr>
            <a:xfrm>
              <a:off x="2664888" y="3996267"/>
              <a:ext cx="3651245" cy="267046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5D05CE2-EC6F-A3B8-8473-2F60AC445C84}"/>
                </a:ext>
              </a:extLst>
            </p:cNvPr>
            <p:cNvSpPr/>
            <p:nvPr/>
          </p:nvSpPr>
          <p:spPr>
            <a:xfrm>
              <a:off x="2664888" y="3242733"/>
              <a:ext cx="3651245" cy="75353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BFC1E97-C7DD-366B-77BF-5DA52FBA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59" y="1116943"/>
            <a:ext cx="3235741" cy="36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5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A7B09-1364-4DF0-453F-DA82A637A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D306F6-847D-14A0-3AC9-65F7D3C96F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Smoothing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0611-84AE-25FD-B1CC-5B6F13C830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Loess smoothing over retention time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7E5F0-E174-AC3B-FF30-C6EE9F5C7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35" y="2080599"/>
            <a:ext cx="4192532" cy="2243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6B5683-EC3A-5AB2-5C66-8FB2B3E9D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399" y="1259617"/>
            <a:ext cx="3187601" cy="353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1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F5506-1024-1614-25EE-C5A183A37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AEFA97-881B-54B8-3EB6-C47CC473CB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Feature resolver (Local minima)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FFFE2-95FB-B9CA-2AF9-00BB26C78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1906"/>
            <a:ext cx="4233333" cy="3295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C8DA8-1D1E-B4E5-D0C8-186CE1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85" y="1465200"/>
            <a:ext cx="3039811" cy="33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0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D3B4F-0554-FE96-1955-AF67C048A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8A6B77-5C02-17EE-FE75-4C1202E2FA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Isotope filter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C5C29-ED83-6C5B-6079-97F980D4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5" y="1772899"/>
            <a:ext cx="4129172" cy="2841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5A2F8-4FBB-DD18-EC2E-0F2B4978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186" y="1465199"/>
            <a:ext cx="2962814" cy="32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0905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seite - Master">
  <a:themeElements>
    <a:clrScheme name="UT-Titel - Text schwarz">
      <a:dk1>
        <a:srgbClr val="000000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-9__PPT Vorlage UT_April 2021.pptx" id="{75B670DA-CE19-4ED1-9B8D-CAD77A729605}" vid="{E2CCD61C-40DD-4C78-874B-1A49959F9F49}"/>
    </a:ext>
  </a:extLst>
</a:theme>
</file>

<file path=ppt/theme/theme2.xml><?xml version="1.0" encoding="utf-8"?>
<a:theme xmlns:a="http://schemas.openxmlformats.org/drawingml/2006/main" name="Innenseite - Master">
  <a:themeElements>
    <a:clrScheme name="UT-Titel - Text schwarz">
      <a:dk1>
        <a:srgbClr val="000000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-9__PPT Vorlage UT_April 2021.pptx" id="{75B670DA-CE19-4ED1-9B8D-CAD77A729605}" vid="{7B7CC7F7-8468-47FC-B069-45D8151ED331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4f1b0db-91cb-409e-aacc-5e4c6e21ddf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C1EAA22CC9A743BB0C90EB6521FC32" ma:contentTypeVersion="13" ma:contentTypeDescription="Create a new document." ma:contentTypeScope="" ma:versionID="c9a2a5abee115afe856fae92ba73fad9">
  <xsd:schema xmlns:xsd="http://www.w3.org/2001/XMLSchema" xmlns:xs="http://www.w3.org/2001/XMLSchema" xmlns:p="http://schemas.microsoft.com/office/2006/metadata/properties" xmlns:ns3="04f1b0db-91cb-409e-aacc-5e4c6e21ddf1" xmlns:ns4="cbd05d62-5713-4059-9cdc-f0d368856403" targetNamespace="http://schemas.microsoft.com/office/2006/metadata/properties" ma:root="true" ma:fieldsID="2208aeaa14fddd165c7c12f5d0227668" ns3:_="" ns4:_="">
    <xsd:import namespace="04f1b0db-91cb-409e-aacc-5e4c6e21ddf1"/>
    <xsd:import namespace="cbd05d62-5713-4059-9cdc-f0d3688564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f1b0db-91cb-409e-aacc-5e4c6e21dd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05d62-5713-4059-9cdc-f0d36885640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86895C-D1CC-4C02-9F61-619E825E66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5E7CBF-D8EF-4813-9342-4ACBB4793427}">
  <ds:schemaRefs>
    <ds:schemaRef ds:uri="http://schemas.openxmlformats.org/package/2006/metadata/core-properties"/>
    <ds:schemaRef ds:uri="cbd05d62-5713-4059-9cdc-f0d368856403"/>
    <ds:schemaRef ds:uri="http://www.w3.org/XML/1998/namespace"/>
    <ds:schemaRef ds:uri="04f1b0db-91cb-409e-aacc-5e4c6e21ddf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B4BBF2D-0E99-4CD5-98F3-C1116BA5B2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f1b0db-91cb-409e-aacc-5e4c6e21ddf1"/>
    <ds:schemaRef ds:uri="cbd05d62-5713-4059-9cdc-f0d3688564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16-9__PPT_Vorlage_UT_April_2021</Template>
  <TotalTime>0</TotalTime>
  <Words>202</Words>
  <Application>Microsoft Office PowerPoint</Application>
  <PresentationFormat>On-screen Show (16:9)</PresentationFormat>
  <Paragraphs>52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Wingdings</vt:lpstr>
      <vt:lpstr>Arial</vt:lpstr>
      <vt:lpstr>Titelseite - Master</vt:lpstr>
      <vt:lpstr>Innenseite -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Josua Carl</dc:creator>
  <cp:lastModifiedBy>Josua Carl</cp:lastModifiedBy>
  <cp:revision>201</cp:revision>
  <cp:lastPrinted>2018-07-25T08:04:44Z</cp:lastPrinted>
  <dcterms:created xsi:type="dcterms:W3CDTF">2024-03-24T11:08:37Z</dcterms:created>
  <dcterms:modified xsi:type="dcterms:W3CDTF">2024-10-17T12:43:52Z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0x010100F6C1EAA22CC9A743BB0C90EB6521FC32</vt:lpwstr>
  </property>
</Properties>
</file>