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F9E"/>
    <a:srgbClr val="FFCD3C"/>
    <a:srgbClr val="FFCF3F"/>
    <a:srgbClr val="00B050"/>
    <a:srgbClr val="AFABAB"/>
    <a:srgbClr val="F1C911"/>
    <a:srgbClr val="2C9CBB"/>
    <a:srgbClr val="3F5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aseline="0" dirty="0" smtClean="0"/>
              <a:t>Relação de vacinados por raça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0.2382626859142605"/>
                  <c:y val="-0.5315711577719451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56853871391076116"/>
                  <c:y val="0.2741848935549722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4681697287839019"/>
                  <c:y val="0.497671332750072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41889566929133859"/>
                  <c:y val="0.43253827646544174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39436461067366579"/>
                  <c:y val="0.5908118256051327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Plan1!$C$240:$C$244</c:f>
              <c:strCache>
                <c:ptCount val="5"/>
                <c:pt idx="0">
                  <c:v>BRANCA</c:v>
                </c:pt>
                <c:pt idx="1">
                  <c:v>PARDA</c:v>
                </c:pt>
                <c:pt idx="2">
                  <c:v>PRETA</c:v>
                </c:pt>
                <c:pt idx="3">
                  <c:v>AMARELA</c:v>
                </c:pt>
                <c:pt idx="4">
                  <c:v>INDIGENA</c:v>
                </c:pt>
              </c:strCache>
            </c:strRef>
          </c:cat>
          <c:val>
            <c:numRef>
              <c:f>Plan1!$D$240:$D$244</c:f>
              <c:numCache>
                <c:formatCode>General</c:formatCode>
                <c:ptCount val="5"/>
                <c:pt idx="0">
                  <c:v>197</c:v>
                </c:pt>
                <c:pt idx="1">
                  <c:v>28</c:v>
                </c:pt>
                <c:pt idx="2">
                  <c:v>5</c:v>
                </c:pt>
                <c:pt idx="3">
                  <c:v>5</c:v>
                </c:pt>
                <c:pt idx="4">
                  <c:v>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Número</a:t>
            </a:r>
            <a:r>
              <a:rPr lang="pt-BR" baseline="0" dirty="0" smtClean="0"/>
              <a:t> de vacinados por sexo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Plan1!$C$246:$C$247</c:f>
              <c:strCache>
                <c:ptCount val="2"/>
                <c:pt idx="0">
                  <c:v>MASCULINO</c:v>
                </c:pt>
                <c:pt idx="1">
                  <c:v>FEMININO</c:v>
                </c:pt>
              </c:strCache>
            </c:strRef>
          </c:cat>
          <c:val>
            <c:numRef>
              <c:f>Plan1!$D$246:$D$247</c:f>
              <c:numCache>
                <c:formatCode>General</c:formatCode>
                <c:ptCount val="2"/>
                <c:pt idx="0">
                  <c:v>187</c:v>
                </c:pt>
                <c:pt idx="1">
                  <c:v>49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22978496"/>
        <c:axId val="722969248"/>
      </c:barChart>
      <c:catAx>
        <c:axId val="722978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22969248"/>
        <c:crosses val="autoZero"/>
        <c:auto val="1"/>
        <c:lblAlgn val="ctr"/>
        <c:lblOffset val="100"/>
        <c:noMultiLvlLbl val="0"/>
      </c:catAx>
      <c:valAx>
        <c:axId val="7229692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2297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Prioritários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0.13534421217661408"/>
                  <c:y val="-0.74305130504117434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51120020133432953"/>
                  <c:y val="-3.481750267162065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50593769799263011"/>
                  <c:y val="0.1388179857138602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50250615215430672"/>
                  <c:y val="0.288763726174603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47155050935822723"/>
                  <c:y val="0.4797329041094983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37159158900377698"/>
                  <c:y val="0.6764770836159351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Plan1!$K$213:$K$218</c:f>
              <c:strCache>
                <c:ptCount val="6"/>
                <c:pt idx="0">
                  <c:v>IDOSOS</c:v>
                </c:pt>
                <c:pt idx="1">
                  <c:v>GESTANTES</c:v>
                </c:pt>
                <c:pt idx="2">
                  <c:v>TRABALHADORES AEREOS</c:v>
                </c:pt>
                <c:pt idx="3">
                  <c:v>PESSOAS COM COMORBIDADES</c:v>
                </c:pt>
                <c:pt idx="4">
                  <c:v>TRABALHADORES DA SAUDE</c:v>
                </c:pt>
                <c:pt idx="5">
                  <c:v>PUBLICO EM GERAL</c:v>
                </c:pt>
              </c:strCache>
            </c:strRef>
          </c:cat>
          <c:val>
            <c:numRef>
              <c:f>Plan1!$L$213:$L$218</c:f>
              <c:numCache>
                <c:formatCode>General</c:formatCode>
                <c:ptCount val="6"/>
                <c:pt idx="0">
                  <c:v>194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  <c:pt idx="4">
                  <c:v>13</c:v>
                </c:pt>
                <c:pt idx="5">
                  <c:v>19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868468752539931"/>
          <c:y val="0.1644432111060013"/>
          <c:w val="0.34266055090791403"/>
          <c:h val="0.7812794664037505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B831-28D8-44D5-8CCC-391A1A253138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482D-1517-4EDF-9D8E-C9F1C1B9D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7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B831-28D8-44D5-8CCC-391A1A253138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482D-1517-4EDF-9D8E-C9F1C1B9D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7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B831-28D8-44D5-8CCC-391A1A253138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482D-1517-4EDF-9D8E-C9F1C1B9D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2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B831-28D8-44D5-8CCC-391A1A253138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482D-1517-4EDF-9D8E-C9F1C1B9D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22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B831-28D8-44D5-8CCC-391A1A253138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482D-1517-4EDF-9D8E-C9F1C1B9D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53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B831-28D8-44D5-8CCC-391A1A253138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482D-1517-4EDF-9D8E-C9F1C1B9D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40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B831-28D8-44D5-8CCC-391A1A253138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482D-1517-4EDF-9D8E-C9F1C1B9D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64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B831-28D8-44D5-8CCC-391A1A253138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482D-1517-4EDF-9D8E-C9F1C1B9D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47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B831-28D8-44D5-8CCC-391A1A253138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482D-1517-4EDF-9D8E-C9F1C1B9D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48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B831-28D8-44D5-8CCC-391A1A253138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482D-1517-4EDF-9D8E-C9F1C1B9D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02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B831-28D8-44D5-8CCC-391A1A253138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482D-1517-4EDF-9D8E-C9F1C1B9D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25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7B831-28D8-44D5-8CCC-391A1A253138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8482D-1517-4EDF-9D8E-C9F1C1B9D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59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414" y="2515414"/>
            <a:ext cx="1827171" cy="182717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606361" y="5282982"/>
            <a:ext cx="6979276" cy="63462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dirty="0" smtClean="0">
                <a:latin typeface="Lucida Fax" panose="02060602050505020204" pitchFamily="18" charset="0"/>
              </a:rPr>
              <a:t/>
            </a:r>
            <a:br>
              <a:rPr lang="pt-BR" sz="3600" dirty="0" smtClean="0">
                <a:latin typeface="Lucida Fax" panose="02060602050505020204" pitchFamily="18" charset="0"/>
              </a:rPr>
            </a:br>
            <a:r>
              <a:rPr lang="pt-BR" sz="1600" dirty="0" smtClean="0">
                <a:solidFill>
                  <a:srgbClr val="FFCD3C"/>
                </a:solidFill>
                <a:latin typeface="Lucida Fax" panose="02060602050505020204" pitchFamily="18" charset="0"/>
              </a:rPr>
              <a:t>GRUPO 3 </a:t>
            </a:r>
            <a:r>
              <a:rPr lang="pt-BR" sz="1600" dirty="0" smtClean="0">
                <a:latin typeface="Lucida Fax" panose="02060602050505020204" pitchFamily="18" charset="0"/>
              </a:rPr>
              <a:t>– </a:t>
            </a:r>
            <a:r>
              <a:rPr lang="pt-BR" sz="1600" dirty="0" smtClean="0">
                <a:solidFill>
                  <a:srgbClr val="376F9E"/>
                </a:solidFill>
                <a:latin typeface="Lucida Fax" panose="02060602050505020204" pitchFamily="18" charset="0"/>
              </a:rPr>
              <a:t>Josué, Mônica, Jeniffer, Alessandro, John</a:t>
            </a:r>
            <a:r>
              <a:rPr lang="pt-BR" sz="2000" dirty="0" smtClean="0">
                <a:solidFill>
                  <a:srgbClr val="376F9E"/>
                </a:solidFill>
                <a:latin typeface="Lucida Fax" panose="02060602050505020204" pitchFamily="18" charset="0"/>
              </a:rPr>
              <a:t>.</a:t>
            </a:r>
            <a:endParaRPr lang="pt-BR" sz="2000" dirty="0">
              <a:solidFill>
                <a:srgbClr val="376F9E"/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7667" y="182083"/>
            <a:ext cx="925561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>
            <a:spLocks/>
          </p:cNvSpPr>
          <p:nvPr/>
        </p:nvSpPr>
        <p:spPr>
          <a:xfrm>
            <a:off x="-1" y="0"/>
            <a:ext cx="3412901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248186" y="618187"/>
            <a:ext cx="2005618" cy="364164"/>
          </a:xfrm>
        </p:spPr>
        <p:txBody>
          <a:bodyPr>
            <a:norm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Bookman Old Style" panose="0205060405050502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Comandos básicos </a:t>
            </a:r>
            <a:endParaRPr lang="pt-BR" sz="1400" dirty="0">
              <a:solidFill>
                <a:schemeClr val="bg1"/>
              </a:solidFill>
              <a:latin typeface="Bookman Old Style" panose="020506040505050202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248186" y="1033866"/>
            <a:ext cx="29165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74667" y="1005961"/>
            <a:ext cx="95789" cy="794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3121782" y="1003813"/>
            <a:ext cx="95789" cy="794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42" y="6232042"/>
            <a:ext cx="625958" cy="625958"/>
          </a:xfrm>
          <a:prstGeom prst="rect">
            <a:avLst/>
          </a:prstGeom>
        </p:spPr>
      </p:pic>
      <p:sp>
        <p:nvSpPr>
          <p:cNvPr id="18" name="Título 9"/>
          <p:cNvSpPr txBox="1">
            <a:spLocks/>
          </p:cNvSpPr>
          <p:nvPr/>
        </p:nvSpPr>
        <p:spPr>
          <a:xfrm>
            <a:off x="6290055" y="182083"/>
            <a:ext cx="3024790" cy="618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Conceitos básicos</a:t>
            </a:r>
            <a:endParaRPr lang="pt-BR" sz="2400" dirty="0">
              <a:latin typeface="Lucida Fax" panose="02060602050505020204" pitchFamily="18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Título 9"/>
          <p:cNvSpPr txBox="1">
            <a:spLocks/>
          </p:cNvSpPr>
          <p:nvPr/>
        </p:nvSpPr>
        <p:spPr>
          <a:xfrm>
            <a:off x="9314845" y="1336550"/>
            <a:ext cx="2643656" cy="179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 smtClean="0"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Lógica de programação</a:t>
            </a:r>
            <a:endParaRPr lang="pt-BR" sz="1600" dirty="0">
              <a:latin typeface="Lucida Fax" panose="02060602050505020204" pitchFamily="18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21" name="Título 9"/>
          <p:cNvSpPr txBox="1">
            <a:spLocks/>
          </p:cNvSpPr>
          <p:nvPr/>
        </p:nvSpPr>
        <p:spPr>
          <a:xfrm>
            <a:off x="4095479" y="1234781"/>
            <a:ext cx="2099259" cy="281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 smtClean="0"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Tipos de variáveis</a:t>
            </a:r>
            <a:endParaRPr lang="pt-BR" sz="1600" dirty="0">
              <a:latin typeface="Lucida Fax" panose="02060602050505020204" pitchFamily="18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23" name="Título 9"/>
          <p:cNvSpPr txBox="1">
            <a:spLocks/>
          </p:cNvSpPr>
          <p:nvPr/>
        </p:nvSpPr>
        <p:spPr>
          <a:xfrm>
            <a:off x="3957667" y="1515821"/>
            <a:ext cx="2374881" cy="313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200" i="1" dirty="0" smtClean="0">
                <a:solidFill>
                  <a:srgbClr val="00B050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{</a:t>
            </a:r>
            <a:r>
              <a:rPr lang="pt-BR" sz="1200" i="1" dirty="0" smtClean="0"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Boolean, int, float...</a:t>
            </a:r>
            <a:r>
              <a:rPr lang="pt-BR" sz="1200" i="1" dirty="0" smtClean="0">
                <a:solidFill>
                  <a:srgbClr val="00B050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}</a:t>
            </a:r>
            <a:endParaRPr lang="pt-BR" sz="1200" i="1" dirty="0">
              <a:solidFill>
                <a:srgbClr val="00B050"/>
              </a:solidFill>
              <a:latin typeface="Lucida Fax" panose="02060602050505020204" pitchFamily="18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 rot="5400000">
            <a:off x="7373861" y="2166968"/>
            <a:ext cx="1825217" cy="182521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ítulo 9"/>
          <p:cNvSpPr txBox="1">
            <a:spLocks/>
          </p:cNvSpPr>
          <p:nvPr/>
        </p:nvSpPr>
        <p:spPr>
          <a:xfrm>
            <a:off x="7348468" y="2418533"/>
            <a:ext cx="907964" cy="132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 smtClean="0"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Print()</a:t>
            </a:r>
          </a:p>
          <a:p>
            <a:r>
              <a:rPr lang="pt-BR" sz="1600" dirty="0" err="1" smtClean="0"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If</a:t>
            </a:r>
            <a:endParaRPr lang="pt-BR" sz="1600" dirty="0" smtClean="0">
              <a:latin typeface="Lucida Fax" panose="02060602050505020204" pitchFamily="18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r>
              <a:rPr lang="pt-BR" sz="1600" dirty="0" err="1" smtClean="0"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Elif</a:t>
            </a:r>
            <a:endParaRPr lang="pt-BR" sz="1600" dirty="0" smtClean="0">
              <a:latin typeface="Lucida Fax" panose="02060602050505020204" pitchFamily="18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r>
              <a:rPr lang="pt-BR" sz="1600" dirty="0" err="1" smtClean="0"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Else</a:t>
            </a:r>
            <a:endParaRPr lang="pt-BR" sz="1600" dirty="0" smtClean="0">
              <a:latin typeface="Lucida Fax" panose="02060602050505020204" pitchFamily="18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r>
              <a:rPr lang="pt-BR" sz="1600" dirty="0" err="1" smtClean="0"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Type</a:t>
            </a:r>
            <a:r>
              <a:rPr lang="pt-BR" sz="1600" dirty="0" smtClean="0"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()</a:t>
            </a:r>
          </a:p>
          <a:p>
            <a:r>
              <a:rPr lang="pt-BR" sz="1600" dirty="0" smtClean="0"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Input()</a:t>
            </a:r>
            <a:endParaRPr lang="pt-BR" sz="1600" dirty="0">
              <a:latin typeface="Lucida Fax" panose="02060602050505020204" pitchFamily="18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77382" y="2166967"/>
            <a:ext cx="996478" cy="18252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6597419" y="2372641"/>
            <a:ext cx="478665" cy="4361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/>
          <p:cNvSpPr/>
          <p:nvPr/>
        </p:nvSpPr>
        <p:spPr>
          <a:xfrm rot="5169234">
            <a:off x="6721077" y="2452712"/>
            <a:ext cx="309089" cy="275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Título 9"/>
          <p:cNvSpPr txBox="1">
            <a:spLocks/>
          </p:cNvSpPr>
          <p:nvPr/>
        </p:nvSpPr>
        <p:spPr>
          <a:xfrm>
            <a:off x="6480622" y="4241083"/>
            <a:ext cx="2643656" cy="179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 smtClean="0"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Biblioteca </a:t>
            </a:r>
            <a:r>
              <a:rPr lang="pt-BR" sz="1600" dirty="0" smtClean="0">
                <a:solidFill>
                  <a:srgbClr val="00B050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PANDAS</a:t>
            </a:r>
            <a:endParaRPr lang="pt-BR" sz="1600" dirty="0">
              <a:solidFill>
                <a:srgbClr val="00B050"/>
              </a:solidFill>
              <a:latin typeface="Lucida Fax" panose="02060602050505020204" pitchFamily="18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6290055" y="618187"/>
            <a:ext cx="3024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 rot="5400000">
            <a:off x="5348586" y="3683361"/>
            <a:ext cx="888643" cy="367048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ítulo 9"/>
          <p:cNvSpPr txBox="1">
            <a:spLocks/>
          </p:cNvSpPr>
          <p:nvPr/>
        </p:nvSpPr>
        <p:spPr>
          <a:xfrm>
            <a:off x="3957667" y="5358884"/>
            <a:ext cx="3670482" cy="5010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solidFill>
                  <a:srgbClr val="00B050"/>
                </a:solidFill>
                <a:latin typeface="Lucida Fax" panose="02060602050505020204" pitchFamily="18" charset="0"/>
              </a:rPr>
              <a:t>import</a:t>
            </a:r>
            <a:r>
              <a:rPr lang="pt-BR" sz="1600" dirty="0">
                <a:latin typeface="Lucida Fax" panose="02060602050505020204" pitchFamily="18" charset="0"/>
              </a:rPr>
              <a:t> pandas </a:t>
            </a:r>
            <a:r>
              <a:rPr lang="pt-BR" sz="1600" dirty="0">
                <a:solidFill>
                  <a:srgbClr val="00B050"/>
                </a:solidFill>
                <a:latin typeface="Lucida Fax" panose="02060602050505020204" pitchFamily="18" charset="0"/>
              </a:rPr>
              <a:t>as </a:t>
            </a:r>
            <a:r>
              <a:rPr lang="pt-BR" sz="1600" dirty="0">
                <a:latin typeface="Lucida Fax" panose="02060602050505020204" pitchFamily="18" charset="0"/>
              </a:rPr>
              <a:t>pd</a:t>
            </a:r>
          </a:p>
          <a:p>
            <a:r>
              <a:rPr lang="pt-BR" sz="1600" dirty="0">
                <a:latin typeface="Lucida Fax" panose="02060602050505020204" pitchFamily="18" charset="0"/>
              </a:rPr>
              <a:t>df = pd.read_csv(</a:t>
            </a:r>
            <a:r>
              <a:rPr lang="pt-BR" sz="1600" dirty="0">
                <a:solidFill>
                  <a:srgbClr val="00B050"/>
                </a:solidFill>
                <a:latin typeface="Lucida Fax" panose="02060602050505020204" pitchFamily="18" charset="0"/>
              </a:rPr>
              <a:t>'covid2821.csv'</a:t>
            </a:r>
            <a:r>
              <a:rPr lang="pt-BR" sz="1600" dirty="0">
                <a:latin typeface="Lucida Fax" panose="02060602050505020204" pitchFamily="18" charset="0"/>
              </a:rPr>
              <a:t>)</a:t>
            </a:r>
          </a:p>
          <a:p>
            <a:r>
              <a:rPr lang="pt-BR" sz="1600" dirty="0" smtClean="0">
                <a:latin typeface="Lucida Fax" panose="02060602050505020204" pitchFamily="18" charset="0"/>
              </a:rPr>
              <a:t>df.head(</a:t>
            </a:r>
            <a:r>
              <a:rPr lang="pt-BR" sz="1600" dirty="0" smtClean="0">
                <a:solidFill>
                  <a:srgbClr val="00B050"/>
                </a:solidFill>
                <a:latin typeface="Lucida Fax" panose="02060602050505020204" pitchFamily="18" charset="0"/>
              </a:rPr>
              <a:t>10</a:t>
            </a:r>
            <a:r>
              <a:rPr lang="pt-BR" sz="1600" dirty="0" smtClean="0">
                <a:latin typeface="Lucida Fax" panose="02060602050505020204" pitchFamily="18" charset="0"/>
              </a:rPr>
              <a:t>)</a:t>
            </a:r>
            <a:endParaRPr lang="pt-BR" sz="1600" dirty="0">
              <a:latin typeface="Lucida Fax" panose="02060602050505020204" pitchFamily="18" charset="0"/>
            </a:endParaRPr>
          </a:p>
          <a:p>
            <a:pPr algn="ctr"/>
            <a:endParaRPr lang="pt-BR" sz="1600" dirty="0">
              <a:latin typeface="Lucida Fax" panose="02060602050505020204" pitchFamily="18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/>
          <a:srcRect l="29873" t="39040" r="47261" b="16769"/>
          <a:stretch/>
        </p:blipFill>
        <p:spPr>
          <a:xfrm>
            <a:off x="9894716" y="4134228"/>
            <a:ext cx="2548130" cy="2768747"/>
          </a:xfrm>
          <a:prstGeom prst="rect">
            <a:avLst/>
          </a:prstGeom>
        </p:spPr>
      </p:pic>
      <p:cxnSp>
        <p:nvCxnSpPr>
          <p:cNvPr id="15" name="Conector de seta reta 14"/>
          <p:cNvCxnSpPr>
            <a:stCxn id="36" idx="0"/>
          </p:cNvCxnSpPr>
          <p:nvPr/>
        </p:nvCxnSpPr>
        <p:spPr>
          <a:xfrm flipV="1">
            <a:off x="7628149" y="5510385"/>
            <a:ext cx="2095400" cy="82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7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9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854" y="1913080"/>
            <a:ext cx="7074291" cy="303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2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36383" y="0"/>
            <a:ext cx="925561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>
            <a:spLocks/>
          </p:cNvSpPr>
          <p:nvPr/>
        </p:nvSpPr>
        <p:spPr>
          <a:xfrm>
            <a:off x="-1" y="0"/>
            <a:ext cx="3412901" cy="6858000"/>
          </a:xfrm>
          <a:prstGeom prst="rect">
            <a:avLst/>
          </a:prstGeom>
          <a:solidFill>
            <a:srgbClr val="2C9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5" r="31720"/>
          <a:stretch/>
        </p:blipFill>
        <p:spPr>
          <a:xfrm>
            <a:off x="2717441" y="6098146"/>
            <a:ext cx="695459" cy="759854"/>
          </a:xfrm>
          <a:prstGeom prst="rect">
            <a:avLst/>
          </a:prstGeom>
        </p:spPr>
      </p:pic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248186" y="618187"/>
            <a:ext cx="2005618" cy="364164"/>
          </a:xfrm>
        </p:spPr>
        <p:txBody>
          <a:bodyPr>
            <a:norm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Bookman Old Style" panose="0205060405050502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Criando Database</a:t>
            </a:r>
            <a:endParaRPr lang="pt-BR" sz="1400" dirty="0">
              <a:solidFill>
                <a:schemeClr val="bg1"/>
              </a:solidFill>
              <a:latin typeface="Bookman Old Style" panose="020506040505050202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248186" y="1033866"/>
            <a:ext cx="29165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74667" y="1005961"/>
            <a:ext cx="95789" cy="794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3121782" y="1003813"/>
            <a:ext cx="95789" cy="794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3"/>
          <a:srcRect l="16510" t="20203" r="63099" b="51804"/>
          <a:stretch/>
        </p:blipFill>
        <p:spPr>
          <a:xfrm>
            <a:off x="5735493" y="238260"/>
            <a:ext cx="4133914" cy="3190740"/>
          </a:xfrm>
          <a:prstGeom prst="rect">
            <a:avLst/>
          </a:prstGeom>
        </p:spPr>
      </p:pic>
      <p:sp>
        <p:nvSpPr>
          <p:cNvPr id="27" name="Título 9"/>
          <p:cNvSpPr txBox="1">
            <a:spLocks/>
          </p:cNvSpPr>
          <p:nvPr/>
        </p:nvSpPr>
        <p:spPr>
          <a:xfrm>
            <a:off x="270455" y="1417044"/>
            <a:ext cx="2665927" cy="851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Logo após criar o </a:t>
            </a:r>
            <a:r>
              <a:rPr lang="pt-BR" sz="2400" b="1" dirty="0" smtClean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DATABASE</a:t>
            </a:r>
            <a:r>
              <a:rPr lang="pt-BR" sz="2400" dirty="0" smtClean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, criei a tabela.</a:t>
            </a:r>
            <a:endParaRPr lang="pt-BR" sz="2400" dirty="0">
              <a:solidFill>
                <a:schemeClr val="bg1"/>
              </a:solidFill>
              <a:latin typeface="Lucida Fax" panose="02060602050505020204" pitchFamily="18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28" name="Título 9"/>
          <p:cNvSpPr txBox="1">
            <a:spLocks/>
          </p:cNvSpPr>
          <p:nvPr/>
        </p:nvSpPr>
        <p:spPr>
          <a:xfrm>
            <a:off x="248186" y="3054623"/>
            <a:ext cx="2665927" cy="851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i</a:t>
            </a:r>
            <a:r>
              <a:rPr lang="pt-BR" sz="2400" dirty="0" smtClean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d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idade</a:t>
            </a:r>
          </a:p>
          <a:p>
            <a:r>
              <a:rPr lang="pt-BR" sz="2400" dirty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v</a:t>
            </a:r>
            <a:r>
              <a:rPr lang="pt-BR" sz="2400" dirty="0" smtClean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acina</a:t>
            </a:r>
          </a:p>
          <a:p>
            <a:r>
              <a:rPr lang="pt-BR" sz="2400" dirty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g</a:t>
            </a:r>
            <a:r>
              <a:rPr lang="pt-BR" sz="2400" dirty="0" smtClean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rupo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raca</a:t>
            </a:r>
          </a:p>
        </p:txBody>
      </p:sp>
      <p:sp>
        <p:nvSpPr>
          <p:cNvPr id="29" name="Título 9"/>
          <p:cNvSpPr txBox="1">
            <a:spLocks/>
          </p:cNvSpPr>
          <p:nvPr/>
        </p:nvSpPr>
        <p:spPr>
          <a:xfrm>
            <a:off x="1454435" y="3305945"/>
            <a:ext cx="504021" cy="358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dirty="0" smtClean="0">
                <a:solidFill>
                  <a:schemeClr val="bg1"/>
                </a:solidFill>
                <a:latin typeface="Bookman Old Style" panose="02050604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0" name="Título 9"/>
          <p:cNvSpPr txBox="1">
            <a:spLocks/>
          </p:cNvSpPr>
          <p:nvPr/>
        </p:nvSpPr>
        <p:spPr>
          <a:xfrm>
            <a:off x="1964360" y="3003108"/>
            <a:ext cx="1432172" cy="851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Campos (Colunas)</a:t>
            </a:r>
            <a:endParaRPr lang="pt-BR" sz="2000" dirty="0">
              <a:solidFill>
                <a:schemeClr val="bg1"/>
              </a:solidFill>
              <a:latin typeface="Lucida Fax" panose="02060602050505020204" pitchFamily="18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4"/>
          <a:srcRect l="16312" t="50131" r="45777" b="38777"/>
          <a:stretch/>
        </p:blipFill>
        <p:spPr>
          <a:xfrm>
            <a:off x="3872733" y="4271184"/>
            <a:ext cx="8092404" cy="1331126"/>
          </a:xfrm>
          <a:prstGeom prst="rect">
            <a:avLst/>
          </a:prstGeom>
        </p:spPr>
      </p:pic>
      <p:sp>
        <p:nvSpPr>
          <p:cNvPr id="32" name="Título 9"/>
          <p:cNvSpPr txBox="1">
            <a:spLocks/>
          </p:cNvSpPr>
          <p:nvPr/>
        </p:nvSpPr>
        <p:spPr>
          <a:xfrm>
            <a:off x="248185" y="4904796"/>
            <a:ext cx="2665927" cy="851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Inseri uma primeira linha na tabela.</a:t>
            </a:r>
            <a:endParaRPr lang="pt-BR" sz="2400" dirty="0">
              <a:solidFill>
                <a:schemeClr val="bg1"/>
              </a:solidFill>
              <a:latin typeface="Lucida Fax" panose="02060602050505020204" pitchFamily="18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3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36383" y="0"/>
            <a:ext cx="925561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>
            <a:spLocks/>
          </p:cNvSpPr>
          <p:nvPr/>
        </p:nvSpPr>
        <p:spPr>
          <a:xfrm>
            <a:off x="-1" y="0"/>
            <a:ext cx="3412901" cy="6858000"/>
          </a:xfrm>
          <a:prstGeom prst="rect">
            <a:avLst/>
          </a:prstGeom>
          <a:solidFill>
            <a:srgbClr val="2C9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5" r="31720"/>
          <a:stretch/>
        </p:blipFill>
        <p:spPr>
          <a:xfrm>
            <a:off x="2717441" y="6098146"/>
            <a:ext cx="695459" cy="759854"/>
          </a:xfrm>
          <a:prstGeom prst="rect">
            <a:avLst/>
          </a:prstGeom>
        </p:spPr>
      </p:pic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248186" y="669702"/>
            <a:ext cx="2005618" cy="364164"/>
          </a:xfrm>
        </p:spPr>
        <p:txBody>
          <a:bodyPr>
            <a:norm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Bookman Old Style" panose="0205060405050502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Importando dados</a:t>
            </a:r>
            <a:endParaRPr lang="pt-BR" sz="1400" dirty="0">
              <a:solidFill>
                <a:schemeClr val="bg1"/>
              </a:solidFill>
              <a:latin typeface="Bookman Old Style" panose="020506040505050202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248186" y="1033866"/>
            <a:ext cx="29165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74667" y="1005961"/>
            <a:ext cx="95789" cy="794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3121782" y="1003813"/>
            <a:ext cx="95789" cy="794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t="26822" r="75704" b="52492"/>
          <a:stretch/>
        </p:blipFill>
        <p:spPr>
          <a:xfrm>
            <a:off x="4421745" y="669702"/>
            <a:ext cx="2923505" cy="141667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t="24428" r="79926" b="64657"/>
          <a:stretch/>
        </p:blipFill>
        <p:spPr>
          <a:xfrm>
            <a:off x="8462694" y="2086378"/>
            <a:ext cx="2611862" cy="79849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/>
          <a:srcRect l="16016" t="52773" r="58447" b="41593"/>
          <a:stretch/>
        </p:blipFill>
        <p:spPr>
          <a:xfrm>
            <a:off x="4415845" y="2940410"/>
            <a:ext cx="4231313" cy="52481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/>
          <a:srcRect l="16412" t="61223" r="69434" b="36312"/>
          <a:stretch/>
        </p:blipFill>
        <p:spPr>
          <a:xfrm>
            <a:off x="8462694" y="3593206"/>
            <a:ext cx="2762508" cy="27045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6"/>
          <a:srcRect l="16312" t="66681" r="66761" b="30678"/>
          <a:stretch/>
        </p:blipFill>
        <p:spPr>
          <a:xfrm>
            <a:off x="4415845" y="4064894"/>
            <a:ext cx="3119909" cy="273676"/>
          </a:xfrm>
          <a:prstGeom prst="rect">
            <a:avLst/>
          </a:prstGeom>
        </p:spPr>
      </p:pic>
      <p:sp>
        <p:nvSpPr>
          <p:cNvPr id="16" name="Título 9"/>
          <p:cNvSpPr txBox="1">
            <a:spLocks/>
          </p:cNvSpPr>
          <p:nvPr/>
        </p:nvSpPr>
        <p:spPr>
          <a:xfrm>
            <a:off x="248185" y="1415518"/>
            <a:ext cx="2665927" cy="851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Tentei importar dados de uma base já criada.</a:t>
            </a:r>
            <a:endParaRPr lang="pt-BR" sz="2400" dirty="0">
              <a:solidFill>
                <a:schemeClr val="bg1"/>
              </a:solidFill>
              <a:latin typeface="Lucida Fax" panose="02060602050505020204" pitchFamily="18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cxnSp>
        <p:nvCxnSpPr>
          <p:cNvPr id="18" name="Conector angulado 17"/>
          <p:cNvCxnSpPr>
            <a:stCxn id="6" idx="3"/>
            <a:endCxn id="7" idx="0"/>
          </p:cNvCxnSpPr>
          <p:nvPr/>
        </p:nvCxnSpPr>
        <p:spPr>
          <a:xfrm>
            <a:off x="7345250" y="1378040"/>
            <a:ext cx="2423375" cy="708338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7" idx="1"/>
            <a:endCxn id="8" idx="0"/>
          </p:cNvCxnSpPr>
          <p:nvPr/>
        </p:nvCxnSpPr>
        <p:spPr>
          <a:xfrm rot="10800000" flipV="1">
            <a:off x="6531502" y="2485622"/>
            <a:ext cx="1931192" cy="454787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8" idx="3"/>
            <a:endCxn id="11" idx="0"/>
          </p:cNvCxnSpPr>
          <p:nvPr/>
        </p:nvCxnSpPr>
        <p:spPr>
          <a:xfrm>
            <a:off x="8647158" y="3202817"/>
            <a:ext cx="1196790" cy="390389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ector angulado 30"/>
          <p:cNvCxnSpPr>
            <a:stCxn id="11" idx="1"/>
            <a:endCxn id="13" idx="0"/>
          </p:cNvCxnSpPr>
          <p:nvPr/>
        </p:nvCxnSpPr>
        <p:spPr>
          <a:xfrm rot="10800000" flipV="1">
            <a:off x="5975800" y="3728434"/>
            <a:ext cx="2486894" cy="336460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Título 9"/>
          <p:cNvSpPr txBox="1">
            <a:spLocks/>
          </p:cNvSpPr>
          <p:nvPr/>
        </p:nvSpPr>
        <p:spPr>
          <a:xfrm>
            <a:off x="248185" y="3115480"/>
            <a:ext cx="2327589" cy="699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Adicionei a coluna ‘sexo’.</a:t>
            </a:r>
            <a:endParaRPr lang="pt-BR" sz="2400" dirty="0">
              <a:solidFill>
                <a:schemeClr val="bg1"/>
              </a:solidFill>
              <a:latin typeface="Lucida Fax" panose="02060602050505020204" pitchFamily="18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55" name="Título 9"/>
          <p:cNvSpPr txBox="1">
            <a:spLocks/>
          </p:cNvSpPr>
          <p:nvPr/>
        </p:nvSpPr>
        <p:spPr>
          <a:xfrm>
            <a:off x="267504" y="4784097"/>
            <a:ext cx="2327589" cy="699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Chequei a tabela.</a:t>
            </a:r>
            <a:endParaRPr lang="pt-BR" sz="2400" dirty="0">
              <a:solidFill>
                <a:schemeClr val="bg1"/>
              </a:solidFill>
              <a:latin typeface="Lucida Fax" panose="02060602050505020204" pitchFamily="18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56" name="Imagem 5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2" t="46192" r="49613" b="35003"/>
          <a:stretch/>
        </p:blipFill>
        <p:spPr>
          <a:xfrm>
            <a:off x="5312535" y="4784097"/>
            <a:ext cx="5082864" cy="1535607"/>
          </a:xfrm>
          <a:prstGeom prst="rect">
            <a:avLst/>
          </a:prstGeom>
        </p:spPr>
      </p:pic>
      <p:cxnSp>
        <p:nvCxnSpPr>
          <p:cNvPr id="57" name="Conector angulado 56"/>
          <p:cNvCxnSpPr>
            <a:stCxn id="13" idx="3"/>
            <a:endCxn id="56" idx="0"/>
          </p:cNvCxnSpPr>
          <p:nvPr/>
        </p:nvCxnSpPr>
        <p:spPr>
          <a:xfrm>
            <a:off x="7535754" y="4201732"/>
            <a:ext cx="318213" cy="582365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9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36383" y="0"/>
            <a:ext cx="925561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>
            <a:spLocks/>
          </p:cNvSpPr>
          <p:nvPr/>
        </p:nvSpPr>
        <p:spPr>
          <a:xfrm>
            <a:off x="-1" y="0"/>
            <a:ext cx="3412901" cy="6858000"/>
          </a:xfrm>
          <a:prstGeom prst="rect">
            <a:avLst/>
          </a:prstGeom>
          <a:solidFill>
            <a:srgbClr val="2C9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5" r="31720"/>
          <a:stretch/>
        </p:blipFill>
        <p:spPr>
          <a:xfrm>
            <a:off x="2717441" y="6098146"/>
            <a:ext cx="695459" cy="759854"/>
          </a:xfrm>
          <a:prstGeom prst="rect">
            <a:avLst/>
          </a:prstGeom>
        </p:spPr>
      </p:pic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248186" y="669702"/>
            <a:ext cx="2005618" cy="364164"/>
          </a:xfrm>
        </p:spPr>
        <p:txBody>
          <a:bodyPr>
            <a:norm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Bookman Old Style" panose="0205060405050502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Correções finais</a:t>
            </a:r>
            <a:endParaRPr lang="pt-BR" sz="1400" dirty="0">
              <a:solidFill>
                <a:schemeClr val="bg1"/>
              </a:solidFill>
              <a:latin typeface="Bookman Old Style" panose="020506040505050202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248186" y="1033866"/>
            <a:ext cx="29165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74667" y="1005961"/>
            <a:ext cx="95789" cy="794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3121782" y="1003813"/>
            <a:ext cx="95789" cy="794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ítulo 9"/>
          <p:cNvSpPr txBox="1">
            <a:spLocks/>
          </p:cNvSpPr>
          <p:nvPr/>
        </p:nvSpPr>
        <p:spPr>
          <a:xfrm>
            <a:off x="174667" y="1693356"/>
            <a:ext cx="2665927" cy="851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Usei</a:t>
            </a:r>
            <a:r>
              <a:rPr lang="pt-BR" sz="2400" b="1" dirty="0" smtClean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 ALTER TABLE </a:t>
            </a:r>
            <a:r>
              <a:rPr lang="pt-BR" sz="2400" dirty="0" smtClean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e </a:t>
            </a:r>
            <a:r>
              <a:rPr lang="pt-BR" sz="2400" b="1" dirty="0" smtClean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DROP</a:t>
            </a:r>
            <a:r>
              <a:rPr lang="pt-BR" sz="2400" dirty="0" smtClean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 para eliminar a coluna vacina.</a:t>
            </a:r>
            <a:endParaRPr lang="pt-BR" sz="2400" dirty="0">
              <a:solidFill>
                <a:schemeClr val="bg1"/>
              </a:solidFill>
              <a:latin typeface="Lucida Fax" panose="02060602050505020204" pitchFamily="18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16412" t="72491" r="42906" b="19762"/>
          <a:stretch/>
        </p:blipFill>
        <p:spPr>
          <a:xfrm>
            <a:off x="4917581" y="3590208"/>
            <a:ext cx="5293217" cy="566670"/>
          </a:xfrm>
          <a:prstGeom prst="rect">
            <a:avLst/>
          </a:prstGeom>
        </p:spPr>
      </p:pic>
      <p:sp>
        <p:nvSpPr>
          <p:cNvPr id="24" name="Título 9"/>
          <p:cNvSpPr txBox="1">
            <a:spLocks/>
          </p:cNvSpPr>
          <p:nvPr/>
        </p:nvSpPr>
        <p:spPr>
          <a:xfrm>
            <a:off x="174667" y="4748588"/>
            <a:ext cx="2665927" cy="851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Usei o comando </a:t>
            </a:r>
            <a:r>
              <a:rPr lang="pt-BR" sz="2400" b="1" dirty="0" smtClean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UPDATE</a:t>
            </a:r>
            <a:r>
              <a:rPr lang="pt-BR" sz="2400" dirty="0" smtClean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 para corrigir a primeira linha.</a:t>
            </a:r>
            <a:endParaRPr lang="pt-BR" sz="2400" dirty="0">
              <a:solidFill>
                <a:schemeClr val="bg1"/>
              </a:solidFill>
              <a:latin typeface="Lucida Fax" panose="02060602050505020204" pitchFamily="18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3" t="46380" r="55423" b="35566"/>
          <a:stretch/>
        </p:blipFill>
        <p:spPr>
          <a:xfrm>
            <a:off x="5590650" y="4815980"/>
            <a:ext cx="3947077" cy="138291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l="16114" t="83231" r="68147" b="11663"/>
          <a:stretch/>
        </p:blipFill>
        <p:spPr>
          <a:xfrm>
            <a:off x="5945073" y="374390"/>
            <a:ext cx="3238234" cy="59062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3" t="46568" r="55212" b="35755"/>
          <a:stretch/>
        </p:blipFill>
        <p:spPr>
          <a:xfrm>
            <a:off x="5590652" y="1596138"/>
            <a:ext cx="3947077" cy="1344294"/>
          </a:xfrm>
          <a:prstGeom prst="rect">
            <a:avLst/>
          </a:prstGeom>
        </p:spPr>
      </p:pic>
      <p:cxnSp>
        <p:nvCxnSpPr>
          <p:cNvPr id="25" name="Conector de seta reta 24"/>
          <p:cNvCxnSpPr>
            <a:stCxn id="14" idx="2"/>
          </p:cNvCxnSpPr>
          <p:nvPr/>
        </p:nvCxnSpPr>
        <p:spPr>
          <a:xfrm>
            <a:off x="7564190" y="965013"/>
            <a:ext cx="0" cy="6311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15" idx="2"/>
            <a:endCxn id="3" idx="0"/>
          </p:cNvCxnSpPr>
          <p:nvPr/>
        </p:nvCxnSpPr>
        <p:spPr>
          <a:xfrm flipH="1">
            <a:off x="7564190" y="2940432"/>
            <a:ext cx="1" cy="6497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3" idx="2"/>
            <a:endCxn id="9" idx="0"/>
          </p:cNvCxnSpPr>
          <p:nvPr/>
        </p:nvCxnSpPr>
        <p:spPr>
          <a:xfrm flipH="1">
            <a:off x="7564189" y="4156878"/>
            <a:ext cx="1" cy="6591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36383" y="0"/>
            <a:ext cx="925561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>
            <a:spLocks/>
          </p:cNvSpPr>
          <p:nvPr/>
        </p:nvSpPr>
        <p:spPr>
          <a:xfrm>
            <a:off x="-1" y="0"/>
            <a:ext cx="3412901" cy="6858000"/>
          </a:xfrm>
          <a:prstGeom prst="rect">
            <a:avLst/>
          </a:prstGeom>
          <a:solidFill>
            <a:srgbClr val="2C9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5" r="31720"/>
          <a:stretch/>
        </p:blipFill>
        <p:spPr>
          <a:xfrm>
            <a:off x="2717441" y="6098146"/>
            <a:ext cx="695459" cy="759854"/>
          </a:xfrm>
          <a:prstGeom prst="rect">
            <a:avLst/>
          </a:prstGeom>
        </p:spPr>
      </p:pic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248186" y="669702"/>
            <a:ext cx="2005618" cy="364164"/>
          </a:xfrm>
        </p:spPr>
        <p:txBody>
          <a:bodyPr>
            <a:norm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Bookman Old Style" panose="0205060405050502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Resultados</a:t>
            </a:r>
            <a:endParaRPr lang="pt-BR" sz="1400" dirty="0">
              <a:solidFill>
                <a:schemeClr val="bg1"/>
              </a:solidFill>
              <a:latin typeface="Bookman Old Style" panose="020506040505050202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248186" y="1033866"/>
            <a:ext cx="29165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74667" y="1005961"/>
            <a:ext cx="95789" cy="794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3121782" y="1003813"/>
            <a:ext cx="95789" cy="794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ítulo 9"/>
          <p:cNvSpPr txBox="1">
            <a:spLocks/>
          </p:cNvSpPr>
          <p:nvPr/>
        </p:nvSpPr>
        <p:spPr>
          <a:xfrm>
            <a:off x="174667" y="1370125"/>
            <a:ext cx="2665927" cy="851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Gráficos feitos com dados do </a:t>
            </a:r>
            <a:r>
              <a:rPr lang="pt-BR" sz="2400" dirty="0" err="1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M</a:t>
            </a:r>
            <a:r>
              <a:rPr lang="pt-BR" sz="2400" dirty="0" err="1" smtClean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ysql</a:t>
            </a:r>
            <a:endParaRPr lang="pt-BR" sz="2400" dirty="0">
              <a:solidFill>
                <a:schemeClr val="bg1"/>
              </a:solidFill>
              <a:latin typeface="Lucida Fax" panose="02060602050505020204" pitchFamily="18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18" name="Gráfico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48549"/>
              </p:ext>
            </p:extLst>
          </p:nvPr>
        </p:nvGraphicFramePr>
        <p:xfrm>
          <a:off x="5446364" y="4205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Gráfico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3584775"/>
              </p:ext>
            </p:extLst>
          </p:nvPr>
        </p:nvGraphicFramePr>
        <p:xfrm>
          <a:off x="3595539" y="3689003"/>
          <a:ext cx="3964359" cy="2409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Gráfico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751080"/>
              </p:ext>
            </p:extLst>
          </p:nvPr>
        </p:nvGraphicFramePr>
        <p:xfrm>
          <a:off x="7789573" y="3680138"/>
          <a:ext cx="4084748" cy="2418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343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36383" y="0"/>
            <a:ext cx="925561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>
            <a:spLocks/>
          </p:cNvSpPr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1C9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8"/>
          <a:stretch/>
        </p:blipFill>
        <p:spPr>
          <a:xfrm>
            <a:off x="4068877" y="2651237"/>
            <a:ext cx="4054243" cy="155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36383" y="0"/>
            <a:ext cx="9255617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095890" y="-2978"/>
            <a:ext cx="86288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>
            <a:spLocks/>
          </p:cNvSpPr>
          <p:nvPr/>
        </p:nvSpPr>
        <p:spPr>
          <a:xfrm>
            <a:off x="-1" y="0"/>
            <a:ext cx="3412901" cy="6858000"/>
          </a:xfrm>
          <a:prstGeom prst="rect">
            <a:avLst/>
          </a:prstGeom>
          <a:solidFill>
            <a:srgbClr val="F1C9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248186" y="669702"/>
            <a:ext cx="2005618" cy="364164"/>
          </a:xfrm>
        </p:spPr>
        <p:txBody>
          <a:bodyPr>
            <a:norm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Bookman Old Style" panose="0205060405050502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Renovados</a:t>
            </a:r>
            <a:endParaRPr lang="pt-BR" sz="1400" dirty="0">
              <a:solidFill>
                <a:schemeClr val="bg1"/>
              </a:solidFill>
              <a:latin typeface="Bookman Old Style" panose="020506040505050202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248186" y="1033866"/>
            <a:ext cx="29165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74667" y="1005961"/>
            <a:ext cx="95789" cy="794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3121782" y="1003813"/>
            <a:ext cx="95789" cy="794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ítulo 9"/>
          <p:cNvSpPr txBox="1">
            <a:spLocks/>
          </p:cNvSpPr>
          <p:nvPr/>
        </p:nvSpPr>
        <p:spPr>
          <a:xfrm>
            <a:off x="248186" y="1370125"/>
            <a:ext cx="2665927" cy="851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bg1"/>
                </a:solidFill>
                <a:latin typeface="Lucida Fax" panose="02060602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Gráficos feitos no Power BI</a:t>
            </a:r>
            <a:endParaRPr lang="pt-BR" sz="2400" dirty="0">
              <a:solidFill>
                <a:schemeClr val="bg1"/>
              </a:solidFill>
              <a:latin typeface="Lucida Fax" panose="02060602050505020204" pitchFamily="18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235"/>
          <a:stretch/>
        </p:blipFill>
        <p:spPr>
          <a:xfrm>
            <a:off x="1669825" y="6189577"/>
            <a:ext cx="1743075" cy="66544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99"/>
          <a:stretch/>
        </p:blipFill>
        <p:spPr>
          <a:xfrm>
            <a:off x="3546787" y="0"/>
            <a:ext cx="8667483" cy="69497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4" b="47486"/>
          <a:stretch/>
        </p:blipFill>
        <p:spPr>
          <a:xfrm>
            <a:off x="3546787" y="694976"/>
            <a:ext cx="8656348" cy="1878537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 rot="5400000">
            <a:off x="5731670" y="394693"/>
            <a:ext cx="4279005" cy="8641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>
            <a:spLocks/>
          </p:cNvSpPr>
          <p:nvPr/>
        </p:nvSpPr>
        <p:spPr>
          <a:xfrm rot="5400000">
            <a:off x="5845475" y="376251"/>
            <a:ext cx="4047835" cy="8645211"/>
          </a:xfrm>
          <a:prstGeom prst="rect">
            <a:avLst/>
          </a:prstGeom>
          <a:solidFill>
            <a:srgbClr val="F1C9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63" r="32386"/>
          <a:stretch/>
        </p:blipFill>
        <p:spPr>
          <a:xfrm>
            <a:off x="3572407" y="4023665"/>
            <a:ext cx="5495861" cy="216591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6" t="52395"/>
          <a:stretch/>
        </p:blipFill>
        <p:spPr>
          <a:xfrm>
            <a:off x="9230664" y="4023665"/>
            <a:ext cx="2798938" cy="216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126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 Unicode MS</vt:lpstr>
      <vt:lpstr>Arial</vt:lpstr>
      <vt:lpstr>Bookman Old Style</vt:lpstr>
      <vt:lpstr>Calibri</vt:lpstr>
      <vt:lpstr>Calibri Light</vt:lpstr>
      <vt:lpstr>Lucida Fax</vt:lpstr>
      <vt:lpstr>Tema do Office</vt:lpstr>
      <vt:lpstr> GRUPO 3 – Josué, Mônica, Jeniffer, Alessandro, John.</vt:lpstr>
      <vt:lpstr>Comandos básicos </vt:lpstr>
      <vt:lpstr>Apresentação do PowerPoint</vt:lpstr>
      <vt:lpstr>Criando Database</vt:lpstr>
      <vt:lpstr>Importando dados</vt:lpstr>
      <vt:lpstr>Correções finais</vt:lpstr>
      <vt:lpstr>Resultados</vt:lpstr>
      <vt:lpstr>Apresentação do PowerPoint</vt:lpstr>
      <vt:lpstr>Renovados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cs</dc:creator>
  <cp:lastModifiedBy>cs</cp:lastModifiedBy>
  <cp:revision>25</cp:revision>
  <dcterms:created xsi:type="dcterms:W3CDTF">2021-10-01T01:02:04Z</dcterms:created>
  <dcterms:modified xsi:type="dcterms:W3CDTF">2021-10-08T14:46:40Z</dcterms:modified>
</cp:coreProperties>
</file>