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41" r:id="rId6"/>
    <p:sldId id="326" r:id="rId7"/>
    <p:sldId id="342" r:id="rId8"/>
    <p:sldId id="346" r:id="rId9"/>
    <p:sldId id="327" r:id="rId10"/>
    <p:sldId id="343" r:id="rId11"/>
    <p:sldId id="340" r:id="rId12"/>
    <p:sldId id="329" r:id="rId13"/>
    <p:sldId id="345"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80" d="100"/>
          <a:sy n="80" d="100"/>
        </p:scale>
        <p:origin x="782"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‹Nº›</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‹Nº›</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s-ES"/>
              <a:t>Haga clic en el icono para agregar una imagen</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s-ES"/>
              <a:t>Haga clic para modificar el estilo de título del patrón</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s-ES"/>
              <a:t>Haga clic para modificar el estilo de título del patrón</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s-ES"/>
              <a:t>Haga clic para modificar el estilo de título del patrón</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s-ES"/>
              <a:t>Haga clic en el icono para agregar una imagen</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s-ES"/>
              <a:t>Haga clic en el icono para agregar una imagen</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s-ES"/>
              <a:t>Haga clic en el icono para agregar una imagen</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s-ES"/>
              <a:t>Haga clic en el icono para agregar una imagen</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s-ES"/>
              <a:t>Haga clic para modificar los estilos de texto del patrón</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s-ES"/>
              <a:t>Haga clic en el icono para agregar una imagen</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s-ES"/>
              <a:t>Haga clic para modificar el estilo de título del patrón</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s-ES"/>
              <a:t>Haga clic en el icono para agregar una imagen</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s-ES"/>
              <a:t>Haga clic para modificar los estilos de texto del patrón</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s-ES"/>
              <a:t>Haga clic para modificar el estilo de título del patrón</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s-ES"/>
              <a:t>Haga clic en el icono para agregar una imagen</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s-ES"/>
              <a:t>Haga clic en el icono para agregar una imagen</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s-ES"/>
              <a:t>Haga clic en el icono para agregar una imagen</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‹Nº›</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é impacto tiene la agricultura sostenible en las comunidades locales y  los agricultores? - Azada Verde">
            <a:extLst>
              <a:ext uri="{FF2B5EF4-FFF2-40B4-BE49-F238E27FC236}">
                <a16:creationId xmlns:a16="http://schemas.microsoft.com/office/drawing/2014/main" id="{A84D2554-5E50-5A05-EAE0-C6A8EAC14E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9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glow rad="25400">
              <a:schemeClr val="accent1"/>
            </a:glo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898815"/>
            <a:ext cx="10515600" cy="640080"/>
          </a:xfrm>
        </p:spPr>
        <p:txBody>
          <a:bodyPr/>
          <a:lstStyle/>
          <a:p>
            <a:r>
              <a:rPr lang="en-US" dirty="0">
                <a:solidFill>
                  <a:schemeClr val="bg1">
                    <a:lumMod val="95000"/>
                  </a:schemeClr>
                </a:solidFill>
              </a:rPr>
              <a:t>Quality Earth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4699321" y="5774494"/>
            <a:ext cx="2793357" cy="356616"/>
          </a:xfrm>
        </p:spPr>
        <p:txBody>
          <a:bodyPr/>
          <a:lstStyle/>
          <a:p>
            <a:r>
              <a:rPr lang="en-US" sz="4000" dirty="0">
                <a:solidFill>
                  <a:schemeClr val="bg1"/>
                </a:solidFill>
              </a:rPr>
              <a:t>TechTitans</a:t>
            </a:r>
          </a:p>
        </p:txBody>
      </p:sp>
      <p:pic>
        <p:nvPicPr>
          <p:cNvPr id="5" name="Imagen 4" descr="Logotipo&#10;&#10;Descripción generada automáticamente">
            <a:extLst>
              <a:ext uri="{FF2B5EF4-FFF2-40B4-BE49-F238E27FC236}">
                <a16:creationId xmlns:a16="http://schemas.microsoft.com/office/drawing/2014/main" id="{BC7260E5-613A-9020-DB20-F894E6C0A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0451" y="5774494"/>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7511E882-2FE5-4B16-E66A-3ED8C553C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79F63AC-8E96-E004-1EB7-31D94CD32157}"/>
              </a:ext>
            </a:extLst>
          </p:cNvPr>
          <p:cNvSpPr>
            <a:spLocks noGrp="1"/>
          </p:cNvSpPr>
          <p:nvPr>
            <p:ph type="title"/>
          </p:nvPr>
        </p:nvSpPr>
        <p:spPr>
          <a:xfrm>
            <a:off x="4229489" y="253941"/>
            <a:ext cx="3500202" cy="530352"/>
          </a:xfrm>
        </p:spPr>
        <p:txBody>
          <a:bodyPr/>
          <a:lstStyle/>
          <a:p>
            <a:r>
              <a:rPr lang="es-MX" sz="5400" dirty="0"/>
              <a:t>objetivo</a:t>
            </a:r>
          </a:p>
        </p:txBody>
      </p:sp>
      <p:sp>
        <p:nvSpPr>
          <p:cNvPr id="4" name="Marcador de texto 3">
            <a:extLst>
              <a:ext uri="{FF2B5EF4-FFF2-40B4-BE49-F238E27FC236}">
                <a16:creationId xmlns:a16="http://schemas.microsoft.com/office/drawing/2014/main" id="{4E7770D2-6A29-760C-1BAF-42FB21F56303}"/>
              </a:ext>
            </a:extLst>
          </p:cNvPr>
          <p:cNvSpPr>
            <a:spLocks noGrp="1"/>
          </p:cNvSpPr>
          <p:nvPr>
            <p:ph type="body" idx="1"/>
          </p:nvPr>
        </p:nvSpPr>
        <p:spPr>
          <a:xfrm>
            <a:off x="877824" y="1083177"/>
            <a:ext cx="4495744" cy="3415139"/>
          </a:xfrm>
        </p:spPr>
        <p:txBody>
          <a:bodyPr/>
          <a:lstStyle/>
          <a:p>
            <a:pPr algn="ctr"/>
            <a:r>
              <a:rPr lang="es-MX" sz="3600" dirty="0"/>
              <a:t>Principal</a:t>
            </a:r>
          </a:p>
        </p:txBody>
      </p:sp>
      <p:sp>
        <p:nvSpPr>
          <p:cNvPr id="5" name="Marcador de contenido 4">
            <a:extLst>
              <a:ext uri="{FF2B5EF4-FFF2-40B4-BE49-F238E27FC236}">
                <a16:creationId xmlns:a16="http://schemas.microsoft.com/office/drawing/2014/main" id="{B01ADCF9-02B0-1D9B-03ED-DFCFF28313F1}"/>
              </a:ext>
            </a:extLst>
          </p:cNvPr>
          <p:cNvSpPr>
            <a:spLocks noGrp="1"/>
          </p:cNvSpPr>
          <p:nvPr>
            <p:ph sz="half" idx="2"/>
          </p:nvPr>
        </p:nvSpPr>
        <p:spPr>
          <a:xfrm>
            <a:off x="1205501" y="1865965"/>
            <a:ext cx="3886200" cy="2333467"/>
          </a:xfrm>
        </p:spPr>
        <p:txBody>
          <a:bodyPr/>
          <a:lstStyle/>
          <a:p>
            <a:pPr algn="just"/>
            <a:r>
              <a:rPr lang="es-MX" sz="2800" dirty="0"/>
              <a:t>Vincular los resultados con una red neuronal y en base a eso mostrar la cantidad de materia orgánica necesaria para la recuperación del suelo.</a:t>
            </a:r>
          </a:p>
          <a:p>
            <a:endParaRPr lang="es-MX" dirty="0"/>
          </a:p>
        </p:txBody>
      </p:sp>
      <p:sp>
        <p:nvSpPr>
          <p:cNvPr id="6" name="Marcador de texto 5">
            <a:extLst>
              <a:ext uri="{FF2B5EF4-FFF2-40B4-BE49-F238E27FC236}">
                <a16:creationId xmlns:a16="http://schemas.microsoft.com/office/drawing/2014/main" id="{E3B198F3-6CAD-C44A-1A6F-23B33B514A57}"/>
              </a:ext>
            </a:extLst>
          </p:cNvPr>
          <p:cNvSpPr>
            <a:spLocks noGrp="1"/>
          </p:cNvSpPr>
          <p:nvPr>
            <p:ph type="body" sz="quarter" idx="3"/>
          </p:nvPr>
        </p:nvSpPr>
        <p:spPr>
          <a:xfrm>
            <a:off x="6818434" y="1083177"/>
            <a:ext cx="4495744" cy="3415139"/>
          </a:xfrm>
        </p:spPr>
        <p:txBody>
          <a:bodyPr/>
          <a:lstStyle/>
          <a:p>
            <a:pPr algn="ctr"/>
            <a:r>
              <a:rPr lang="es-MX" sz="2600" dirty="0"/>
              <a:t>recomendaciones</a:t>
            </a:r>
          </a:p>
        </p:txBody>
      </p:sp>
      <p:sp>
        <p:nvSpPr>
          <p:cNvPr id="7" name="Marcador de contenido 6">
            <a:extLst>
              <a:ext uri="{FF2B5EF4-FFF2-40B4-BE49-F238E27FC236}">
                <a16:creationId xmlns:a16="http://schemas.microsoft.com/office/drawing/2014/main" id="{9471D2B2-55C8-904C-9429-FCBA710BC557}"/>
              </a:ext>
            </a:extLst>
          </p:cNvPr>
          <p:cNvSpPr>
            <a:spLocks noGrp="1"/>
          </p:cNvSpPr>
          <p:nvPr>
            <p:ph sz="quarter" idx="4"/>
          </p:nvPr>
        </p:nvSpPr>
        <p:spPr>
          <a:xfrm>
            <a:off x="7096684" y="1951691"/>
            <a:ext cx="3939243" cy="2247742"/>
          </a:xfrm>
        </p:spPr>
        <p:txBody>
          <a:bodyPr/>
          <a:lstStyle/>
          <a:p>
            <a:pPr algn="just"/>
            <a:r>
              <a:rPr lang="es-MX" sz="2400" dirty="0"/>
              <a:t>Una aplicación para la automatización de todo el proceso, desde las mediciones, validación profesional y la aplicación de materia orgánica para mantener la rehabilitación  constante del suelo.</a:t>
            </a:r>
          </a:p>
        </p:txBody>
      </p:sp>
      <p:sp>
        <p:nvSpPr>
          <p:cNvPr id="8" name="Marcador de número de diapositiva 7">
            <a:extLst>
              <a:ext uri="{FF2B5EF4-FFF2-40B4-BE49-F238E27FC236}">
                <a16:creationId xmlns:a16="http://schemas.microsoft.com/office/drawing/2014/main" id="{A981B324-ACD6-54E2-BCB0-35228509B335}"/>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9" name="Marcador de pie de página 8">
            <a:extLst>
              <a:ext uri="{FF2B5EF4-FFF2-40B4-BE49-F238E27FC236}">
                <a16:creationId xmlns:a16="http://schemas.microsoft.com/office/drawing/2014/main" id="{7B5CBDF5-CB34-51E3-F1A2-E90BC3E682C4}"/>
              </a:ext>
            </a:extLst>
          </p:cNvPr>
          <p:cNvSpPr>
            <a:spLocks noGrp="1"/>
          </p:cNvSpPr>
          <p:nvPr>
            <p:ph type="ftr" sz="quarter" idx="12"/>
          </p:nvPr>
        </p:nvSpPr>
        <p:spPr/>
        <p:txBody>
          <a:bodyPr/>
          <a:lstStyle/>
          <a:p>
            <a:pPr algn="ctr"/>
            <a:r>
              <a:rPr lang="en-US" dirty="0"/>
              <a:t>TECHTITANS</a:t>
            </a:r>
          </a:p>
        </p:txBody>
      </p:sp>
      <p:sp>
        <p:nvSpPr>
          <p:cNvPr id="17" name="Rectángulo 16">
            <a:extLst>
              <a:ext uri="{FF2B5EF4-FFF2-40B4-BE49-F238E27FC236}">
                <a16:creationId xmlns:a16="http://schemas.microsoft.com/office/drawing/2014/main" id="{0A6B2AC0-237D-F0D6-F912-FC4021AFEB4D}"/>
              </a:ext>
            </a:extLst>
          </p:cNvPr>
          <p:cNvSpPr/>
          <p:nvPr/>
        </p:nvSpPr>
        <p:spPr>
          <a:xfrm>
            <a:off x="4293317" y="4412591"/>
            <a:ext cx="3605366" cy="2333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a:extLst>
              <a:ext uri="{FF2B5EF4-FFF2-40B4-BE49-F238E27FC236}">
                <a16:creationId xmlns:a16="http://schemas.microsoft.com/office/drawing/2014/main" id="{A5163E76-B69F-5CE2-3EC7-CDA7F753ED48}"/>
              </a:ext>
            </a:extLst>
          </p:cNvPr>
          <p:cNvPicPr>
            <a:picLocks noChangeAspect="1"/>
          </p:cNvPicPr>
          <p:nvPr/>
        </p:nvPicPr>
        <p:blipFill>
          <a:blip r:embed="rId2"/>
          <a:stretch>
            <a:fillRect/>
          </a:stretch>
        </p:blipFill>
        <p:spPr>
          <a:xfrm>
            <a:off x="4356128" y="4511203"/>
            <a:ext cx="3500202" cy="2184026"/>
          </a:xfrm>
          <a:prstGeom prst="rect">
            <a:avLst/>
          </a:prstGeom>
        </p:spPr>
      </p:pic>
    </p:spTree>
    <p:extLst>
      <p:ext uri="{BB962C8B-B14F-4D97-AF65-F5344CB8AC3E}">
        <p14:creationId xmlns:p14="http://schemas.microsoft.com/office/powerpoint/2010/main" val="395869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a memoria de las plantas: ¿de qué se acuerdan y por qué es vital para su  supervivencia? - BBC News Mundo">
            <a:extLst>
              <a:ext uri="{FF2B5EF4-FFF2-40B4-BE49-F238E27FC236}">
                <a16:creationId xmlns:a16="http://schemas.microsoft.com/office/drawing/2014/main" id="{7D340939-9C5E-B394-399E-A64DA06F6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noFill/>
        </p:spPr>
        <p:txBody>
          <a:bodyPr/>
          <a:lstStyle/>
          <a:p>
            <a:r>
              <a:rPr lang="en-US" b="1" dirty="0">
                <a:solidFill>
                  <a:schemeClr val="bg1">
                    <a:lumMod val="95000"/>
                  </a:schemeClr>
                </a:solidFill>
              </a:rPr>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3600" b="1" cap="all" spc="0" dirty="0" err="1">
                <a:solidFill>
                  <a:schemeClr val="bg1">
                    <a:lumMod val="95000"/>
                  </a:schemeClr>
                </a:solidFill>
              </a:rPr>
              <a:t>Techtitans</a:t>
            </a:r>
            <a:endParaRPr lang="en-US" sz="3600" b="1" cap="all" spc="0" dirty="0">
              <a:solidFill>
                <a:schemeClr val="bg1">
                  <a:lumMod val="95000"/>
                </a:schemeClr>
              </a:solidFill>
            </a:endParaRPr>
          </a:p>
        </p:txBody>
      </p:sp>
      <p:pic>
        <p:nvPicPr>
          <p:cNvPr id="13" name="Marcador de posición de imagen 12">
            <a:extLst>
              <a:ext uri="{FF2B5EF4-FFF2-40B4-BE49-F238E27FC236}">
                <a16:creationId xmlns:a16="http://schemas.microsoft.com/office/drawing/2014/main" id="{30A62C46-887D-EC34-83B2-B65AB7C7A365}"/>
              </a:ext>
            </a:extLst>
          </p:cNvPr>
          <p:cNvPicPr>
            <a:picLocks noGrp="1" noChangeAspect="1"/>
          </p:cNvPicPr>
          <p:nvPr>
            <p:ph type="pic" sz="quarter" idx="13"/>
          </p:nvPr>
        </p:nvPicPr>
        <p:blipFill>
          <a:blip r:embed="rId3"/>
          <a:srcRect l="16687" r="16687"/>
          <a:stretch>
            <a:fillRect/>
          </a:stretch>
        </p:blipFill>
        <p:spPr/>
      </p:pic>
      <p:pic>
        <p:nvPicPr>
          <p:cNvPr id="2" name="Imagen 1" descr="Logotipo&#10;&#10;Descripción generada automáticamente">
            <a:extLst>
              <a:ext uri="{FF2B5EF4-FFF2-40B4-BE49-F238E27FC236}">
                <a16:creationId xmlns:a16="http://schemas.microsoft.com/office/drawing/2014/main" id="{378D9595-C616-E3A8-43DA-5D4D001D9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7B8916B2-DF64-8870-E0E3-7E9AF46C4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164688" y="647215"/>
            <a:ext cx="5760720" cy="548640"/>
          </a:xfrm>
        </p:spPr>
        <p:txBody>
          <a:bodyPr/>
          <a:lstStyle/>
          <a:p>
            <a:r>
              <a:rPr lang="es-MX" dirty="0"/>
              <a:t>Problemática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99666" y="1443568"/>
            <a:ext cx="6256039" cy="3760156"/>
          </a:xfrm>
        </p:spPr>
        <p:txBody>
          <a:bodyPr/>
          <a:lstStyle/>
          <a:p>
            <a:r>
              <a:rPr lang="es-ES" sz="2400" dirty="0"/>
              <a:t>El Censo Agropecuario 2022 revela que la principal problemática de las unidades de producción agropecuaria en el estado son los altos costos de insumos y servicios necesarios para esta actividad, según el 89.69% de los productores.</a:t>
            </a:r>
          </a:p>
          <a:p>
            <a:r>
              <a:rPr lang="es-ES" sz="2400" dirty="0"/>
              <a:t>Otro 77.25% refirió como problemática el tema climático, la pérdida de fertilidad del suelo y la escasez de la mano de obra.</a:t>
            </a:r>
          </a:p>
          <a:p>
            <a:r>
              <a:rPr lang="en-US" sz="2400" dirty="0"/>
              <a:t>(INEGI 2024)</a:t>
            </a:r>
            <a:endParaRPr lang="es-ES" sz="2400" dirty="0"/>
          </a:p>
        </p:txBody>
      </p:sp>
      <p:pic>
        <p:nvPicPr>
          <p:cNvPr id="5122" name="Picture 2" descr="Se redujo la superficie de uso agrícola en Aguascalientes, según el INEGI -  Newsweek en Español">
            <a:extLst>
              <a:ext uri="{FF2B5EF4-FFF2-40B4-BE49-F238E27FC236}">
                <a16:creationId xmlns:a16="http://schemas.microsoft.com/office/drawing/2014/main" id="{0FEDB1CA-331C-2D94-42F5-BC94C85F1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57" y="1996452"/>
            <a:ext cx="5147120" cy="286509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Logotipo&#10;&#10;Descripción generada automáticamente">
            <a:extLst>
              <a:ext uri="{FF2B5EF4-FFF2-40B4-BE49-F238E27FC236}">
                <a16:creationId xmlns:a16="http://schemas.microsoft.com/office/drawing/2014/main" id="{2E0C75D7-DB7A-74A3-B6A9-4E25FB45C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A31DB97-9E96-431A-7A4E-EE48CDC82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99962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3320207" y="846918"/>
            <a:ext cx="5551585" cy="548640"/>
          </a:xfrm>
        </p:spPr>
        <p:txBody>
          <a:bodyPr/>
          <a:lstStyle/>
          <a:p>
            <a:pPr algn="ctr"/>
            <a:r>
              <a:rPr lang="es-MX" dirty="0"/>
              <a:t>Localización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10" name="Marcador de contenido 9">
            <a:extLst>
              <a:ext uri="{FF2B5EF4-FFF2-40B4-BE49-F238E27FC236}">
                <a16:creationId xmlns:a16="http://schemas.microsoft.com/office/drawing/2014/main" id="{5767AB36-204B-88A0-A1A2-C42693E89343}"/>
              </a:ext>
            </a:extLst>
          </p:cNvPr>
          <p:cNvSpPr>
            <a:spLocks noGrp="1"/>
          </p:cNvSpPr>
          <p:nvPr>
            <p:ph idx="1"/>
          </p:nvPr>
        </p:nvSpPr>
        <p:spPr>
          <a:xfrm>
            <a:off x="649224" y="2191319"/>
            <a:ext cx="6738318" cy="3364992"/>
          </a:xfrm>
        </p:spPr>
        <p:txBody>
          <a:bodyPr/>
          <a:lstStyle/>
          <a:p>
            <a:r>
              <a:rPr lang="es-MX" sz="2400" b="1" cap="none" dirty="0"/>
              <a:t>ZONAS AGRICULTORAS DE AGUASCALIENTES:</a:t>
            </a:r>
            <a:endParaRPr lang="es-MX" sz="2400" cap="none" dirty="0"/>
          </a:p>
          <a:p>
            <a:r>
              <a:rPr lang="es-ES" sz="2400" cap="none" dirty="0"/>
              <a:t>Los municipios de </a:t>
            </a:r>
            <a:r>
              <a:rPr lang="es-ES" sz="2400" b="1" cap="none" dirty="0"/>
              <a:t>Aguascalientes, Asientos, Rincón de Romos, Jesús María y Tepezalá </a:t>
            </a:r>
            <a:r>
              <a:rPr lang="es-ES" sz="2400" cap="none" dirty="0"/>
              <a:t>sobresalen por tener la mayor cantidad de hectáreas sembradas con cultivos anuales en la entidad y en conjunto concentran el 82.6% (75,644ha).</a:t>
            </a:r>
            <a:endParaRPr lang="es-MX" sz="2400" dirty="0"/>
          </a:p>
        </p:txBody>
      </p:sp>
      <p:pic>
        <p:nvPicPr>
          <p:cNvPr id="2052" name="Picture 4" descr="Aguascalientes - Wikipedia, la enciclopedia libre">
            <a:extLst>
              <a:ext uri="{FF2B5EF4-FFF2-40B4-BE49-F238E27FC236}">
                <a16:creationId xmlns:a16="http://schemas.microsoft.com/office/drawing/2014/main" id="{172C1E7A-EE70-30F9-B559-938E35A76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289" y="2291235"/>
            <a:ext cx="4286457" cy="279477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Logotipo&#10;&#10;Descripción generada automáticamente">
            <a:extLst>
              <a:ext uri="{FF2B5EF4-FFF2-40B4-BE49-F238E27FC236}">
                <a16:creationId xmlns:a16="http://schemas.microsoft.com/office/drawing/2014/main" id="{C17F98AF-C3E5-5A35-AE44-C96290060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510" y="5844041"/>
            <a:ext cx="928727" cy="996754"/>
          </a:xfrm>
          <a:prstGeom prst="rect">
            <a:avLst/>
          </a:prstGeom>
          <a:ln>
            <a:noFill/>
          </a:ln>
          <a:effectLst>
            <a:outerShdw blurRad="292100" dist="139700" dir="2700000" algn="tl" rotWithShape="0">
              <a:srgbClr val="333333">
                <a:alpha val="65000"/>
              </a:srgbClr>
            </a:outerShdw>
          </a:effectLst>
        </p:spPr>
      </p:pic>
      <p:pic>
        <p:nvPicPr>
          <p:cNvPr id="5" name="Marcador de contenido 4">
            <a:extLst>
              <a:ext uri="{FF2B5EF4-FFF2-40B4-BE49-F238E27FC236}">
                <a16:creationId xmlns:a16="http://schemas.microsoft.com/office/drawing/2014/main" id="{F711CBDA-E37F-8699-78FF-255B4EDC1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68E9FB5-4F53-3DE5-F40C-B3E49CF08100}"/>
              </a:ext>
            </a:extLst>
          </p:cNvPr>
          <p:cNvSpPr>
            <a:spLocks noGrp="1"/>
          </p:cNvSpPr>
          <p:nvPr>
            <p:ph type="title"/>
          </p:nvPr>
        </p:nvSpPr>
        <p:spPr/>
        <p:txBody>
          <a:bodyPr/>
          <a:lstStyle/>
          <a:p>
            <a:r>
              <a:rPr lang="es-MX" dirty="0"/>
              <a:t>Nuestra solución</a:t>
            </a:r>
          </a:p>
        </p:txBody>
      </p:sp>
      <p:sp>
        <p:nvSpPr>
          <p:cNvPr id="8" name="Marcador de contenido 7">
            <a:extLst>
              <a:ext uri="{FF2B5EF4-FFF2-40B4-BE49-F238E27FC236}">
                <a16:creationId xmlns:a16="http://schemas.microsoft.com/office/drawing/2014/main" id="{1742D3CB-5ED5-187E-8491-F7B40D0ABEAC}"/>
              </a:ext>
            </a:extLst>
          </p:cNvPr>
          <p:cNvSpPr>
            <a:spLocks noGrp="1"/>
          </p:cNvSpPr>
          <p:nvPr>
            <p:ph idx="1"/>
          </p:nvPr>
        </p:nvSpPr>
        <p:spPr>
          <a:xfrm>
            <a:off x="1378991" y="1704974"/>
            <a:ext cx="9434017" cy="2028825"/>
          </a:xfrm>
        </p:spPr>
        <p:txBody>
          <a:bodyPr/>
          <a:lstStyle/>
          <a:p>
            <a:pPr marL="0" indent="0" algn="just">
              <a:buNone/>
            </a:pPr>
            <a:r>
              <a:rPr lang="es-MX" sz="2800" dirty="0"/>
              <a:t>Una de las principales problemáticas a las que nos enfrentamos son los altos costos de insumos, así como la pérdida fertilidad en el suelo a causa de los productos fértiles químicos, el cambio climático, sin mencionar la mano de obra. Con este proyecto de agricultura de precisión ofrecemos:</a:t>
            </a:r>
          </a:p>
          <a:p>
            <a:pPr marL="0" indent="0">
              <a:buNone/>
            </a:pPr>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EBBB6B8C-6DE1-7212-FC0B-E64CA6BC36D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2" name="Imagen 1" descr="Logotipo&#10;&#10;Descripción generada automáticamente">
            <a:extLst>
              <a:ext uri="{FF2B5EF4-FFF2-40B4-BE49-F238E27FC236}">
                <a16:creationId xmlns:a16="http://schemas.microsoft.com/office/drawing/2014/main" id="{00395F19-B615-C86C-DE06-2042349CC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7F120C72-89E2-A548-5893-E10E4E8C8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pic>
        <p:nvPicPr>
          <p:cNvPr id="1026" name="Picture 2" descr="Concepto de idea de creatividad solución para resolver problemas, respuesta  a preguntas difíciles o ayuda para la innovación | Vector Premium">
            <a:extLst>
              <a:ext uri="{FF2B5EF4-FFF2-40B4-BE49-F238E27FC236}">
                <a16:creationId xmlns:a16="http://schemas.microsoft.com/office/drawing/2014/main" id="{2DBF0D24-9878-BCB1-7BEA-10BAE52EE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261" y="3586990"/>
            <a:ext cx="4181476" cy="313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4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2906649" y="757430"/>
            <a:ext cx="8142351" cy="1517548"/>
          </a:xfrm>
        </p:spPr>
        <p:txBody>
          <a:bodyPr/>
          <a:lstStyle/>
          <a:p>
            <a:pPr marL="342900" indent="-342900" algn="just">
              <a:lnSpc>
                <a:spcPct val="100000"/>
              </a:lnSpc>
              <a:buFont typeface="Arial" panose="020B0604020202020204" pitchFamily="34" charset="0"/>
              <a:buChar char="•"/>
            </a:pPr>
            <a:r>
              <a:rPr lang="es-MX" sz="2400" dirty="0">
                <a:effectLst/>
                <a:ea typeface="Calibri" panose="020F0502020204030204" pitchFamily="34" charset="0"/>
                <a:cs typeface="Times New Roman" panose="02020603050405020304" pitchFamily="18" charset="0"/>
              </a:rPr>
              <a:t>Mostrar la información para nutrir el suelo y </a:t>
            </a:r>
            <a:r>
              <a:rPr lang="es-MX" sz="2400" dirty="0">
                <a:ea typeface="Calibri" panose="020F0502020204030204" pitchFamily="34" charset="0"/>
                <a:cs typeface="Times New Roman" panose="02020603050405020304" pitchFamily="18" charset="0"/>
              </a:rPr>
              <a:t>volverlo</a:t>
            </a:r>
            <a:r>
              <a:rPr lang="es-MX" sz="2400" dirty="0">
                <a:effectLst/>
                <a:ea typeface="Calibri" panose="020F0502020204030204" pitchFamily="34" charset="0"/>
                <a:cs typeface="Times New Roman" panose="02020603050405020304" pitchFamily="18" charset="0"/>
              </a:rPr>
              <a:t> fértil facilitando la compra u obtención de </a:t>
            </a:r>
            <a:r>
              <a:rPr lang="es-MX" sz="2400" dirty="0">
                <a:ea typeface="Calibri" panose="020F0502020204030204" pitchFamily="34" charset="0"/>
                <a:cs typeface="Times New Roman" panose="02020603050405020304" pitchFamily="18" charset="0"/>
              </a:rPr>
              <a:t>materiales orgánicos</a:t>
            </a:r>
            <a:r>
              <a:rPr lang="es-MX" sz="2400" dirty="0">
                <a:effectLst/>
                <a:ea typeface="Calibri" panose="020F0502020204030204" pitchFamily="34" charset="0"/>
                <a:cs typeface="Times New Roman" panose="02020603050405020304" pitchFamily="18" charset="0"/>
              </a:rPr>
              <a:t>, controlando los gastos necesarios.</a:t>
            </a:r>
            <a:endParaRPr lang="en-US" sz="2400" dirty="0">
              <a:effectLst/>
              <a:ea typeface="Calibri" panose="020F0502020204030204" pitchFamily="34" charset="0"/>
              <a:cs typeface="Times New Roman" panose="02020603050405020304" pitchFamily="18" charset="0"/>
            </a:endParaRPr>
          </a:p>
          <a:p>
            <a:endParaRPr lang="es-MX" sz="2400" dirty="0"/>
          </a:p>
          <a:p>
            <a:endParaRPr lang="es-MX" sz="2800" dirty="0"/>
          </a:p>
        </p:txBody>
      </p:sp>
      <p:pic>
        <p:nvPicPr>
          <p:cNvPr id="5" name="Imagen 4" descr="Logotipo&#10;&#10;Descripción generada automáticamente">
            <a:extLst>
              <a:ext uri="{FF2B5EF4-FFF2-40B4-BE49-F238E27FC236}">
                <a16:creationId xmlns:a16="http://schemas.microsoft.com/office/drawing/2014/main" id="{2E0C75D7-DB7A-74A3-B6A9-4E25FB45C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A31DB97-9E96-431A-7A4E-EE48CDC82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pic>
        <p:nvPicPr>
          <p:cNvPr id="10" name="Imagen 9">
            <a:extLst>
              <a:ext uri="{FF2B5EF4-FFF2-40B4-BE49-F238E27FC236}">
                <a16:creationId xmlns:a16="http://schemas.microsoft.com/office/drawing/2014/main" id="{127E7990-3148-8093-A187-2BF365E5B420}"/>
              </a:ext>
            </a:extLst>
          </p:cNvPr>
          <p:cNvPicPr>
            <a:picLocks noChangeAspect="1"/>
          </p:cNvPicPr>
          <p:nvPr/>
        </p:nvPicPr>
        <p:blipFill>
          <a:blip r:embed="rId4"/>
          <a:stretch>
            <a:fillRect/>
          </a:stretch>
        </p:blipFill>
        <p:spPr>
          <a:xfrm>
            <a:off x="895536" y="447675"/>
            <a:ext cx="1891897" cy="1891897"/>
          </a:xfrm>
          <a:prstGeom prst="rect">
            <a:avLst/>
          </a:prstGeom>
        </p:spPr>
      </p:pic>
      <p:pic>
        <p:nvPicPr>
          <p:cNvPr id="12" name="Imagen 11">
            <a:extLst>
              <a:ext uri="{FF2B5EF4-FFF2-40B4-BE49-F238E27FC236}">
                <a16:creationId xmlns:a16="http://schemas.microsoft.com/office/drawing/2014/main" id="{EE3930D0-1F10-C446-583E-4962DEA078E8}"/>
              </a:ext>
            </a:extLst>
          </p:cNvPr>
          <p:cNvPicPr>
            <a:picLocks noChangeAspect="1"/>
          </p:cNvPicPr>
          <p:nvPr/>
        </p:nvPicPr>
        <p:blipFill>
          <a:blip r:embed="rId5"/>
          <a:stretch>
            <a:fillRect/>
          </a:stretch>
        </p:blipFill>
        <p:spPr>
          <a:xfrm>
            <a:off x="8812099" y="2629066"/>
            <a:ext cx="2694198" cy="1517548"/>
          </a:xfrm>
          <a:prstGeom prst="rect">
            <a:avLst/>
          </a:prstGeom>
        </p:spPr>
      </p:pic>
      <p:pic>
        <p:nvPicPr>
          <p:cNvPr id="14" name="Imagen 13">
            <a:extLst>
              <a:ext uri="{FF2B5EF4-FFF2-40B4-BE49-F238E27FC236}">
                <a16:creationId xmlns:a16="http://schemas.microsoft.com/office/drawing/2014/main" id="{88E6045A-6FF0-7A40-A044-8686F65AE513}"/>
              </a:ext>
            </a:extLst>
          </p:cNvPr>
          <p:cNvPicPr>
            <a:picLocks noChangeAspect="1"/>
          </p:cNvPicPr>
          <p:nvPr/>
        </p:nvPicPr>
        <p:blipFill>
          <a:blip r:embed="rId6"/>
          <a:stretch>
            <a:fillRect/>
          </a:stretch>
        </p:blipFill>
        <p:spPr>
          <a:xfrm>
            <a:off x="670916" y="4221891"/>
            <a:ext cx="2679700" cy="2009775"/>
          </a:xfrm>
          <a:prstGeom prst="rect">
            <a:avLst/>
          </a:prstGeom>
        </p:spPr>
      </p:pic>
      <p:sp>
        <p:nvSpPr>
          <p:cNvPr id="15" name="CuadroTexto 14">
            <a:extLst>
              <a:ext uri="{FF2B5EF4-FFF2-40B4-BE49-F238E27FC236}">
                <a16:creationId xmlns:a16="http://schemas.microsoft.com/office/drawing/2014/main" id="{2614236E-DFC2-8748-B44A-4FB93D77515C}"/>
              </a:ext>
            </a:extLst>
          </p:cNvPr>
          <p:cNvSpPr txBox="1"/>
          <p:nvPr/>
        </p:nvSpPr>
        <p:spPr>
          <a:xfrm>
            <a:off x="877824" y="2629066"/>
            <a:ext cx="7799451" cy="1477328"/>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Dependiendo del cultivo, calcular lo que este necesita en base al clima en el que se encuentre, la temporada actual y la materia orgánica que se necesita.</a:t>
            </a:r>
          </a:p>
          <a:p>
            <a:endParaRPr lang="en-US" dirty="0"/>
          </a:p>
        </p:txBody>
      </p:sp>
      <p:sp>
        <p:nvSpPr>
          <p:cNvPr id="16" name="CuadroTexto 15">
            <a:extLst>
              <a:ext uri="{FF2B5EF4-FFF2-40B4-BE49-F238E27FC236}">
                <a16:creationId xmlns:a16="http://schemas.microsoft.com/office/drawing/2014/main" id="{BB0BB0EB-E425-1154-AD22-1BC5ECBAFB6B}"/>
              </a:ext>
            </a:extLst>
          </p:cNvPr>
          <p:cNvSpPr txBox="1"/>
          <p:nvPr/>
        </p:nvSpPr>
        <p:spPr>
          <a:xfrm>
            <a:off x="3350616" y="4450957"/>
            <a:ext cx="7799451" cy="1569660"/>
          </a:xfrm>
          <a:prstGeom prst="rect">
            <a:avLst/>
          </a:prstGeom>
          <a:noFill/>
        </p:spPr>
        <p:txBody>
          <a:bodyPr wrap="square" rtlCol="0">
            <a:spAutoFit/>
          </a:bodyPr>
          <a:lstStyle/>
          <a:p>
            <a:pPr marL="342900" indent="-342900" algn="just">
              <a:buFont typeface="Arial" panose="020B0604020202020204" pitchFamily="34" charset="0"/>
              <a:buChar char="•"/>
            </a:pPr>
            <a:r>
              <a:rPr lang="es-MX" sz="2400" dirty="0"/>
              <a:t>Optimización del trabajo y ahorro de mano de obra, ya que nuestro proyecto determina de forma independiente lo que necesita el cultivo , para que así solo se agregue únicamente lo que requiere.</a:t>
            </a:r>
          </a:p>
        </p:txBody>
      </p:sp>
    </p:spTree>
    <p:extLst>
      <p:ext uri="{BB962C8B-B14F-4D97-AF65-F5344CB8AC3E}">
        <p14:creationId xmlns:p14="http://schemas.microsoft.com/office/powerpoint/2010/main" val="113934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124712"/>
            <a:ext cx="4122801" cy="548640"/>
          </a:xfrm>
        </p:spPr>
        <p:txBody>
          <a:bodyPr/>
          <a:lstStyle/>
          <a:p>
            <a:r>
              <a:rPr lang="es-MX" dirty="0"/>
              <a:t>Usabilidad</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926998" y="2163439"/>
            <a:ext cx="5611251" cy="1953539"/>
          </a:xfrm>
        </p:spPr>
        <p:txBody>
          <a:bodyPr/>
          <a:lstStyle/>
          <a:p>
            <a:pPr marL="0" indent="0">
              <a:buNone/>
            </a:pPr>
            <a:r>
              <a:rPr lang="es-MX" sz="2400" dirty="0"/>
              <a:t>Nuestro proyecto puede utilizarse las 24 horas del día, siendo totalmente factible y operable durante los tiempos de cosecha del producto, haciendo esto una forma optimizable para detectar en tiempo real la fertilidad de la tierra y así tener las cosechas en un excelente estado.</a:t>
            </a:r>
          </a:p>
        </p:txBody>
      </p:sp>
      <p:pic>
        <p:nvPicPr>
          <p:cNvPr id="10" name="Marcador de posición de imagen 9">
            <a:extLst>
              <a:ext uri="{FF2B5EF4-FFF2-40B4-BE49-F238E27FC236}">
                <a16:creationId xmlns:a16="http://schemas.microsoft.com/office/drawing/2014/main" id="{047E134F-1928-0150-243E-01908D729D59}"/>
              </a:ext>
            </a:extLst>
          </p:cNvPr>
          <p:cNvPicPr>
            <a:picLocks noGrp="1" noChangeAspect="1"/>
          </p:cNvPicPr>
          <p:nvPr>
            <p:ph type="pic" sz="quarter" idx="13"/>
          </p:nvPr>
        </p:nvPicPr>
        <p:blipFill>
          <a:blip r:embed="rId2"/>
          <a:srcRect/>
          <a:stretch>
            <a:fillRect/>
          </a:stretch>
        </p:blipFill>
        <p:spPr>
          <a:xfrm>
            <a:off x="649224" y="1606798"/>
            <a:ext cx="3810154" cy="3810154"/>
          </a:xfrm>
        </p:spPr>
      </p:pic>
      <p:pic>
        <p:nvPicPr>
          <p:cNvPr id="5" name="Imagen 4" descr="Logotipo&#10;&#10;Descripción generada automáticamente">
            <a:extLst>
              <a:ext uri="{FF2B5EF4-FFF2-40B4-BE49-F238E27FC236}">
                <a16:creationId xmlns:a16="http://schemas.microsoft.com/office/drawing/2014/main" id="{F237ECBF-E60E-6700-01AA-2DC5ADF55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14AF581-635B-9A04-ACD3-BDA4B9DF5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68E9FB5-4F53-3DE5-F40C-B3E49CF08100}"/>
              </a:ext>
            </a:extLst>
          </p:cNvPr>
          <p:cNvSpPr>
            <a:spLocks noGrp="1"/>
          </p:cNvSpPr>
          <p:nvPr>
            <p:ph type="title"/>
          </p:nvPr>
        </p:nvSpPr>
        <p:spPr/>
        <p:txBody>
          <a:bodyPr/>
          <a:lstStyle/>
          <a:p>
            <a:r>
              <a:rPr lang="es-MX" dirty="0"/>
              <a:t>Aplicación </a:t>
            </a:r>
          </a:p>
        </p:txBody>
      </p:sp>
      <p:sp>
        <p:nvSpPr>
          <p:cNvPr id="8" name="Marcador de contenido 7">
            <a:extLst>
              <a:ext uri="{FF2B5EF4-FFF2-40B4-BE49-F238E27FC236}">
                <a16:creationId xmlns:a16="http://schemas.microsoft.com/office/drawing/2014/main" id="{1742D3CB-5ED5-187E-8491-F7B40D0ABEAC}"/>
              </a:ext>
            </a:extLst>
          </p:cNvPr>
          <p:cNvSpPr>
            <a:spLocks noGrp="1"/>
          </p:cNvSpPr>
          <p:nvPr>
            <p:ph idx="1"/>
          </p:nvPr>
        </p:nvSpPr>
        <p:spPr>
          <a:xfrm>
            <a:off x="649224" y="1323500"/>
            <a:ext cx="11047476" cy="3444621"/>
          </a:xfrm>
        </p:spPr>
        <p:txBody>
          <a:bodyPr/>
          <a:lstStyle/>
          <a:p>
            <a:pPr marL="0" marR="0" indent="0">
              <a:lnSpc>
                <a:spcPct val="107000"/>
              </a:lnSpc>
              <a:spcBef>
                <a:spcPts val="0"/>
              </a:spcBef>
              <a:spcAft>
                <a:spcPts val="800"/>
              </a:spcAft>
              <a:buNone/>
            </a:pPr>
            <a:r>
              <a:rPr lang="es-MX" sz="3200" dirty="0">
                <a:effectLst/>
                <a:ea typeface="Calibri" panose="020F0502020204030204" pitchFamily="34" charset="0"/>
                <a:cs typeface="Arial" panose="020B0604020202020204" pitchFamily="34" charset="0"/>
              </a:rPr>
              <a:t>Del mismo modo nuestro </a:t>
            </a:r>
            <a:r>
              <a:rPr lang="es-MX" sz="3200" dirty="0">
                <a:ea typeface="Calibri" panose="020F0502020204030204" pitchFamily="34" charset="0"/>
                <a:cs typeface="Arial" panose="020B0604020202020204" pitchFamily="34" charset="0"/>
              </a:rPr>
              <a:t>producto</a:t>
            </a:r>
            <a:r>
              <a:rPr lang="es-MX" sz="3200" dirty="0">
                <a:effectLst/>
                <a:ea typeface="Calibri" panose="020F0502020204030204" pitchFamily="34" charset="0"/>
                <a:cs typeface="Arial" panose="020B0604020202020204" pitchFamily="34" charset="0"/>
              </a:rPr>
              <a:t> se adapta a las necesidades del cliente, con base de datos o con </a:t>
            </a:r>
            <a:r>
              <a:rPr lang="es-MX" sz="3200" dirty="0" err="1">
                <a:effectLst/>
                <a:ea typeface="Calibri" panose="020F0502020204030204" pitchFamily="34" charset="0"/>
                <a:cs typeface="Arial" panose="020B0604020202020204" pitchFamily="34" charset="0"/>
              </a:rPr>
              <a:t>canisters</a:t>
            </a:r>
            <a:r>
              <a:rPr lang="es-MX" sz="3200" dirty="0">
                <a:effectLst/>
                <a:ea typeface="Calibri" panose="020F0502020204030204" pitchFamily="34" charset="0"/>
                <a:cs typeface="Arial" panose="020B0604020202020204" pitchFamily="34" charset="0"/>
              </a:rPr>
              <a:t>, </a:t>
            </a:r>
            <a:r>
              <a:rPr lang="es-MX" sz="3200" dirty="0">
                <a:ea typeface="Calibri" panose="020F0502020204030204" pitchFamily="34" charset="0"/>
                <a:cs typeface="Arial" panose="020B0604020202020204" pitchFamily="34" charset="0"/>
              </a:rPr>
              <a:t>los cuales se ven </a:t>
            </a:r>
            <a:r>
              <a:rPr lang="es-MX" sz="3200" dirty="0">
                <a:effectLst/>
                <a:ea typeface="Calibri" panose="020F0502020204030204" pitchFamily="34" charset="0"/>
                <a:cs typeface="Arial" panose="020B0604020202020204" pitchFamily="34" charset="0"/>
              </a:rPr>
              <a:t>reflejados en </a:t>
            </a:r>
            <a:r>
              <a:rPr lang="es-MX" sz="3200" dirty="0">
                <a:ea typeface="Calibri" panose="020F0502020204030204" pitchFamily="34" charset="0"/>
                <a:cs typeface="Arial" panose="020B0604020202020204" pitchFamily="34" charset="0"/>
              </a:rPr>
              <a:t>la </a:t>
            </a:r>
            <a:r>
              <a:rPr lang="es-MX" sz="3200" dirty="0">
                <a:effectLst/>
                <a:ea typeface="Calibri" panose="020F0502020204030204" pitchFamily="34" charset="0"/>
                <a:cs typeface="Arial" panose="020B0604020202020204" pitchFamily="34" charset="0"/>
              </a:rPr>
              <a:t>página web la cual</a:t>
            </a:r>
            <a:r>
              <a:rPr lang="es-MX" sz="3200" dirty="0">
                <a:ea typeface="Calibri" panose="020F0502020204030204" pitchFamily="34" charset="0"/>
                <a:cs typeface="Arial" panose="020B0604020202020204" pitchFamily="34" charset="0"/>
              </a:rPr>
              <a:t> funciona gracias a la tecnología de ICP.</a:t>
            </a:r>
            <a:endParaRPr lang="en-US" sz="3200" dirty="0">
              <a:effectLst/>
              <a:ea typeface="Calibri" panose="020F0502020204030204" pitchFamily="34" charset="0"/>
              <a:cs typeface="Arial" panose="020B0604020202020204" pitchFamily="34" charset="0"/>
            </a:endParaRPr>
          </a:p>
          <a:p>
            <a:pPr marL="0" indent="0">
              <a:buNone/>
            </a:pPr>
            <a:r>
              <a:rPr lang="es-MX" sz="3200" dirty="0">
                <a:effectLst/>
                <a:ea typeface="Calibri" panose="020F0502020204030204" pitchFamily="34" charset="0"/>
                <a:cs typeface="Arial" panose="020B0604020202020204" pitchFamily="34" charset="0"/>
              </a:rPr>
              <a:t>Este </a:t>
            </a:r>
            <a:r>
              <a:rPr lang="es-MX" sz="3200" dirty="0">
                <a:ea typeface="Calibri" panose="020F0502020204030204" pitchFamily="34" charset="0"/>
                <a:cs typeface="Arial" panose="020B0604020202020204" pitchFamily="34" charset="0"/>
              </a:rPr>
              <a:t>producto</a:t>
            </a:r>
            <a:r>
              <a:rPr lang="es-MX" sz="3200" dirty="0">
                <a:effectLst/>
                <a:ea typeface="Calibri" panose="020F0502020204030204" pitchFamily="34" charset="0"/>
                <a:cs typeface="Arial" panose="020B0604020202020204" pitchFamily="34" charset="0"/>
              </a:rPr>
              <a:t> puede estar en cualquier tipo de clima, sin embargo, el circuito se debe </a:t>
            </a:r>
            <a:r>
              <a:rPr lang="es-MX" sz="3200" dirty="0">
                <a:ea typeface="Calibri" panose="020F0502020204030204" pitchFamily="34" charset="0"/>
                <a:cs typeface="Arial" panose="020B0604020202020204" pitchFamily="34" charset="0"/>
              </a:rPr>
              <a:t>instalar en</a:t>
            </a:r>
            <a:r>
              <a:rPr lang="es-MX" sz="3200" dirty="0">
                <a:effectLst/>
                <a:ea typeface="Calibri" panose="020F0502020204030204" pitchFamily="34" charset="0"/>
                <a:cs typeface="Arial" panose="020B0604020202020204" pitchFamily="34" charset="0"/>
              </a:rPr>
              <a:t> un espacio aislado para evitar cualquier falla en el producto</a:t>
            </a:r>
            <a:endParaRPr lang="es-MX" sz="3200" dirty="0"/>
          </a:p>
          <a:p>
            <a:endParaRPr lang="es-MX" dirty="0"/>
          </a:p>
        </p:txBody>
      </p:sp>
      <p:sp>
        <p:nvSpPr>
          <p:cNvPr id="4" name="Marcador de número de diapositiva 3">
            <a:extLst>
              <a:ext uri="{FF2B5EF4-FFF2-40B4-BE49-F238E27FC236}">
                <a16:creationId xmlns:a16="http://schemas.microsoft.com/office/drawing/2014/main" id="{EBBB6B8C-6DE1-7212-FC0B-E64CA6BC36D6}"/>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026" name="Picture 2" descr="Cultivos se benefician con el clima frío san luis rio colorado - Tribuna de  San Luis | Noticias Locales, Policiacas, sobre México, Sonora y el Mundo">
            <a:extLst>
              <a:ext uri="{FF2B5EF4-FFF2-40B4-BE49-F238E27FC236}">
                <a16:creationId xmlns:a16="http://schemas.microsoft.com/office/drawing/2014/main" id="{D93E11F1-4188-0BD8-A6F8-B1816520F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195" y="4644542"/>
            <a:ext cx="4198675" cy="20855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B9A93A00-6661-5E49-7BA1-AEDC88898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B580BC18-C6FE-B0F8-8857-B4BE4101E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71257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649224" y="846918"/>
            <a:ext cx="11140521" cy="548640"/>
          </a:xfrm>
        </p:spPr>
        <p:txBody>
          <a:bodyPr/>
          <a:lstStyle/>
          <a:p>
            <a:pPr algn="ctr"/>
            <a:r>
              <a:rPr lang="es-MX" dirty="0"/>
              <a:t>¿Por qué considerarnos?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10" name="Marcador de contenido 9">
            <a:extLst>
              <a:ext uri="{FF2B5EF4-FFF2-40B4-BE49-F238E27FC236}">
                <a16:creationId xmlns:a16="http://schemas.microsoft.com/office/drawing/2014/main" id="{5767AB36-204B-88A0-A1A2-C42693E89343}"/>
              </a:ext>
            </a:extLst>
          </p:cNvPr>
          <p:cNvSpPr>
            <a:spLocks noGrp="1"/>
          </p:cNvSpPr>
          <p:nvPr>
            <p:ph idx="1"/>
          </p:nvPr>
        </p:nvSpPr>
        <p:spPr>
          <a:xfrm>
            <a:off x="649224" y="2456646"/>
            <a:ext cx="6738318" cy="3775019"/>
          </a:xfrm>
        </p:spPr>
        <p:txBody>
          <a:bodyPr/>
          <a:lstStyle/>
          <a:p>
            <a:r>
              <a:rPr lang="es-MX" dirty="0"/>
              <a:t>la inteligencia artificial esta optimizando el trabajo en todo el mundo, un área de oportunidad es en nuestras zonas de agricultura ya que somos uno de los principales exportadores de guayaba entre otras cosechas, con este proyecto podemos mejorar la calidad de suelo y por lo tanto, la calidad de nuestras cosechas y manteniendo una recuperación sobre el suelo, consiguiendo lo necesario marcado por el sensor.</a:t>
            </a:r>
          </a:p>
        </p:txBody>
      </p:sp>
      <p:pic>
        <p:nvPicPr>
          <p:cNvPr id="4098" name="Picture 2" descr="México pide inclusión de agricultores y consumidores pobres para impulsar  desarrollo">
            <a:extLst>
              <a:ext uri="{FF2B5EF4-FFF2-40B4-BE49-F238E27FC236}">
                <a16:creationId xmlns:a16="http://schemas.microsoft.com/office/drawing/2014/main" id="{13851402-D62A-2CF2-971F-48088C618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140" y="2492259"/>
            <a:ext cx="4411241" cy="24813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Logotipo&#10;&#10;Descripción generada automáticamente">
            <a:extLst>
              <a:ext uri="{FF2B5EF4-FFF2-40B4-BE49-F238E27FC236}">
                <a16:creationId xmlns:a16="http://schemas.microsoft.com/office/drawing/2014/main" id="{00687BB1-F17D-4ADF-6E8F-3CD24B54F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5" name="Marcador de contenido 4">
            <a:extLst>
              <a:ext uri="{FF2B5EF4-FFF2-40B4-BE49-F238E27FC236}">
                <a16:creationId xmlns:a16="http://schemas.microsoft.com/office/drawing/2014/main" id="{9F25F0D6-27EA-A62D-821A-07088CBF6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127591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s-MX" dirty="0"/>
              <a:t>Costos de INFRESTRUCTURA</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pPr algn="ctr"/>
            <a:r>
              <a:rPr lang="en-US" dirty="0"/>
              <a:t>TECHTITANS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graphicFrame>
        <p:nvGraphicFramePr>
          <p:cNvPr id="11" name="Marcador de contenido 10">
            <a:extLst>
              <a:ext uri="{FF2B5EF4-FFF2-40B4-BE49-F238E27FC236}">
                <a16:creationId xmlns:a16="http://schemas.microsoft.com/office/drawing/2014/main" id="{5EA1F1EE-4A5F-27DC-68BA-57395BBE4A11}"/>
              </a:ext>
            </a:extLst>
          </p:cNvPr>
          <p:cNvGraphicFramePr>
            <a:graphicFrameLocks noGrp="1"/>
          </p:cNvGraphicFramePr>
          <p:nvPr>
            <p:ph idx="1"/>
            <p:extLst>
              <p:ext uri="{D42A27DB-BD31-4B8C-83A1-F6EECF244321}">
                <p14:modId xmlns:p14="http://schemas.microsoft.com/office/powerpoint/2010/main" val="668473333"/>
              </p:ext>
            </p:extLst>
          </p:nvPr>
        </p:nvGraphicFramePr>
        <p:xfrm>
          <a:off x="1295400" y="1855788"/>
          <a:ext cx="9820274" cy="2595880"/>
        </p:xfrm>
        <a:graphic>
          <a:graphicData uri="http://schemas.openxmlformats.org/drawingml/2006/table">
            <a:tbl>
              <a:tblPr firstRow="1" bandRow="1">
                <a:tableStyleId>{5C22544A-7EE6-4342-B048-85BDC9FD1C3A}</a:tableStyleId>
              </a:tblPr>
              <a:tblGrid>
                <a:gridCol w="4910137">
                  <a:extLst>
                    <a:ext uri="{9D8B030D-6E8A-4147-A177-3AD203B41FA5}">
                      <a16:colId xmlns:a16="http://schemas.microsoft.com/office/drawing/2014/main" val="1712892462"/>
                    </a:ext>
                  </a:extLst>
                </a:gridCol>
                <a:gridCol w="4910137">
                  <a:extLst>
                    <a:ext uri="{9D8B030D-6E8A-4147-A177-3AD203B41FA5}">
                      <a16:colId xmlns:a16="http://schemas.microsoft.com/office/drawing/2014/main" val="1075206175"/>
                    </a:ext>
                  </a:extLst>
                </a:gridCol>
              </a:tblGrid>
              <a:tr h="370840">
                <a:tc>
                  <a:txBody>
                    <a:bodyPr/>
                    <a:lstStyle/>
                    <a:p>
                      <a:r>
                        <a:rPr lang="en-US" dirty="0">
                          <a:solidFill>
                            <a:schemeClr val="tx1"/>
                          </a:solidFill>
                        </a:rPr>
                        <a:t>Sensor </a:t>
                      </a:r>
                      <a:r>
                        <a:rPr lang="en-US" dirty="0" err="1">
                          <a:solidFill>
                            <a:schemeClr val="tx1"/>
                          </a:solidFill>
                        </a:rPr>
                        <a:t>npk</a:t>
                      </a:r>
                      <a:endParaRPr lang="en-US" dirty="0">
                        <a:solidFill>
                          <a:schemeClr val="tx1"/>
                        </a:solidFill>
                      </a:endParaRPr>
                    </a:p>
                  </a:txBody>
                  <a:tcPr/>
                </a:tc>
                <a:tc>
                  <a:txBody>
                    <a:bodyPr/>
                    <a:lstStyle/>
                    <a:p>
                      <a:r>
                        <a:rPr lang="en-US" dirty="0">
                          <a:solidFill>
                            <a:schemeClr val="tx1"/>
                          </a:solidFill>
                        </a:rPr>
                        <a:t>$880</a:t>
                      </a:r>
                    </a:p>
                  </a:txBody>
                  <a:tcPr/>
                </a:tc>
                <a:extLst>
                  <a:ext uri="{0D108BD9-81ED-4DB2-BD59-A6C34878D82A}">
                    <a16:rowId xmlns:a16="http://schemas.microsoft.com/office/drawing/2014/main" val="3688109421"/>
                  </a:ext>
                </a:extLst>
              </a:tr>
              <a:tr h="370840">
                <a:tc>
                  <a:txBody>
                    <a:bodyPr/>
                    <a:lstStyle/>
                    <a:p>
                      <a:r>
                        <a:rPr lang="en-US" dirty="0"/>
                        <a:t>Arduino</a:t>
                      </a:r>
                    </a:p>
                  </a:txBody>
                  <a:tcPr/>
                </a:tc>
                <a:tc>
                  <a:txBody>
                    <a:bodyPr/>
                    <a:lstStyle/>
                    <a:p>
                      <a:r>
                        <a:rPr lang="en-US" dirty="0"/>
                        <a:t>$590</a:t>
                      </a:r>
                    </a:p>
                  </a:txBody>
                  <a:tcPr/>
                </a:tc>
                <a:extLst>
                  <a:ext uri="{0D108BD9-81ED-4DB2-BD59-A6C34878D82A}">
                    <a16:rowId xmlns:a16="http://schemas.microsoft.com/office/drawing/2014/main" val="1223255429"/>
                  </a:ext>
                </a:extLst>
              </a:tr>
              <a:tr h="370840">
                <a:tc>
                  <a:txBody>
                    <a:bodyPr/>
                    <a:lstStyle/>
                    <a:p>
                      <a:r>
                        <a:rPr lang="es-MX" noProof="0" dirty="0"/>
                        <a:t>Sensor DHT 22</a:t>
                      </a:r>
                    </a:p>
                  </a:txBody>
                  <a:tcPr/>
                </a:tc>
                <a:tc>
                  <a:txBody>
                    <a:bodyPr/>
                    <a:lstStyle/>
                    <a:p>
                      <a:r>
                        <a:rPr lang="en-US" dirty="0"/>
                        <a:t>$130</a:t>
                      </a:r>
                    </a:p>
                  </a:txBody>
                  <a:tcPr/>
                </a:tc>
                <a:extLst>
                  <a:ext uri="{0D108BD9-81ED-4DB2-BD59-A6C34878D82A}">
                    <a16:rowId xmlns:a16="http://schemas.microsoft.com/office/drawing/2014/main" val="3946565948"/>
                  </a:ext>
                </a:extLst>
              </a:tr>
              <a:tr h="370840">
                <a:tc>
                  <a:txBody>
                    <a:bodyPr/>
                    <a:lstStyle/>
                    <a:p>
                      <a:r>
                        <a:rPr lang="es-MX" noProof="0" dirty="0"/>
                        <a:t>Cableado (Alimentación)</a:t>
                      </a:r>
                    </a:p>
                  </a:txBody>
                  <a:tcPr/>
                </a:tc>
                <a:tc>
                  <a:txBody>
                    <a:bodyPr/>
                    <a:lstStyle/>
                    <a:p>
                      <a:r>
                        <a:rPr lang="en-US" dirty="0"/>
                        <a:t>$899</a:t>
                      </a:r>
                    </a:p>
                  </a:txBody>
                  <a:tcPr/>
                </a:tc>
                <a:extLst>
                  <a:ext uri="{0D108BD9-81ED-4DB2-BD59-A6C34878D82A}">
                    <a16:rowId xmlns:a16="http://schemas.microsoft.com/office/drawing/2014/main" val="835830423"/>
                  </a:ext>
                </a:extLst>
              </a:tr>
              <a:tr h="370840">
                <a:tc>
                  <a:txBody>
                    <a:bodyPr/>
                    <a:lstStyle/>
                    <a:p>
                      <a:r>
                        <a:rPr lang="es-MX" noProof="0" dirty="0"/>
                        <a:t>Jumpers (Machos y Hembras)</a:t>
                      </a:r>
                    </a:p>
                  </a:txBody>
                  <a:tcPr/>
                </a:tc>
                <a:tc>
                  <a:txBody>
                    <a:bodyPr/>
                    <a:lstStyle/>
                    <a:p>
                      <a:r>
                        <a:rPr lang="en-US" dirty="0"/>
                        <a:t>$30</a:t>
                      </a:r>
                    </a:p>
                  </a:txBody>
                  <a:tcPr/>
                </a:tc>
                <a:extLst>
                  <a:ext uri="{0D108BD9-81ED-4DB2-BD59-A6C34878D82A}">
                    <a16:rowId xmlns:a16="http://schemas.microsoft.com/office/drawing/2014/main" val="634212034"/>
                  </a:ext>
                </a:extLst>
              </a:tr>
              <a:tr h="370840">
                <a:tc>
                  <a:txBody>
                    <a:bodyPr/>
                    <a:lstStyle/>
                    <a:p>
                      <a:r>
                        <a:rPr lang="es-MX" noProof="0" dirty="0"/>
                        <a:t>RS 485 module</a:t>
                      </a:r>
                    </a:p>
                  </a:txBody>
                  <a:tcPr/>
                </a:tc>
                <a:tc>
                  <a:txBody>
                    <a:bodyPr/>
                    <a:lstStyle/>
                    <a:p>
                      <a:r>
                        <a:rPr lang="en-US" dirty="0"/>
                        <a:t>$80</a:t>
                      </a:r>
                    </a:p>
                  </a:txBody>
                  <a:tcPr/>
                </a:tc>
                <a:extLst>
                  <a:ext uri="{0D108BD9-81ED-4DB2-BD59-A6C34878D82A}">
                    <a16:rowId xmlns:a16="http://schemas.microsoft.com/office/drawing/2014/main" val="3018329250"/>
                  </a:ext>
                </a:extLst>
              </a:tr>
              <a:tr h="370840">
                <a:tc>
                  <a:txBody>
                    <a:bodyPr/>
                    <a:lstStyle/>
                    <a:p>
                      <a:r>
                        <a:rPr lang="es-MX" noProof="0" dirty="0" err="1"/>
                        <a:t>Protoboard</a:t>
                      </a:r>
                      <a:endParaRPr lang="es-MX" noProof="0" dirty="0"/>
                    </a:p>
                  </a:txBody>
                  <a:tcPr/>
                </a:tc>
                <a:tc>
                  <a:txBody>
                    <a:bodyPr/>
                    <a:lstStyle/>
                    <a:p>
                      <a:r>
                        <a:rPr lang="en-US" dirty="0"/>
                        <a:t>$20</a:t>
                      </a:r>
                    </a:p>
                  </a:txBody>
                  <a:tcPr/>
                </a:tc>
                <a:extLst>
                  <a:ext uri="{0D108BD9-81ED-4DB2-BD59-A6C34878D82A}">
                    <a16:rowId xmlns:a16="http://schemas.microsoft.com/office/drawing/2014/main" val="3776193034"/>
                  </a:ext>
                </a:extLst>
              </a:tr>
            </a:tbl>
          </a:graphicData>
        </a:graphic>
      </p:graphicFrame>
      <p:graphicFrame>
        <p:nvGraphicFramePr>
          <p:cNvPr id="6" name="Tabla 5">
            <a:extLst>
              <a:ext uri="{FF2B5EF4-FFF2-40B4-BE49-F238E27FC236}">
                <a16:creationId xmlns:a16="http://schemas.microsoft.com/office/drawing/2014/main" id="{1EC3A906-7AD3-A531-C3F8-879CE6A259C7}"/>
              </a:ext>
            </a:extLst>
          </p:cNvPr>
          <p:cNvGraphicFramePr>
            <a:graphicFrameLocks noGrp="1"/>
          </p:cNvGraphicFramePr>
          <p:nvPr>
            <p:extLst>
              <p:ext uri="{D42A27DB-BD31-4B8C-83A1-F6EECF244321}">
                <p14:modId xmlns:p14="http://schemas.microsoft.com/office/powerpoint/2010/main" val="4262857472"/>
              </p:ext>
            </p:extLst>
          </p:nvPr>
        </p:nvGraphicFramePr>
        <p:xfrm>
          <a:off x="4506911" y="5181599"/>
          <a:ext cx="3397251" cy="396240"/>
        </p:xfrm>
        <a:graphic>
          <a:graphicData uri="http://schemas.openxmlformats.org/drawingml/2006/table">
            <a:tbl>
              <a:tblPr firstRow="1" bandRow="1">
                <a:tableStyleId>{5C22544A-7EE6-4342-B048-85BDC9FD1C3A}</a:tableStyleId>
              </a:tblPr>
              <a:tblGrid>
                <a:gridCol w="3397251">
                  <a:extLst>
                    <a:ext uri="{9D8B030D-6E8A-4147-A177-3AD203B41FA5}">
                      <a16:colId xmlns:a16="http://schemas.microsoft.com/office/drawing/2014/main" val="1915202181"/>
                    </a:ext>
                  </a:extLst>
                </a:gridCol>
              </a:tblGrid>
              <a:tr h="395181">
                <a:tc>
                  <a:txBody>
                    <a:bodyPr/>
                    <a:lstStyle/>
                    <a:p>
                      <a:pPr algn="ctr"/>
                      <a:r>
                        <a:rPr lang="es-MX" sz="2000" noProof="0" dirty="0">
                          <a:solidFill>
                            <a:schemeClr val="tx1"/>
                          </a:solidFill>
                        </a:rPr>
                        <a:t>Costo de prototipo: $2,629</a:t>
                      </a:r>
                    </a:p>
                  </a:txBody>
                  <a:tcPr/>
                </a:tc>
                <a:extLst>
                  <a:ext uri="{0D108BD9-81ED-4DB2-BD59-A6C34878D82A}">
                    <a16:rowId xmlns:a16="http://schemas.microsoft.com/office/drawing/2014/main" val="872385654"/>
                  </a:ext>
                </a:extLst>
              </a:tr>
            </a:tbl>
          </a:graphicData>
        </a:graphic>
      </p:graphicFrame>
      <p:pic>
        <p:nvPicPr>
          <p:cNvPr id="8" name="Imagen 7" descr="Logotipo&#10;&#10;Descripción generada automáticamente">
            <a:extLst>
              <a:ext uri="{FF2B5EF4-FFF2-40B4-BE49-F238E27FC236}">
                <a16:creationId xmlns:a16="http://schemas.microsoft.com/office/drawing/2014/main" id="{27423631-BA88-85C8-2E1D-09643B084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9" name="Marcador de contenido 4">
            <a:extLst>
              <a:ext uri="{FF2B5EF4-FFF2-40B4-BE49-F238E27FC236}">
                <a16:creationId xmlns:a16="http://schemas.microsoft.com/office/drawing/2014/main" id="{69DAA77A-95C7-7E7A-07D3-99B20B73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
        <p:nvSpPr>
          <p:cNvPr id="3" name="Title 2">
            <a:extLst>
              <a:ext uri="{FF2B5EF4-FFF2-40B4-BE49-F238E27FC236}">
                <a16:creationId xmlns:a16="http://schemas.microsoft.com/office/drawing/2014/main" id="{26519466-CFE5-6E43-422B-BD01D37F9BDE}"/>
              </a:ext>
            </a:extLst>
          </p:cNvPr>
          <p:cNvSpPr txBox="1">
            <a:spLocks/>
          </p:cNvSpPr>
          <p:nvPr/>
        </p:nvSpPr>
        <p:spPr>
          <a:xfrm>
            <a:off x="983062" y="175492"/>
            <a:ext cx="3836588" cy="34480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s-MX" sz="1800" dirty="0"/>
              <a:t>Evaluación</a:t>
            </a:r>
            <a:r>
              <a:rPr lang="en-US" sz="1800" dirty="0"/>
              <a:t> </a:t>
            </a:r>
            <a:r>
              <a:rPr lang="es-MX" sz="1800" dirty="0"/>
              <a:t>económica</a:t>
            </a:r>
          </a:p>
        </p:txBody>
      </p:sp>
    </p:spTree>
    <p:extLst>
      <p:ext uri="{BB962C8B-B14F-4D97-AF65-F5344CB8AC3E}">
        <p14:creationId xmlns:p14="http://schemas.microsoft.com/office/powerpoint/2010/main" val="1263875044"/>
      </p:ext>
    </p:extLst>
  </p:cSld>
  <p:clrMapOvr>
    <a:masterClrMapping/>
  </p:clrMapOvr>
</p:sld>
</file>

<file path=ppt/theme/theme1.xml><?xml version="1.0" encoding="utf-8"?>
<a:theme xmlns:a="http://schemas.openxmlformats.org/drawingml/2006/main" name="Tema de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{31621B87-D712-4E25-9FC2-C99CC9107715}tf67061901_win32</Template>
  <TotalTime>1642</TotalTime>
  <Words>574</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Daytona Condensed Light</vt:lpstr>
      <vt:lpstr>Posterama</vt:lpstr>
      <vt:lpstr>Tema de Office</vt:lpstr>
      <vt:lpstr>Quality Earth </vt:lpstr>
      <vt:lpstr>Problemática</vt:lpstr>
      <vt:lpstr>Localización</vt:lpstr>
      <vt:lpstr>Nuestra solución</vt:lpstr>
      <vt:lpstr>Presentación de PowerPoint</vt:lpstr>
      <vt:lpstr>Usabilidad</vt:lpstr>
      <vt:lpstr>Aplicación </vt:lpstr>
      <vt:lpstr>¿Por qué considerarnos?</vt:lpstr>
      <vt:lpstr>Costos de INFRESTRUCTURA</vt:lpstr>
      <vt:lpstr>objetivo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Earth</dc:title>
  <dc:creator>Josue Quevedo</dc:creator>
  <cp:lastModifiedBy>Josue Quevedo</cp:lastModifiedBy>
  <cp:revision>11</cp:revision>
  <dcterms:created xsi:type="dcterms:W3CDTF">2024-03-27T23:47:14Z</dcterms:created>
  <dcterms:modified xsi:type="dcterms:W3CDTF">2024-05-09T16:08:52Z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