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4063F775-FDAB-43B2-8BB9-428F33D193B2}" type="datetimeFigureOut">
              <a:rPr lang="es-CO" smtClean="0"/>
              <a:t>10/10/2018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134008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063F775-FDAB-43B2-8BB9-428F33D193B2}" type="datetimeFigureOut">
              <a:rPr lang="es-CO" smtClean="0"/>
              <a:t>10/10/2018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301059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063F775-FDAB-43B2-8BB9-428F33D193B2}" type="datetimeFigureOut">
              <a:rPr lang="es-CO" smtClean="0"/>
              <a:t>10/10/2018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354018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063F775-FDAB-43B2-8BB9-428F33D193B2}" type="datetimeFigureOut">
              <a:rPr lang="es-CO" smtClean="0"/>
              <a:t>10/10/2018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213953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063F775-FDAB-43B2-8BB9-428F33D193B2}" type="datetimeFigureOut">
              <a:rPr lang="es-CO" smtClean="0"/>
              <a:t>10/10/2018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22852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4063F775-FDAB-43B2-8BB9-428F33D193B2}" type="datetimeFigureOut">
              <a:rPr lang="es-CO" smtClean="0"/>
              <a:t>10/10/2018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201097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4063F775-FDAB-43B2-8BB9-428F33D193B2}" type="datetimeFigureOut">
              <a:rPr lang="es-CO" smtClean="0"/>
              <a:t>10/10/2018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37225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4063F775-FDAB-43B2-8BB9-428F33D193B2}" type="datetimeFigureOut">
              <a:rPr lang="es-CO" smtClean="0"/>
              <a:t>10/10/2018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100801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63F775-FDAB-43B2-8BB9-428F33D193B2}" type="datetimeFigureOut">
              <a:rPr lang="es-CO" smtClean="0"/>
              <a:t>10/10/2018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19403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063F775-FDAB-43B2-8BB9-428F33D193B2}" type="datetimeFigureOut">
              <a:rPr lang="es-CO" smtClean="0"/>
              <a:t>10/10/2018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412315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063F775-FDAB-43B2-8BB9-428F33D193B2}" type="datetimeFigureOut">
              <a:rPr lang="es-CO" smtClean="0"/>
              <a:t>10/10/2018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32A171C-EB59-40AD-AE04-BD40050E6E7B}" type="slidenum">
              <a:rPr lang="es-CO" smtClean="0"/>
              <a:t>‹Nº›</a:t>
            </a:fld>
            <a:endParaRPr lang="es-CO"/>
          </a:p>
        </p:txBody>
      </p:sp>
    </p:spTree>
    <p:extLst>
      <p:ext uri="{BB962C8B-B14F-4D97-AF65-F5344CB8AC3E}">
        <p14:creationId xmlns:p14="http://schemas.microsoft.com/office/powerpoint/2010/main" val="414682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3F775-FDAB-43B2-8BB9-428F33D193B2}" type="datetimeFigureOut">
              <a:rPr lang="es-CO" smtClean="0"/>
              <a:t>10/10/2018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A171C-EB59-40AD-AE04-BD40050E6E7B}" type="slidenum">
              <a:rPr lang="es-CO" smtClean="0"/>
              <a:t>‹Nº›</a:t>
            </a:fld>
            <a:endParaRPr lang="es-CO"/>
          </a:p>
        </p:txBody>
      </p:sp>
    </p:spTree>
    <p:extLst>
      <p:ext uri="{BB962C8B-B14F-4D97-AF65-F5344CB8AC3E}">
        <p14:creationId xmlns:p14="http://schemas.microsoft.com/office/powerpoint/2010/main" val="3957579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09414" y="750925"/>
            <a:ext cx="9682973" cy="288032"/>
          </a:xfrm>
        </p:spPr>
        <p:txBody>
          <a:bodyPr>
            <a:normAutofit fontScale="90000"/>
          </a:bodyPr>
          <a:lstStyle/>
          <a:p>
            <a:r>
              <a:rPr lang="es-CO" sz="2800" b="1" dirty="0">
                <a:latin typeface="AR CENA" panose="02000000000000000000" pitchFamily="2" charset="0"/>
              </a:rPr>
              <a:t>Macroestructura </a:t>
            </a:r>
            <a:br>
              <a:rPr lang="es-CO" sz="2800" dirty="0">
                <a:latin typeface="AR CENA" panose="02000000000000000000" pitchFamily="2" charset="0"/>
              </a:rPr>
            </a:br>
            <a:r>
              <a:rPr lang="es-CO" sz="2800" dirty="0">
                <a:latin typeface="AR CENA" panose="02000000000000000000" pitchFamily="2" charset="0"/>
              </a:rPr>
              <a:t>Título del texto ____________________________ Autor_______________</a:t>
            </a:r>
          </a:p>
        </p:txBody>
      </p:sp>
      <p:sp>
        <p:nvSpPr>
          <p:cNvPr id="4" name="Rectángulo redondeado 3"/>
          <p:cNvSpPr/>
          <p:nvPr/>
        </p:nvSpPr>
        <p:spPr>
          <a:xfrm>
            <a:off x="4781125" y="1052092"/>
            <a:ext cx="2930624" cy="172819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s-CO" sz="1200" dirty="0"/>
              <a:t>Gabriel García Márquez, posesor del premio nobel y autor de “cien años de soledad”.</a:t>
            </a:r>
          </a:p>
          <a:p>
            <a:r>
              <a:rPr lang="es-CO" sz="1200" i="1" dirty="0"/>
              <a:t>Un país al alcance de todos</a:t>
            </a:r>
          </a:p>
          <a:p>
            <a:r>
              <a:rPr lang="es-CO" sz="1200" dirty="0"/>
              <a:t>El propósito del texto es demostrar que la estructura de Colombia esta diseñada para acomodarse a todos, pero menos a los niños.</a:t>
            </a:r>
          </a:p>
        </p:txBody>
      </p:sp>
      <p:pic>
        <p:nvPicPr>
          <p:cNvPr id="5" name="Imagen 4"/>
          <p:cNvPicPr>
            <a:picLocks noChangeAspect="1"/>
          </p:cNvPicPr>
          <p:nvPr/>
        </p:nvPicPr>
        <p:blipFill>
          <a:blip r:embed="rId2"/>
          <a:stretch>
            <a:fillRect/>
          </a:stretch>
        </p:blipFill>
        <p:spPr>
          <a:xfrm>
            <a:off x="1579632" y="3095433"/>
            <a:ext cx="2944623" cy="1743607"/>
          </a:xfrm>
          <a:prstGeom prst="rect">
            <a:avLst/>
          </a:prstGeom>
        </p:spPr>
      </p:pic>
      <p:pic>
        <p:nvPicPr>
          <p:cNvPr id="6" name="Imagen 5"/>
          <p:cNvPicPr>
            <a:picLocks noChangeAspect="1"/>
          </p:cNvPicPr>
          <p:nvPr/>
        </p:nvPicPr>
        <p:blipFill>
          <a:blip r:embed="rId2"/>
          <a:stretch>
            <a:fillRect/>
          </a:stretch>
        </p:blipFill>
        <p:spPr>
          <a:xfrm>
            <a:off x="4938169" y="3062708"/>
            <a:ext cx="2944623" cy="1812716"/>
          </a:xfrm>
          <a:prstGeom prst="rect">
            <a:avLst/>
          </a:prstGeom>
        </p:spPr>
      </p:pic>
      <p:pic>
        <p:nvPicPr>
          <p:cNvPr id="7" name="Imagen 6"/>
          <p:cNvPicPr>
            <a:picLocks noChangeAspect="1"/>
          </p:cNvPicPr>
          <p:nvPr/>
        </p:nvPicPr>
        <p:blipFill>
          <a:blip r:embed="rId2"/>
          <a:stretch>
            <a:fillRect/>
          </a:stretch>
        </p:blipFill>
        <p:spPr>
          <a:xfrm>
            <a:off x="8296706" y="3062707"/>
            <a:ext cx="2944623" cy="1909307"/>
          </a:xfrm>
          <a:prstGeom prst="rect">
            <a:avLst/>
          </a:prstGeom>
        </p:spPr>
      </p:pic>
      <p:sp>
        <p:nvSpPr>
          <p:cNvPr id="8" name="CuadroTexto 7"/>
          <p:cNvSpPr txBox="1"/>
          <p:nvPr/>
        </p:nvSpPr>
        <p:spPr>
          <a:xfrm>
            <a:off x="31640" y="1796649"/>
            <a:ext cx="4899610" cy="861774"/>
          </a:xfrm>
          <a:prstGeom prst="rect">
            <a:avLst/>
          </a:prstGeom>
          <a:noFill/>
        </p:spPr>
        <p:txBody>
          <a:bodyPr wrap="none" rtlCol="0">
            <a:spAutoFit/>
          </a:bodyPr>
          <a:lstStyle/>
          <a:p>
            <a:pPr algn="ctr"/>
            <a:r>
              <a:rPr lang="es-CO" sz="1400" b="1" dirty="0">
                <a:latin typeface="AR CENA" panose="02000000000000000000" pitchFamily="2" charset="0"/>
              </a:rPr>
              <a:t>Introducción</a:t>
            </a:r>
          </a:p>
          <a:p>
            <a:pPr marL="285750" indent="-285750" algn="ctr">
              <a:buFont typeface="Arial" panose="020B0604020202020204" pitchFamily="34" charset="0"/>
              <a:buChar char="•"/>
            </a:pPr>
            <a:r>
              <a:rPr lang="es-CO" sz="1200" dirty="0">
                <a:latin typeface="AR CENA" panose="02000000000000000000" pitchFamily="2" charset="0"/>
              </a:rPr>
              <a:t>Presentación del autor</a:t>
            </a:r>
          </a:p>
          <a:p>
            <a:pPr marL="285750" indent="-285750" algn="ctr">
              <a:buFont typeface="Arial" panose="020B0604020202020204" pitchFamily="34" charset="0"/>
              <a:buChar char="•"/>
            </a:pPr>
            <a:r>
              <a:rPr lang="es-CO" sz="1200" dirty="0">
                <a:latin typeface="AR CENA" panose="02000000000000000000" pitchFamily="2" charset="0"/>
              </a:rPr>
              <a:t>Título en cursiva del texto y en minúscula</a:t>
            </a:r>
          </a:p>
          <a:p>
            <a:pPr marL="285750" indent="-285750" algn="ctr">
              <a:buFont typeface="Arial" panose="020B0604020202020204" pitchFamily="34" charset="0"/>
              <a:buChar char="•"/>
            </a:pPr>
            <a:r>
              <a:rPr lang="es-CO" sz="1200" dirty="0">
                <a:latin typeface="AR CENA" panose="02000000000000000000" pitchFamily="2" charset="0"/>
              </a:rPr>
              <a:t>Propósito del texto, información que genere interés al lector   </a:t>
            </a:r>
          </a:p>
        </p:txBody>
      </p:sp>
      <p:sp>
        <p:nvSpPr>
          <p:cNvPr id="9" name="Flecha derecha 8"/>
          <p:cNvSpPr/>
          <p:nvPr/>
        </p:nvSpPr>
        <p:spPr>
          <a:xfrm>
            <a:off x="4060347" y="1828852"/>
            <a:ext cx="659267" cy="44029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1" name="CuadroTexto 10"/>
          <p:cNvSpPr txBox="1"/>
          <p:nvPr/>
        </p:nvSpPr>
        <p:spPr>
          <a:xfrm>
            <a:off x="8643481" y="1140204"/>
            <a:ext cx="2368559" cy="954107"/>
          </a:xfrm>
          <a:prstGeom prst="rect">
            <a:avLst/>
          </a:prstGeom>
          <a:noFill/>
        </p:spPr>
        <p:txBody>
          <a:bodyPr wrap="square" rtlCol="0">
            <a:spAutoFit/>
          </a:bodyPr>
          <a:lstStyle/>
          <a:p>
            <a:pPr algn="ctr"/>
            <a:r>
              <a:rPr lang="es-CO" sz="1400" b="1" dirty="0">
                <a:latin typeface="AR CENA" panose="02000000000000000000" pitchFamily="2" charset="0"/>
              </a:rPr>
              <a:t>Cuerpo del trabajo</a:t>
            </a:r>
          </a:p>
          <a:p>
            <a:pPr algn="ctr"/>
            <a:r>
              <a:rPr lang="es-CO" sz="1400" dirty="0">
                <a:latin typeface="AR CENA" panose="02000000000000000000" pitchFamily="2" charset="0"/>
              </a:rPr>
              <a:t>Escogerás tres del texto y resumirás la esencia de dichos planteamientos.  </a:t>
            </a:r>
          </a:p>
        </p:txBody>
      </p:sp>
      <p:sp>
        <p:nvSpPr>
          <p:cNvPr id="12" name="CuadroTexto 11"/>
          <p:cNvSpPr txBox="1"/>
          <p:nvPr/>
        </p:nvSpPr>
        <p:spPr>
          <a:xfrm>
            <a:off x="2481445" y="2727163"/>
            <a:ext cx="1393202" cy="307777"/>
          </a:xfrm>
          <a:prstGeom prst="rect">
            <a:avLst/>
          </a:prstGeom>
          <a:noFill/>
        </p:spPr>
        <p:txBody>
          <a:bodyPr wrap="none" rtlCol="0">
            <a:spAutoFit/>
          </a:bodyPr>
          <a:lstStyle/>
          <a:p>
            <a:r>
              <a:rPr lang="es-CO" sz="1400" b="1" dirty="0">
                <a:latin typeface="AR CENA" panose="02000000000000000000" pitchFamily="2" charset="0"/>
              </a:rPr>
              <a:t>Argumento 1 </a:t>
            </a:r>
          </a:p>
        </p:txBody>
      </p:sp>
      <p:sp>
        <p:nvSpPr>
          <p:cNvPr id="13" name="CuadroTexto 12"/>
          <p:cNvSpPr txBox="1"/>
          <p:nvPr/>
        </p:nvSpPr>
        <p:spPr>
          <a:xfrm>
            <a:off x="5911504" y="2719979"/>
            <a:ext cx="1828268" cy="307777"/>
          </a:xfrm>
          <a:prstGeom prst="rect">
            <a:avLst/>
          </a:prstGeom>
          <a:noFill/>
        </p:spPr>
        <p:txBody>
          <a:bodyPr wrap="square" rtlCol="0">
            <a:spAutoFit/>
          </a:bodyPr>
          <a:lstStyle/>
          <a:p>
            <a:r>
              <a:rPr lang="es-CO" sz="1400" b="1" dirty="0">
                <a:latin typeface="AR CENA" panose="02000000000000000000" pitchFamily="2" charset="0"/>
              </a:rPr>
              <a:t>Argumento 2</a:t>
            </a:r>
          </a:p>
        </p:txBody>
      </p:sp>
      <p:sp>
        <p:nvSpPr>
          <p:cNvPr id="15" name="CuadroTexto 14"/>
          <p:cNvSpPr txBox="1"/>
          <p:nvPr/>
        </p:nvSpPr>
        <p:spPr>
          <a:xfrm>
            <a:off x="9272962" y="2765513"/>
            <a:ext cx="1482970" cy="307777"/>
          </a:xfrm>
          <a:prstGeom prst="rect">
            <a:avLst/>
          </a:prstGeom>
          <a:noFill/>
        </p:spPr>
        <p:txBody>
          <a:bodyPr wrap="none" rtlCol="0">
            <a:spAutoFit/>
          </a:bodyPr>
          <a:lstStyle/>
          <a:p>
            <a:r>
              <a:rPr lang="es-CO" sz="1400" b="1" dirty="0">
                <a:latin typeface="AR CENA" panose="02000000000000000000" pitchFamily="2" charset="0"/>
              </a:rPr>
              <a:t>Argumentos 3 </a:t>
            </a:r>
          </a:p>
        </p:txBody>
      </p:sp>
      <p:sp>
        <p:nvSpPr>
          <p:cNvPr id="16" name="CuadroTexto 15"/>
          <p:cNvSpPr txBox="1"/>
          <p:nvPr/>
        </p:nvSpPr>
        <p:spPr>
          <a:xfrm>
            <a:off x="98685" y="3073290"/>
            <a:ext cx="1421458" cy="2893100"/>
          </a:xfrm>
          <a:prstGeom prst="rect">
            <a:avLst/>
          </a:prstGeom>
          <a:noFill/>
        </p:spPr>
        <p:txBody>
          <a:bodyPr wrap="square" rtlCol="0">
            <a:spAutoFit/>
          </a:bodyPr>
          <a:lstStyle/>
          <a:p>
            <a:pPr algn="ctr"/>
            <a:r>
              <a:rPr lang="es-CO" sz="1400" b="1" dirty="0">
                <a:latin typeface="AR CENA" panose="02000000000000000000" pitchFamily="2" charset="0"/>
              </a:rPr>
              <a:t>Idea principal </a:t>
            </a:r>
          </a:p>
          <a:p>
            <a:pPr algn="ctr"/>
            <a:r>
              <a:rPr lang="es-CO" sz="1400" b="1" dirty="0">
                <a:latin typeface="AR CENA" panose="02000000000000000000" pitchFamily="2" charset="0"/>
              </a:rPr>
              <a:t>Ideas secundarias</a:t>
            </a:r>
          </a:p>
          <a:p>
            <a:pPr algn="ctr"/>
            <a:r>
              <a:rPr lang="es-CO" sz="1400" dirty="0">
                <a:latin typeface="AR CENA" panose="02000000000000000000" pitchFamily="2" charset="0"/>
              </a:rPr>
              <a:t>Identifica la </a:t>
            </a:r>
            <a:r>
              <a:rPr lang="es-CO" sz="1400" b="1" dirty="0">
                <a:latin typeface="AR CENA" panose="02000000000000000000" pitchFamily="2" charset="0"/>
              </a:rPr>
              <a:t>tesis: </a:t>
            </a:r>
            <a:r>
              <a:rPr lang="es-CO" sz="1400" dirty="0">
                <a:latin typeface="AR CENA" panose="02000000000000000000" pitchFamily="2" charset="0"/>
              </a:rPr>
              <a:t>aseveración categórica, idea clave que defiende el autor en el texto.</a:t>
            </a:r>
          </a:p>
          <a:p>
            <a:pPr algn="ctr"/>
            <a:r>
              <a:rPr lang="es-CO" sz="1400" b="1" dirty="0">
                <a:latin typeface="AR CENA" panose="02000000000000000000" pitchFamily="2" charset="0"/>
              </a:rPr>
              <a:t>Tono del autor.  </a:t>
            </a:r>
          </a:p>
        </p:txBody>
      </p:sp>
      <p:pic>
        <p:nvPicPr>
          <p:cNvPr id="17" name="Imagen 16"/>
          <p:cNvPicPr>
            <a:picLocks noChangeAspect="1"/>
          </p:cNvPicPr>
          <p:nvPr/>
        </p:nvPicPr>
        <p:blipFill>
          <a:blip r:embed="rId2"/>
          <a:stretch>
            <a:fillRect/>
          </a:stretch>
        </p:blipFill>
        <p:spPr>
          <a:xfrm>
            <a:off x="4471378" y="4972015"/>
            <a:ext cx="4989901" cy="1743607"/>
          </a:xfrm>
          <a:prstGeom prst="rect">
            <a:avLst/>
          </a:prstGeom>
        </p:spPr>
      </p:pic>
      <p:sp>
        <p:nvSpPr>
          <p:cNvPr id="18" name="CuadroTexto 17"/>
          <p:cNvSpPr txBox="1"/>
          <p:nvPr/>
        </p:nvSpPr>
        <p:spPr>
          <a:xfrm>
            <a:off x="1602467" y="5214494"/>
            <a:ext cx="2119522" cy="1231106"/>
          </a:xfrm>
          <a:prstGeom prst="rect">
            <a:avLst/>
          </a:prstGeom>
          <a:noFill/>
        </p:spPr>
        <p:txBody>
          <a:bodyPr wrap="square" rtlCol="0">
            <a:spAutoFit/>
          </a:bodyPr>
          <a:lstStyle/>
          <a:p>
            <a:pPr algn="ctr"/>
            <a:r>
              <a:rPr lang="es-CO" sz="1400" b="1" dirty="0">
                <a:latin typeface="AR CENA" panose="02000000000000000000" pitchFamily="2" charset="0"/>
              </a:rPr>
              <a:t>Conclusión</a:t>
            </a:r>
          </a:p>
          <a:p>
            <a:pPr algn="ctr"/>
            <a:r>
              <a:rPr lang="es-CO" sz="1400" dirty="0">
                <a:latin typeface="AR CENA" panose="02000000000000000000" pitchFamily="2" charset="0"/>
              </a:rPr>
              <a:t>Posición del autor; posible solución a las problemáticas planteadas. </a:t>
            </a:r>
            <a:r>
              <a:rPr lang="es-CO" dirty="0"/>
              <a:t> </a:t>
            </a:r>
          </a:p>
        </p:txBody>
      </p:sp>
      <p:sp>
        <p:nvSpPr>
          <p:cNvPr id="20" name="Flecha abajo 19"/>
          <p:cNvSpPr/>
          <p:nvPr/>
        </p:nvSpPr>
        <p:spPr>
          <a:xfrm>
            <a:off x="9585444" y="2052592"/>
            <a:ext cx="484632" cy="63479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pic>
        <p:nvPicPr>
          <p:cNvPr id="22" name="Imagen 21"/>
          <p:cNvPicPr>
            <a:picLocks noChangeAspect="1"/>
          </p:cNvPicPr>
          <p:nvPr/>
        </p:nvPicPr>
        <p:blipFill>
          <a:blip r:embed="rId3"/>
          <a:stretch>
            <a:fillRect/>
          </a:stretch>
        </p:blipFill>
        <p:spPr>
          <a:xfrm>
            <a:off x="3721989" y="5606055"/>
            <a:ext cx="676715" cy="475529"/>
          </a:xfrm>
          <a:prstGeom prst="rect">
            <a:avLst/>
          </a:prstGeom>
        </p:spPr>
      </p:pic>
      <p:sp>
        <p:nvSpPr>
          <p:cNvPr id="3" name="CuadroTexto 2">
            <a:extLst>
              <a:ext uri="{FF2B5EF4-FFF2-40B4-BE49-F238E27FC236}">
                <a16:creationId xmlns:a16="http://schemas.microsoft.com/office/drawing/2014/main" id="{0B1D16F4-A2CA-43CF-8BAE-C028F4E44A8B}"/>
              </a:ext>
            </a:extLst>
          </p:cNvPr>
          <p:cNvSpPr txBox="1"/>
          <p:nvPr/>
        </p:nvSpPr>
        <p:spPr>
          <a:xfrm>
            <a:off x="4151784" y="292148"/>
            <a:ext cx="4824536" cy="369332"/>
          </a:xfrm>
          <a:prstGeom prst="rect">
            <a:avLst/>
          </a:prstGeom>
          <a:noFill/>
        </p:spPr>
        <p:txBody>
          <a:bodyPr wrap="square" rtlCol="0">
            <a:spAutoFit/>
          </a:bodyPr>
          <a:lstStyle/>
          <a:p>
            <a:r>
              <a:rPr lang="es-CO" dirty="0"/>
              <a:t>Un país al alcance de los niños</a:t>
            </a:r>
          </a:p>
        </p:txBody>
      </p:sp>
      <p:sp>
        <p:nvSpPr>
          <p:cNvPr id="10" name="CuadroTexto 9">
            <a:extLst>
              <a:ext uri="{FF2B5EF4-FFF2-40B4-BE49-F238E27FC236}">
                <a16:creationId xmlns:a16="http://schemas.microsoft.com/office/drawing/2014/main" id="{33095CAD-ECF5-4E41-8E57-04220CE0F6F8}"/>
              </a:ext>
            </a:extLst>
          </p:cNvPr>
          <p:cNvSpPr txBox="1"/>
          <p:nvPr/>
        </p:nvSpPr>
        <p:spPr>
          <a:xfrm>
            <a:off x="4719614" y="684942"/>
            <a:ext cx="2816546" cy="369332"/>
          </a:xfrm>
          <a:prstGeom prst="rect">
            <a:avLst/>
          </a:prstGeom>
          <a:noFill/>
        </p:spPr>
        <p:txBody>
          <a:bodyPr wrap="square" rtlCol="0">
            <a:spAutoFit/>
          </a:bodyPr>
          <a:lstStyle/>
          <a:p>
            <a:r>
              <a:rPr lang="es-CO" dirty="0"/>
              <a:t>Gabriel García Márquez</a:t>
            </a:r>
          </a:p>
        </p:txBody>
      </p:sp>
      <p:sp>
        <p:nvSpPr>
          <p:cNvPr id="14" name="CuadroTexto 13">
            <a:extLst>
              <a:ext uri="{FF2B5EF4-FFF2-40B4-BE49-F238E27FC236}">
                <a16:creationId xmlns:a16="http://schemas.microsoft.com/office/drawing/2014/main" id="{AFDB14D9-A81B-4E12-B7B2-0D7879C53DEC}"/>
              </a:ext>
            </a:extLst>
          </p:cNvPr>
          <p:cNvSpPr txBox="1"/>
          <p:nvPr/>
        </p:nvSpPr>
        <p:spPr>
          <a:xfrm>
            <a:off x="1520143" y="3182406"/>
            <a:ext cx="2921788" cy="1569660"/>
          </a:xfrm>
          <a:prstGeom prst="rect">
            <a:avLst/>
          </a:prstGeom>
          <a:noFill/>
        </p:spPr>
        <p:txBody>
          <a:bodyPr wrap="square" rtlCol="0">
            <a:spAutoFit/>
          </a:bodyPr>
          <a:lstStyle/>
          <a:p>
            <a:r>
              <a:rPr lang="es-CO" sz="1600" dirty="0"/>
              <a:t>El autor toma un tono realista frente a los problemas que presenta Colombia, demostrando que la culpa se encuentra en la cultura que se mueve en este país.</a:t>
            </a:r>
          </a:p>
        </p:txBody>
      </p:sp>
      <p:sp>
        <p:nvSpPr>
          <p:cNvPr id="19" name="CuadroTexto 18">
            <a:extLst>
              <a:ext uri="{FF2B5EF4-FFF2-40B4-BE49-F238E27FC236}">
                <a16:creationId xmlns:a16="http://schemas.microsoft.com/office/drawing/2014/main" id="{9DABD870-5424-4A99-869D-5782388C0671}"/>
              </a:ext>
            </a:extLst>
          </p:cNvPr>
          <p:cNvSpPr txBox="1"/>
          <p:nvPr/>
        </p:nvSpPr>
        <p:spPr>
          <a:xfrm>
            <a:off x="4938169" y="3103680"/>
            <a:ext cx="2944623" cy="1569660"/>
          </a:xfrm>
          <a:prstGeom prst="rect">
            <a:avLst/>
          </a:prstGeom>
          <a:noFill/>
        </p:spPr>
        <p:txBody>
          <a:bodyPr wrap="square" rtlCol="0">
            <a:spAutoFit/>
          </a:bodyPr>
          <a:lstStyle/>
          <a:p>
            <a:r>
              <a:rPr lang="es-CO" sz="1600" dirty="0"/>
              <a:t>La forma de colonización que sucedió en Colombia también tiene parte en lo que sucede hoy en día, debido a que las personas que llegaron lo hicieron con un fin de beneficio propio. </a:t>
            </a:r>
          </a:p>
        </p:txBody>
      </p:sp>
      <p:sp>
        <p:nvSpPr>
          <p:cNvPr id="23" name="CuadroTexto 22">
            <a:extLst>
              <a:ext uri="{FF2B5EF4-FFF2-40B4-BE49-F238E27FC236}">
                <a16:creationId xmlns:a16="http://schemas.microsoft.com/office/drawing/2014/main" id="{3DD15FB1-A8BA-48B9-B54C-1274EEA3BD58}"/>
              </a:ext>
            </a:extLst>
          </p:cNvPr>
          <p:cNvSpPr txBox="1"/>
          <p:nvPr/>
        </p:nvSpPr>
        <p:spPr>
          <a:xfrm>
            <a:off x="8296706" y="3057979"/>
            <a:ext cx="3004112" cy="1938992"/>
          </a:xfrm>
          <a:prstGeom prst="rect">
            <a:avLst/>
          </a:prstGeom>
          <a:noFill/>
        </p:spPr>
        <p:txBody>
          <a:bodyPr wrap="square" rtlCol="0">
            <a:spAutoFit/>
          </a:bodyPr>
          <a:lstStyle/>
          <a:p>
            <a:r>
              <a:rPr lang="es-CO" sz="1200" dirty="0"/>
              <a:t>Gabriel nos habla de que las astucia indígena les permitiría tener una buena oportunidad referente al resto de las personas, pues siempre buscan superarse constantemente. Por otro lado, el pensamiento tradicionalista de la colonia no les permite ser abiertos a nuevas oportunidades de aprendizaje. Finalmente al ser un país muy hermoso en papel le da un doble trasfondo a cada decisión</a:t>
            </a:r>
          </a:p>
        </p:txBody>
      </p:sp>
      <p:sp>
        <p:nvSpPr>
          <p:cNvPr id="24" name="CuadroTexto 23">
            <a:extLst>
              <a:ext uri="{FF2B5EF4-FFF2-40B4-BE49-F238E27FC236}">
                <a16:creationId xmlns:a16="http://schemas.microsoft.com/office/drawing/2014/main" id="{68125DD6-C3B2-413C-8693-EC43D8B2A775}"/>
              </a:ext>
            </a:extLst>
          </p:cNvPr>
          <p:cNvSpPr txBox="1"/>
          <p:nvPr/>
        </p:nvSpPr>
        <p:spPr>
          <a:xfrm>
            <a:off x="4719614" y="4996971"/>
            <a:ext cx="4256706" cy="1569660"/>
          </a:xfrm>
          <a:prstGeom prst="rect">
            <a:avLst/>
          </a:prstGeom>
          <a:noFill/>
        </p:spPr>
        <p:txBody>
          <a:bodyPr wrap="square" rtlCol="0">
            <a:spAutoFit/>
          </a:bodyPr>
          <a:lstStyle/>
          <a:p>
            <a:r>
              <a:rPr lang="es-CO" sz="1600" dirty="0"/>
              <a:t>La solución que propone el autor es volver a Colombia un país con amor al conocimiento, que la ciencia se encuentre en cada hogar. También habla que se debería de tener un aprendizaje “desde la cuna hasta la tumba” para romper con los problemas de </a:t>
            </a:r>
            <a:r>
              <a:rPr lang="es-CO" sz="1600"/>
              <a:t>sus antepasados. </a:t>
            </a:r>
            <a:endParaRPr lang="es-CO" sz="1600" dirty="0"/>
          </a:p>
        </p:txBody>
      </p:sp>
    </p:spTree>
    <p:extLst>
      <p:ext uri="{BB962C8B-B14F-4D97-AF65-F5344CB8AC3E}">
        <p14:creationId xmlns:p14="http://schemas.microsoft.com/office/powerpoint/2010/main" val="17663160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Panorámica</PresentationFormat>
  <Paragraphs>25</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 CENA</vt:lpstr>
      <vt:lpstr>Arial</vt:lpstr>
      <vt:lpstr>Calibri</vt:lpstr>
      <vt:lpstr>Calibri Light</vt:lpstr>
      <vt:lpstr>Tema de Office</vt:lpstr>
      <vt:lpstr>Macroestructura  Título del texto ____________________________ Autor_______________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Macroestructura  Título del texto____________________________ Autor________</dc:title>
  <dc:creator>Profesora</dc:creator>
  <cp:lastModifiedBy>Josue Rodriguez Pineda</cp:lastModifiedBy>
  <cp:revision>9</cp:revision>
  <dcterms:created xsi:type="dcterms:W3CDTF">2016-09-15T01:57:54Z</dcterms:created>
  <dcterms:modified xsi:type="dcterms:W3CDTF">2018-10-10T20:27:08Z</dcterms:modified>
</cp:coreProperties>
</file>