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AF99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0"/>
            <a:ext cx="18287995" cy="10287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960868"/>
            <a:ext cx="4684464" cy="732613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7014882"/>
            <a:ext cx="2070198" cy="32721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765" y="4211203"/>
            <a:ext cx="8228469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5.jpg"/><Relationship Id="rId4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Relationship Id="rId4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Neurofisiología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6090"/>
            <a:ext cx="9372599" cy="6296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4886732"/>
            <a:ext cx="76200" cy="76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31450" y="4613676"/>
            <a:ext cx="6265545" cy="353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15975">
              <a:lnSpc>
                <a:spcPct val="114999"/>
              </a:lnSpc>
              <a:spcBef>
                <a:spcPts val="100"/>
              </a:spcBef>
            </a:pPr>
            <a:r>
              <a:rPr dirty="0" sz="2500" spc="245">
                <a:latin typeface="Tahoma"/>
                <a:cs typeface="Tahoma"/>
              </a:rPr>
              <a:t>S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70">
                <a:latin typeface="Tahoma"/>
                <a:cs typeface="Tahoma"/>
              </a:rPr>
              <a:t>s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55">
                <a:latin typeface="Tahoma"/>
                <a:cs typeface="Tahoma"/>
              </a:rPr>
              <a:t>q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-5">
                <a:latin typeface="Tahoma"/>
                <a:cs typeface="Tahoma"/>
              </a:rPr>
              <a:t>í</a:t>
            </a:r>
            <a:r>
              <a:rPr dirty="0" sz="2500" spc="190">
                <a:latin typeface="Tahoma"/>
                <a:cs typeface="Tahoma"/>
              </a:rPr>
              <a:t>m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70">
                <a:latin typeface="Tahoma"/>
                <a:cs typeface="Tahoma"/>
              </a:rPr>
              <a:t>s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55">
                <a:latin typeface="Tahoma"/>
                <a:cs typeface="Tahoma"/>
              </a:rPr>
              <a:t>q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120">
                <a:latin typeface="Tahoma"/>
                <a:cs typeface="Tahoma"/>
              </a:rPr>
              <a:t>e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90">
                <a:latin typeface="Tahoma"/>
                <a:cs typeface="Tahoma"/>
              </a:rPr>
              <a:t>m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70">
                <a:latin typeface="Tahoma"/>
                <a:cs typeface="Tahoma"/>
              </a:rPr>
              <a:t>n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40">
                <a:latin typeface="Tahoma"/>
                <a:cs typeface="Tahoma"/>
              </a:rPr>
              <a:t>a  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190">
                <a:latin typeface="Tahoma"/>
                <a:cs typeface="Tahoma"/>
              </a:rPr>
              <a:t>m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35">
                <a:latin typeface="Tahoma"/>
                <a:cs typeface="Tahoma"/>
              </a:rPr>
              <a:t>ó</a:t>
            </a:r>
            <a:r>
              <a:rPr dirty="0" sz="2500" spc="70">
                <a:latin typeface="Tahoma"/>
                <a:cs typeface="Tahoma"/>
              </a:rPr>
              <a:t>n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20">
                <a:latin typeface="Tahoma"/>
                <a:cs typeface="Tahoma"/>
              </a:rPr>
              <a:t>e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70">
                <a:latin typeface="Tahoma"/>
                <a:cs typeface="Tahoma"/>
              </a:rPr>
              <a:t>s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-395"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  <a:p>
            <a:pPr marL="12700" marR="191135">
              <a:lnSpc>
                <a:spcPct val="114999"/>
              </a:lnSpc>
            </a:pPr>
            <a:r>
              <a:rPr dirty="0" sz="2500" spc="114">
                <a:latin typeface="Tahoma"/>
                <a:cs typeface="Tahoma"/>
              </a:rPr>
              <a:t>Algunos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100">
                <a:latin typeface="Tahoma"/>
                <a:cs typeface="Tahoma"/>
              </a:rPr>
              <a:t>neurotransmisores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55">
                <a:latin typeface="Tahoma"/>
                <a:cs typeface="Tahoma"/>
              </a:rPr>
              <a:t>importantes: </a:t>
            </a:r>
            <a:r>
              <a:rPr dirty="0" sz="2500" spc="-765">
                <a:latin typeface="Tahoma"/>
                <a:cs typeface="Tahoma"/>
              </a:rPr>
              <a:t> </a:t>
            </a:r>
            <a:r>
              <a:rPr dirty="0" sz="2500" spc="155">
                <a:latin typeface="Tahoma"/>
                <a:cs typeface="Tahoma"/>
              </a:rPr>
              <a:t>d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90">
                <a:latin typeface="Tahoma"/>
                <a:cs typeface="Tahoma"/>
              </a:rPr>
              <a:t>m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-395">
                <a:latin typeface="Tahoma"/>
                <a:cs typeface="Tahoma"/>
              </a:rPr>
              <a:t>,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y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-395"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  <a:p>
            <a:pPr marL="12700" marR="756920">
              <a:lnSpc>
                <a:spcPct val="114999"/>
              </a:lnSpc>
            </a:pPr>
            <a:r>
              <a:rPr dirty="0" sz="2500" spc="50">
                <a:latin typeface="Tahoma"/>
                <a:cs typeface="Tahoma"/>
              </a:rPr>
              <a:t>L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55">
                <a:latin typeface="Tahoma"/>
                <a:cs typeface="Tahoma"/>
              </a:rPr>
              <a:t>d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90">
                <a:latin typeface="Tahoma"/>
                <a:cs typeface="Tahoma"/>
              </a:rPr>
              <a:t>m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55">
                <a:latin typeface="Tahoma"/>
                <a:cs typeface="Tahoma"/>
              </a:rPr>
              <a:t>á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120">
                <a:latin typeface="Tahoma"/>
                <a:cs typeface="Tahoma"/>
              </a:rPr>
              <a:t>v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55">
                <a:latin typeface="Tahoma"/>
                <a:cs typeface="Tahoma"/>
              </a:rPr>
              <a:t>d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70">
                <a:latin typeface="Tahoma"/>
                <a:cs typeface="Tahoma"/>
              </a:rPr>
              <a:t>n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-15">
                <a:latin typeface="Tahoma"/>
                <a:cs typeface="Tahoma"/>
              </a:rPr>
              <a:t>l  </a:t>
            </a:r>
            <a:r>
              <a:rPr dirty="0" sz="2500" spc="60">
                <a:latin typeface="Tahoma"/>
                <a:cs typeface="Tahoma"/>
              </a:rPr>
              <a:t>movimiento,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20">
                <a:latin typeface="Tahoma"/>
                <a:cs typeface="Tahoma"/>
              </a:rPr>
              <a:t>la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10">
                <a:latin typeface="Tahoma"/>
                <a:cs typeface="Tahoma"/>
              </a:rPr>
              <a:t>motivación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y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el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35">
                <a:latin typeface="Tahoma"/>
                <a:cs typeface="Tahoma"/>
              </a:rPr>
              <a:t>placer.</a:t>
            </a:r>
            <a:endParaRPr sz="250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</a:pPr>
            <a:r>
              <a:rPr dirty="0" sz="2500" spc="55">
                <a:latin typeface="Tahoma"/>
                <a:cs typeface="Tahoma"/>
              </a:rPr>
              <a:t>La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90">
                <a:latin typeface="Tahoma"/>
                <a:cs typeface="Tahoma"/>
              </a:rPr>
              <a:t>serotonina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70">
                <a:latin typeface="Tahoma"/>
                <a:cs typeface="Tahoma"/>
              </a:rPr>
              <a:t>regula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el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25">
                <a:latin typeface="Tahoma"/>
                <a:cs typeface="Tahoma"/>
              </a:rPr>
              <a:t>estado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de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5">
                <a:latin typeface="Tahoma"/>
                <a:cs typeface="Tahoma"/>
              </a:rPr>
              <a:t>ánimo,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el </a:t>
            </a:r>
            <a:r>
              <a:rPr dirty="0" sz="2500" spc="-765">
                <a:latin typeface="Tahoma"/>
                <a:cs typeface="Tahoma"/>
              </a:rPr>
              <a:t> 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65">
                <a:latin typeface="Tahoma"/>
                <a:cs typeface="Tahoma"/>
              </a:rPr>
              <a:t>ñ</a:t>
            </a:r>
            <a:r>
              <a:rPr dirty="0" sz="2500" spc="140">
                <a:latin typeface="Tahoma"/>
                <a:cs typeface="Tahoma"/>
              </a:rPr>
              <a:t>o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y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20">
                <a:latin typeface="Tahoma"/>
                <a:cs typeface="Tahoma"/>
              </a:rPr>
              <a:t>f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35">
                <a:latin typeface="Tahoma"/>
                <a:cs typeface="Tahoma"/>
              </a:rPr>
              <a:t>ó</a:t>
            </a:r>
            <a:r>
              <a:rPr dirty="0" sz="2500" spc="70">
                <a:latin typeface="Tahoma"/>
                <a:cs typeface="Tahoma"/>
              </a:rPr>
              <a:t>n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150">
                <a:latin typeface="Tahoma"/>
                <a:cs typeface="Tahoma"/>
              </a:rPr>
              <a:t>g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20">
                <a:latin typeface="Tahoma"/>
                <a:cs typeface="Tahoma"/>
              </a:rPr>
              <a:t>v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-395"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5763032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6639332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7515632"/>
            <a:ext cx="76200" cy="761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591800" y="3330205"/>
            <a:ext cx="583946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-5"/>
              <a:t>Neurotransmisores</a:t>
            </a:r>
            <a:endParaRPr sz="5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4695"/>
            <a:ext cx="9344025" cy="9222740"/>
            <a:chOff x="0" y="1064695"/>
            <a:chExt cx="9344025" cy="92227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70027"/>
              <a:ext cx="5006414" cy="52169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64695"/>
              <a:ext cx="9344024" cy="81533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28349" y="3737293"/>
            <a:ext cx="76200" cy="76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31450" y="3464238"/>
            <a:ext cx="6139815" cy="440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15975">
              <a:lnSpc>
                <a:spcPct val="114999"/>
              </a:lnSpc>
              <a:spcBef>
                <a:spcPts val="100"/>
              </a:spcBef>
            </a:pPr>
            <a:r>
              <a:rPr dirty="0" sz="2500" spc="40">
                <a:latin typeface="Trebuchet MS"/>
                <a:cs typeface="Trebuchet MS"/>
              </a:rPr>
              <a:t>La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10">
                <a:latin typeface="Trebuchet MS"/>
                <a:cs typeface="Trebuchet MS"/>
              </a:rPr>
              <a:t>acetilcolina</a:t>
            </a:r>
            <a:r>
              <a:rPr dirty="0" sz="2500" spc="-190">
                <a:latin typeface="Trebuchet MS"/>
                <a:cs typeface="Trebuchet MS"/>
              </a:rPr>
              <a:t> </a:t>
            </a:r>
            <a:r>
              <a:rPr dirty="0" sz="2500" spc="170">
                <a:latin typeface="Trebuchet MS"/>
                <a:cs typeface="Trebuchet MS"/>
              </a:rPr>
              <a:t>es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50">
                <a:latin typeface="Trebuchet MS"/>
                <a:cs typeface="Trebuchet MS"/>
              </a:rPr>
              <a:t>importante</a:t>
            </a:r>
            <a:r>
              <a:rPr dirty="0" sz="2500" spc="-190">
                <a:latin typeface="Trebuchet MS"/>
                <a:cs typeface="Trebuchet MS"/>
              </a:rPr>
              <a:t> </a:t>
            </a:r>
            <a:r>
              <a:rPr dirty="0" sz="2500" spc="60">
                <a:latin typeface="Trebuchet MS"/>
                <a:cs typeface="Trebuchet MS"/>
              </a:rPr>
              <a:t>para</a:t>
            </a:r>
            <a:r>
              <a:rPr dirty="0" sz="2500" spc="-190">
                <a:latin typeface="Trebuchet MS"/>
                <a:cs typeface="Trebuchet MS"/>
              </a:rPr>
              <a:t> </a:t>
            </a:r>
            <a:r>
              <a:rPr dirty="0" sz="2500" spc="-65">
                <a:latin typeface="Trebuchet MS"/>
                <a:cs typeface="Trebuchet MS"/>
              </a:rPr>
              <a:t>la </a:t>
            </a:r>
            <a:r>
              <a:rPr dirty="0" sz="2500" spc="-740">
                <a:latin typeface="Trebuchet MS"/>
                <a:cs typeface="Trebuchet MS"/>
              </a:rPr>
              <a:t> </a:t>
            </a:r>
            <a:r>
              <a:rPr dirty="0" sz="2500" spc="210">
                <a:latin typeface="Trebuchet MS"/>
                <a:cs typeface="Trebuchet MS"/>
              </a:rPr>
              <a:t>m</a:t>
            </a:r>
            <a:r>
              <a:rPr dirty="0" sz="2500" spc="70">
                <a:latin typeface="Trebuchet MS"/>
                <a:cs typeface="Trebuchet MS"/>
              </a:rPr>
              <a:t>e</a:t>
            </a:r>
            <a:r>
              <a:rPr dirty="0" sz="2500" spc="210">
                <a:latin typeface="Trebuchet MS"/>
                <a:cs typeface="Trebuchet MS"/>
              </a:rPr>
              <a:t>m</a:t>
            </a:r>
            <a:r>
              <a:rPr dirty="0" sz="2500" spc="150">
                <a:latin typeface="Trebuchet MS"/>
                <a:cs typeface="Trebuchet MS"/>
              </a:rPr>
              <a:t>o</a:t>
            </a:r>
            <a:r>
              <a:rPr dirty="0" sz="2500" spc="-15">
                <a:latin typeface="Trebuchet MS"/>
                <a:cs typeface="Trebuchet MS"/>
              </a:rPr>
              <a:t>r</a:t>
            </a:r>
            <a:r>
              <a:rPr dirty="0" sz="2500" spc="-150">
                <a:latin typeface="Trebuchet MS"/>
                <a:cs typeface="Trebuchet MS"/>
              </a:rPr>
              <a:t>i</a:t>
            </a:r>
            <a:r>
              <a:rPr dirty="0" sz="2500" spc="55">
                <a:latin typeface="Trebuchet MS"/>
                <a:cs typeface="Trebuchet MS"/>
              </a:rPr>
              <a:t>a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155">
                <a:latin typeface="Trebuchet MS"/>
                <a:cs typeface="Trebuchet MS"/>
              </a:rPr>
              <a:t>y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70">
                <a:latin typeface="Trebuchet MS"/>
                <a:cs typeface="Trebuchet MS"/>
              </a:rPr>
              <a:t>e</a:t>
            </a:r>
            <a:r>
              <a:rPr dirty="0" sz="2500" spc="-180">
                <a:latin typeface="Trebuchet MS"/>
                <a:cs typeface="Trebuchet MS"/>
              </a:rPr>
              <a:t>l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50">
                <a:latin typeface="Trebuchet MS"/>
                <a:cs typeface="Trebuchet MS"/>
              </a:rPr>
              <a:t>a</a:t>
            </a:r>
            <a:r>
              <a:rPr dirty="0" sz="2500" spc="145">
                <a:latin typeface="Trebuchet MS"/>
                <a:cs typeface="Trebuchet MS"/>
              </a:rPr>
              <a:t>p</a:t>
            </a:r>
            <a:r>
              <a:rPr dirty="0" sz="2500" spc="-15">
                <a:latin typeface="Trebuchet MS"/>
                <a:cs typeface="Trebuchet MS"/>
              </a:rPr>
              <a:t>r</a:t>
            </a:r>
            <a:r>
              <a:rPr dirty="0" sz="2500" spc="70">
                <a:latin typeface="Trebuchet MS"/>
                <a:cs typeface="Trebuchet MS"/>
              </a:rPr>
              <a:t>e</a:t>
            </a:r>
            <a:r>
              <a:rPr dirty="0" sz="2500" spc="90">
                <a:latin typeface="Trebuchet MS"/>
                <a:cs typeface="Trebuchet MS"/>
              </a:rPr>
              <a:t>n</a:t>
            </a:r>
            <a:r>
              <a:rPr dirty="0" sz="2500" spc="145">
                <a:latin typeface="Trebuchet MS"/>
                <a:cs typeface="Trebuchet MS"/>
              </a:rPr>
              <a:t>d</a:t>
            </a:r>
            <a:r>
              <a:rPr dirty="0" sz="2500" spc="-150">
                <a:latin typeface="Trebuchet MS"/>
                <a:cs typeface="Trebuchet MS"/>
              </a:rPr>
              <a:t>i</a:t>
            </a:r>
            <a:r>
              <a:rPr dirty="0" sz="2500" spc="170">
                <a:latin typeface="Trebuchet MS"/>
                <a:cs typeface="Trebuchet MS"/>
              </a:rPr>
              <a:t>z</a:t>
            </a:r>
            <a:r>
              <a:rPr dirty="0" sz="2500" spc="50">
                <a:latin typeface="Trebuchet MS"/>
                <a:cs typeface="Trebuchet MS"/>
              </a:rPr>
              <a:t>a</a:t>
            </a:r>
            <a:r>
              <a:rPr dirty="0" sz="2500" spc="-380">
                <a:latin typeface="Trebuchet MS"/>
                <a:cs typeface="Trebuchet MS"/>
              </a:rPr>
              <a:t>j</a:t>
            </a:r>
            <a:r>
              <a:rPr dirty="0" sz="2500" spc="70">
                <a:latin typeface="Trebuchet MS"/>
                <a:cs typeface="Trebuchet MS"/>
              </a:rPr>
              <a:t>e</a:t>
            </a:r>
            <a:r>
              <a:rPr dirty="0" sz="2500" spc="-560"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</a:pPr>
            <a:r>
              <a:rPr dirty="0" sz="2500" spc="40">
                <a:latin typeface="Trebuchet MS"/>
                <a:cs typeface="Trebuchet MS"/>
              </a:rPr>
              <a:t>La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35">
                <a:latin typeface="Trebuchet MS"/>
                <a:cs typeface="Trebuchet MS"/>
              </a:rPr>
              <a:t>deficiencia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110">
                <a:latin typeface="Trebuchet MS"/>
                <a:cs typeface="Trebuchet MS"/>
              </a:rPr>
              <a:t>de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85">
                <a:latin typeface="Trebuchet MS"/>
                <a:cs typeface="Trebuchet MS"/>
              </a:rPr>
              <a:t>dopamina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170">
                <a:latin typeface="Trebuchet MS"/>
                <a:cs typeface="Trebuchet MS"/>
              </a:rPr>
              <a:t>se</a:t>
            </a:r>
            <a:r>
              <a:rPr dirty="0" sz="2500" spc="-190">
                <a:latin typeface="Trebuchet MS"/>
                <a:cs typeface="Trebuchet MS"/>
              </a:rPr>
              <a:t> </a:t>
            </a:r>
            <a:r>
              <a:rPr dirty="0" sz="2500" spc="95">
                <a:latin typeface="Trebuchet MS"/>
                <a:cs typeface="Trebuchet MS"/>
              </a:rPr>
              <a:t>asocia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150">
                <a:latin typeface="Trebuchet MS"/>
                <a:cs typeface="Trebuchet MS"/>
              </a:rPr>
              <a:t>con </a:t>
            </a:r>
            <a:r>
              <a:rPr dirty="0" sz="2500" spc="-740">
                <a:latin typeface="Trebuchet MS"/>
                <a:cs typeface="Trebuchet MS"/>
              </a:rPr>
              <a:t> </a:t>
            </a:r>
            <a:r>
              <a:rPr dirty="0" sz="2500" spc="95">
                <a:latin typeface="Trebuchet MS"/>
                <a:cs typeface="Trebuchet MS"/>
              </a:rPr>
              <a:t>enfermedades </a:t>
            </a:r>
            <a:r>
              <a:rPr dirty="0" sz="2500" spc="180">
                <a:latin typeface="Trebuchet MS"/>
                <a:cs typeface="Trebuchet MS"/>
              </a:rPr>
              <a:t>como </a:t>
            </a:r>
            <a:r>
              <a:rPr dirty="0" sz="2500" spc="-55">
                <a:latin typeface="Trebuchet MS"/>
                <a:cs typeface="Trebuchet MS"/>
              </a:rPr>
              <a:t>el </a:t>
            </a:r>
            <a:r>
              <a:rPr dirty="0" sz="2500" spc="85">
                <a:latin typeface="Trebuchet MS"/>
                <a:cs typeface="Trebuchet MS"/>
              </a:rPr>
              <a:t>Parkinson </a:t>
            </a:r>
            <a:r>
              <a:rPr dirty="0" sz="2500" spc="155">
                <a:latin typeface="Trebuchet MS"/>
                <a:cs typeface="Trebuchet MS"/>
              </a:rPr>
              <a:t>y </a:t>
            </a:r>
            <a:r>
              <a:rPr dirty="0" sz="2500" spc="-65">
                <a:latin typeface="Trebuchet MS"/>
                <a:cs typeface="Trebuchet MS"/>
              </a:rPr>
              <a:t>la </a:t>
            </a:r>
            <a:r>
              <a:rPr dirty="0" sz="2500" spc="-60">
                <a:latin typeface="Trebuchet MS"/>
                <a:cs typeface="Trebuchet MS"/>
              </a:rPr>
              <a:t> </a:t>
            </a:r>
            <a:r>
              <a:rPr dirty="0" sz="2500" spc="20">
                <a:latin typeface="Trebuchet MS"/>
                <a:cs typeface="Trebuchet MS"/>
              </a:rPr>
              <a:t>depresión.</a:t>
            </a:r>
            <a:endParaRPr sz="2500">
              <a:latin typeface="Trebuchet MS"/>
              <a:cs typeface="Trebuchet MS"/>
            </a:endParaRPr>
          </a:p>
          <a:p>
            <a:pPr marL="12700" marR="126364">
              <a:lnSpc>
                <a:spcPct val="114999"/>
              </a:lnSpc>
            </a:pPr>
            <a:r>
              <a:rPr dirty="0" sz="2500" spc="30">
                <a:latin typeface="Trebuchet MS"/>
                <a:cs typeface="Trebuchet MS"/>
              </a:rPr>
              <a:t>L</a:t>
            </a:r>
            <a:r>
              <a:rPr dirty="0" sz="2500" spc="55">
                <a:latin typeface="Trebuchet MS"/>
                <a:cs typeface="Trebuchet MS"/>
              </a:rPr>
              <a:t>a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145">
                <a:latin typeface="Trebuchet MS"/>
                <a:cs typeface="Trebuchet MS"/>
              </a:rPr>
              <a:t>d</a:t>
            </a:r>
            <a:r>
              <a:rPr dirty="0" sz="2500" spc="70">
                <a:latin typeface="Trebuchet MS"/>
                <a:cs typeface="Trebuchet MS"/>
              </a:rPr>
              <a:t>e</a:t>
            </a:r>
            <a:r>
              <a:rPr dirty="0" sz="2500" spc="-10">
                <a:latin typeface="Trebuchet MS"/>
                <a:cs typeface="Trebuchet MS"/>
              </a:rPr>
              <a:t>f</a:t>
            </a:r>
            <a:r>
              <a:rPr dirty="0" sz="2500" spc="-150">
                <a:latin typeface="Trebuchet MS"/>
                <a:cs typeface="Trebuchet MS"/>
              </a:rPr>
              <a:t>i</a:t>
            </a:r>
            <a:r>
              <a:rPr dirty="0" sz="2500" spc="200">
                <a:latin typeface="Trebuchet MS"/>
                <a:cs typeface="Trebuchet MS"/>
              </a:rPr>
              <a:t>c</a:t>
            </a:r>
            <a:r>
              <a:rPr dirty="0" sz="2500" spc="-150">
                <a:latin typeface="Trebuchet MS"/>
                <a:cs typeface="Trebuchet MS"/>
              </a:rPr>
              <a:t>i</a:t>
            </a:r>
            <a:r>
              <a:rPr dirty="0" sz="2500" spc="70">
                <a:latin typeface="Trebuchet MS"/>
                <a:cs typeface="Trebuchet MS"/>
              </a:rPr>
              <a:t>e</a:t>
            </a:r>
            <a:r>
              <a:rPr dirty="0" sz="2500" spc="90">
                <a:latin typeface="Trebuchet MS"/>
                <a:cs typeface="Trebuchet MS"/>
              </a:rPr>
              <a:t>n</a:t>
            </a:r>
            <a:r>
              <a:rPr dirty="0" sz="2500" spc="200">
                <a:latin typeface="Trebuchet MS"/>
                <a:cs typeface="Trebuchet MS"/>
              </a:rPr>
              <a:t>c</a:t>
            </a:r>
            <a:r>
              <a:rPr dirty="0" sz="2500" spc="-150">
                <a:latin typeface="Trebuchet MS"/>
                <a:cs typeface="Trebuchet MS"/>
              </a:rPr>
              <a:t>i</a:t>
            </a:r>
            <a:r>
              <a:rPr dirty="0" sz="2500" spc="55">
                <a:latin typeface="Trebuchet MS"/>
                <a:cs typeface="Trebuchet MS"/>
              </a:rPr>
              <a:t>a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145">
                <a:latin typeface="Trebuchet MS"/>
                <a:cs typeface="Trebuchet MS"/>
              </a:rPr>
              <a:t>d</a:t>
            </a:r>
            <a:r>
              <a:rPr dirty="0" sz="2500" spc="75">
                <a:latin typeface="Trebuchet MS"/>
                <a:cs typeface="Trebuchet MS"/>
              </a:rPr>
              <a:t>e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270">
                <a:latin typeface="Trebuchet MS"/>
                <a:cs typeface="Trebuchet MS"/>
              </a:rPr>
              <a:t>s</a:t>
            </a:r>
            <a:r>
              <a:rPr dirty="0" sz="2500" spc="70">
                <a:latin typeface="Trebuchet MS"/>
                <a:cs typeface="Trebuchet MS"/>
              </a:rPr>
              <a:t>e</a:t>
            </a:r>
            <a:r>
              <a:rPr dirty="0" sz="2500" spc="-15">
                <a:latin typeface="Trebuchet MS"/>
                <a:cs typeface="Trebuchet MS"/>
              </a:rPr>
              <a:t>r</a:t>
            </a:r>
            <a:r>
              <a:rPr dirty="0" sz="2500" spc="150">
                <a:latin typeface="Trebuchet MS"/>
                <a:cs typeface="Trebuchet MS"/>
              </a:rPr>
              <a:t>o</a:t>
            </a:r>
            <a:r>
              <a:rPr dirty="0" sz="2500" spc="-20">
                <a:latin typeface="Trebuchet MS"/>
                <a:cs typeface="Trebuchet MS"/>
              </a:rPr>
              <a:t>t</a:t>
            </a:r>
            <a:r>
              <a:rPr dirty="0" sz="2500" spc="150">
                <a:latin typeface="Trebuchet MS"/>
                <a:cs typeface="Trebuchet MS"/>
              </a:rPr>
              <a:t>o</a:t>
            </a:r>
            <a:r>
              <a:rPr dirty="0" sz="2500" spc="90">
                <a:latin typeface="Trebuchet MS"/>
                <a:cs typeface="Trebuchet MS"/>
              </a:rPr>
              <a:t>n</a:t>
            </a:r>
            <a:r>
              <a:rPr dirty="0" sz="2500" spc="-150">
                <a:latin typeface="Trebuchet MS"/>
                <a:cs typeface="Trebuchet MS"/>
              </a:rPr>
              <a:t>i</a:t>
            </a:r>
            <a:r>
              <a:rPr dirty="0" sz="2500" spc="90">
                <a:latin typeface="Trebuchet MS"/>
                <a:cs typeface="Trebuchet MS"/>
              </a:rPr>
              <a:t>n</a:t>
            </a:r>
            <a:r>
              <a:rPr dirty="0" sz="2500" spc="55">
                <a:latin typeface="Trebuchet MS"/>
                <a:cs typeface="Trebuchet MS"/>
              </a:rPr>
              <a:t>a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270">
                <a:latin typeface="Trebuchet MS"/>
                <a:cs typeface="Trebuchet MS"/>
              </a:rPr>
              <a:t>s</a:t>
            </a:r>
            <a:r>
              <a:rPr dirty="0" sz="2500" spc="75">
                <a:latin typeface="Trebuchet MS"/>
                <a:cs typeface="Trebuchet MS"/>
              </a:rPr>
              <a:t>e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-15">
                <a:latin typeface="Trebuchet MS"/>
                <a:cs typeface="Trebuchet MS"/>
              </a:rPr>
              <a:t>r</a:t>
            </a:r>
            <a:r>
              <a:rPr dirty="0" sz="2500" spc="70">
                <a:latin typeface="Trebuchet MS"/>
                <a:cs typeface="Trebuchet MS"/>
              </a:rPr>
              <a:t>e</a:t>
            </a:r>
            <a:r>
              <a:rPr dirty="0" sz="2500" spc="-180">
                <a:latin typeface="Trebuchet MS"/>
                <a:cs typeface="Trebuchet MS"/>
              </a:rPr>
              <a:t>l</a:t>
            </a:r>
            <a:r>
              <a:rPr dirty="0" sz="2500" spc="50">
                <a:latin typeface="Trebuchet MS"/>
                <a:cs typeface="Trebuchet MS"/>
              </a:rPr>
              <a:t>a</a:t>
            </a:r>
            <a:r>
              <a:rPr dirty="0" sz="2500" spc="200">
                <a:latin typeface="Trebuchet MS"/>
                <a:cs typeface="Trebuchet MS"/>
              </a:rPr>
              <a:t>c</a:t>
            </a:r>
            <a:r>
              <a:rPr dirty="0" sz="2500" spc="-150">
                <a:latin typeface="Trebuchet MS"/>
                <a:cs typeface="Trebuchet MS"/>
              </a:rPr>
              <a:t>i</a:t>
            </a:r>
            <a:r>
              <a:rPr dirty="0" sz="2500" spc="150">
                <a:latin typeface="Trebuchet MS"/>
                <a:cs typeface="Trebuchet MS"/>
              </a:rPr>
              <a:t>o</a:t>
            </a:r>
            <a:r>
              <a:rPr dirty="0" sz="2500" spc="90">
                <a:latin typeface="Trebuchet MS"/>
                <a:cs typeface="Trebuchet MS"/>
              </a:rPr>
              <a:t>n</a:t>
            </a:r>
            <a:r>
              <a:rPr dirty="0" sz="2500" spc="40">
                <a:latin typeface="Trebuchet MS"/>
                <a:cs typeface="Trebuchet MS"/>
              </a:rPr>
              <a:t>a  </a:t>
            </a:r>
            <a:r>
              <a:rPr dirty="0" sz="2500" spc="200">
                <a:latin typeface="Trebuchet MS"/>
                <a:cs typeface="Trebuchet MS"/>
              </a:rPr>
              <a:t>c</a:t>
            </a:r>
            <a:r>
              <a:rPr dirty="0" sz="2500" spc="150">
                <a:latin typeface="Trebuchet MS"/>
                <a:cs typeface="Trebuchet MS"/>
              </a:rPr>
              <a:t>o</a:t>
            </a:r>
            <a:r>
              <a:rPr dirty="0" sz="2500" spc="95">
                <a:latin typeface="Trebuchet MS"/>
                <a:cs typeface="Trebuchet MS"/>
              </a:rPr>
              <a:t>n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-20">
                <a:latin typeface="Trebuchet MS"/>
                <a:cs typeface="Trebuchet MS"/>
              </a:rPr>
              <a:t>t</a:t>
            </a:r>
            <a:r>
              <a:rPr dirty="0" sz="2500" spc="-15">
                <a:latin typeface="Trebuchet MS"/>
                <a:cs typeface="Trebuchet MS"/>
              </a:rPr>
              <a:t>r</a:t>
            </a:r>
            <a:r>
              <a:rPr dirty="0" sz="2500" spc="50">
                <a:latin typeface="Trebuchet MS"/>
                <a:cs typeface="Trebuchet MS"/>
              </a:rPr>
              <a:t>a</a:t>
            </a:r>
            <a:r>
              <a:rPr dirty="0" sz="2500" spc="270">
                <a:latin typeface="Trebuchet MS"/>
                <a:cs typeface="Trebuchet MS"/>
              </a:rPr>
              <a:t>s</a:t>
            </a:r>
            <a:r>
              <a:rPr dirty="0" sz="2500" spc="-20">
                <a:latin typeface="Trebuchet MS"/>
                <a:cs typeface="Trebuchet MS"/>
              </a:rPr>
              <a:t>t</a:t>
            </a:r>
            <a:r>
              <a:rPr dirty="0" sz="2500" spc="150">
                <a:latin typeface="Trebuchet MS"/>
                <a:cs typeface="Trebuchet MS"/>
              </a:rPr>
              <a:t>o</a:t>
            </a:r>
            <a:r>
              <a:rPr dirty="0" sz="2500" spc="-15">
                <a:latin typeface="Trebuchet MS"/>
                <a:cs typeface="Trebuchet MS"/>
              </a:rPr>
              <a:t>r</a:t>
            </a:r>
            <a:r>
              <a:rPr dirty="0" sz="2500" spc="90">
                <a:latin typeface="Trebuchet MS"/>
                <a:cs typeface="Trebuchet MS"/>
              </a:rPr>
              <a:t>n</a:t>
            </a:r>
            <a:r>
              <a:rPr dirty="0" sz="2500" spc="150">
                <a:latin typeface="Trebuchet MS"/>
                <a:cs typeface="Trebuchet MS"/>
              </a:rPr>
              <a:t>o</a:t>
            </a:r>
            <a:r>
              <a:rPr dirty="0" sz="2500" spc="275">
                <a:latin typeface="Trebuchet MS"/>
                <a:cs typeface="Trebuchet MS"/>
              </a:rPr>
              <a:t>s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145">
                <a:latin typeface="Trebuchet MS"/>
                <a:cs typeface="Trebuchet MS"/>
              </a:rPr>
              <a:t>d</a:t>
            </a:r>
            <a:r>
              <a:rPr dirty="0" sz="2500" spc="70">
                <a:latin typeface="Trebuchet MS"/>
                <a:cs typeface="Trebuchet MS"/>
              </a:rPr>
              <a:t>e</a:t>
            </a:r>
            <a:r>
              <a:rPr dirty="0" sz="2500" spc="-180">
                <a:latin typeface="Trebuchet MS"/>
                <a:cs typeface="Trebuchet MS"/>
              </a:rPr>
              <a:t>l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70">
                <a:latin typeface="Trebuchet MS"/>
                <a:cs typeface="Trebuchet MS"/>
              </a:rPr>
              <a:t>e</a:t>
            </a:r>
            <a:r>
              <a:rPr dirty="0" sz="2500" spc="270">
                <a:latin typeface="Trebuchet MS"/>
                <a:cs typeface="Trebuchet MS"/>
              </a:rPr>
              <a:t>s</a:t>
            </a:r>
            <a:r>
              <a:rPr dirty="0" sz="2500" spc="-20">
                <a:latin typeface="Trebuchet MS"/>
                <a:cs typeface="Trebuchet MS"/>
              </a:rPr>
              <a:t>t</a:t>
            </a:r>
            <a:r>
              <a:rPr dirty="0" sz="2500" spc="50">
                <a:latin typeface="Trebuchet MS"/>
                <a:cs typeface="Trebuchet MS"/>
              </a:rPr>
              <a:t>a</a:t>
            </a:r>
            <a:r>
              <a:rPr dirty="0" sz="2500" spc="145">
                <a:latin typeface="Trebuchet MS"/>
                <a:cs typeface="Trebuchet MS"/>
              </a:rPr>
              <a:t>d</a:t>
            </a:r>
            <a:r>
              <a:rPr dirty="0" sz="2500" spc="155">
                <a:latin typeface="Trebuchet MS"/>
                <a:cs typeface="Trebuchet MS"/>
              </a:rPr>
              <a:t>o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145">
                <a:latin typeface="Trebuchet MS"/>
                <a:cs typeface="Trebuchet MS"/>
              </a:rPr>
              <a:t>d</a:t>
            </a:r>
            <a:r>
              <a:rPr dirty="0" sz="2500" spc="75">
                <a:latin typeface="Trebuchet MS"/>
                <a:cs typeface="Trebuchet MS"/>
              </a:rPr>
              <a:t>e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50">
                <a:latin typeface="Trebuchet MS"/>
                <a:cs typeface="Trebuchet MS"/>
              </a:rPr>
              <a:t>á</a:t>
            </a:r>
            <a:r>
              <a:rPr dirty="0" sz="2500" spc="90">
                <a:latin typeface="Trebuchet MS"/>
                <a:cs typeface="Trebuchet MS"/>
              </a:rPr>
              <a:t>n</a:t>
            </a:r>
            <a:r>
              <a:rPr dirty="0" sz="2500" spc="-150">
                <a:latin typeface="Trebuchet MS"/>
                <a:cs typeface="Trebuchet MS"/>
              </a:rPr>
              <a:t>i</a:t>
            </a:r>
            <a:r>
              <a:rPr dirty="0" sz="2500" spc="210">
                <a:latin typeface="Trebuchet MS"/>
                <a:cs typeface="Trebuchet MS"/>
              </a:rPr>
              <a:t>m</a:t>
            </a:r>
            <a:r>
              <a:rPr dirty="0" sz="2500" spc="150">
                <a:latin typeface="Trebuchet MS"/>
                <a:cs typeface="Trebuchet MS"/>
              </a:rPr>
              <a:t>o</a:t>
            </a:r>
            <a:r>
              <a:rPr dirty="0" sz="2500" spc="-560"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  <a:p>
            <a:pPr marL="12700" marR="259079">
              <a:lnSpc>
                <a:spcPct val="114999"/>
              </a:lnSpc>
            </a:pPr>
            <a:r>
              <a:rPr dirty="0" sz="2500" spc="30">
                <a:latin typeface="Trebuchet MS"/>
                <a:cs typeface="Trebuchet MS"/>
              </a:rPr>
              <a:t>L</a:t>
            </a:r>
            <a:r>
              <a:rPr dirty="0" sz="2500" spc="55">
                <a:latin typeface="Trebuchet MS"/>
                <a:cs typeface="Trebuchet MS"/>
              </a:rPr>
              <a:t>a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145">
                <a:latin typeface="Trebuchet MS"/>
                <a:cs typeface="Trebuchet MS"/>
              </a:rPr>
              <a:t>d</a:t>
            </a:r>
            <a:r>
              <a:rPr dirty="0" sz="2500" spc="70">
                <a:latin typeface="Trebuchet MS"/>
                <a:cs typeface="Trebuchet MS"/>
              </a:rPr>
              <a:t>e</a:t>
            </a:r>
            <a:r>
              <a:rPr dirty="0" sz="2500" spc="-10">
                <a:latin typeface="Trebuchet MS"/>
                <a:cs typeface="Trebuchet MS"/>
              </a:rPr>
              <a:t>f</a:t>
            </a:r>
            <a:r>
              <a:rPr dirty="0" sz="2500" spc="-150">
                <a:latin typeface="Trebuchet MS"/>
                <a:cs typeface="Trebuchet MS"/>
              </a:rPr>
              <a:t>i</a:t>
            </a:r>
            <a:r>
              <a:rPr dirty="0" sz="2500" spc="200">
                <a:latin typeface="Trebuchet MS"/>
                <a:cs typeface="Trebuchet MS"/>
              </a:rPr>
              <a:t>c</a:t>
            </a:r>
            <a:r>
              <a:rPr dirty="0" sz="2500" spc="-150">
                <a:latin typeface="Trebuchet MS"/>
                <a:cs typeface="Trebuchet MS"/>
              </a:rPr>
              <a:t>i</a:t>
            </a:r>
            <a:r>
              <a:rPr dirty="0" sz="2500" spc="70">
                <a:latin typeface="Trebuchet MS"/>
                <a:cs typeface="Trebuchet MS"/>
              </a:rPr>
              <a:t>e</a:t>
            </a:r>
            <a:r>
              <a:rPr dirty="0" sz="2500" spc="90">
                <a:latin typeface="Trebuchet MS"/>
                <a:cs typeface="Trebuchet MS"/>
              </a:rPr>
              <a:t>n</a:t>
            </a:r>
            <a:r>
              <a:rPr dirty="0" sz="2500" spc="200">
                <a:latin typeface="Trebuchet MS"/>
                <a:cs typeface="Trebuchet MS"/>
              </a:rPr>
              <a:t>c</a:t>
            </a:r>
            <a:r>
              <a:rPr dirty="0" sz="2500" spc="-150">
                <a:latin typeface="Trebuchet MS"/>
                <a:cs typeface="Trebuchet MS"/>
              </a:rPr>
              <a:t>i</a:t>
            </a:r>
            <a:r>
              <a:rPr dirty="0" sz="2500" spc="55">
                <a:latin typeface="Trebuchet MS"/>
                <a:cs typeface="Trebuchet MS"/>
              </a:rPr>
              <a:t>a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145">
                <a:latin typeface="Trebuchet MS"/>
                <a:cs typeface="Trebuchet MS"/>
              </a:rPr>
              <a:t>d</a:t>
            </a:r>
            <a:r>
              <a:rPr dirty="0" sz="2500" spc="75">
                <a:latin typeface="Trebuchet MS"/>
                <a:cs typeface="Trebuchet MS"/>
              </a:rPr>
              <a:t>e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50">
                <a:latin typeface="Trebuchet MS"/>
                <a:cs typeface="Trebuchet MS"/>
              </a:rPr>
              <a:t>a</a:t>
            </a:r>
            <a:r>
              <a:rPr dirty="0" sz="2500" spc="200">
                <a:latin typeface="Trebuchet MS"/>
                <a:cs typeface="Trebuchet MS"/>
              </a:rPr>
              <a:t>c</a:t>
            </a:r>
            <a:r>
              <a:rPr dirty="0" sz="2500" spc="70">
                <a:latin typeface="Trebuchet MS"/>
                <a:cs typeface="Trebuchet MS"/>
              </a:rPr>
              <a:t>e</a:t>
            </a:r>
            <a:r>
              <a:rPr dirty="0" sz="2500" spc="-20">
                <a:latin typeface="Trebuchet MS"/>
                <a:cs typeface="Trebuchet MS"/>
              </a:rPr>
              <a:t>t</a:t>
            </a:r>
            <a:r>
              <a:rPr dirty="0" sz="2500" spc="-150">
                <a:latin typeface="Trebuchet MS"/>
                <a:cs typeface="Trebuchet MS"/>
              </a:rPr>
              <a:t>i</a:t>
            </a:r>
            <a:r>
              <a:rPr dirty="0" sz="2500" spc="-180">
                <a:latin typeface="Trebuchet MS"/>
                <a:cs typeface="Trebuchet MS"/>
              </a:rPr>
              <a:t>l</a:t>
            </a:r>
            <a:r>
              <a:rPr dirty="0" sz="2500" spc="200">
                <a:latin typeface="Trebuchet MS"/>
                <a:cs typeface="Trebuchet MS"/>
              </a:rPr>
              <a:t>c</a:t>
            </a:r>
            <a:r>
              <a:rPr dirty="0" sz="2500" spc="150">
                <a:latin typeface="Trebuchet MS"/>
                <a:cs typeface="Trebuchet MS"/>
              </a:rPr>
              <a:t>o</a:t>
            </a:r>
            <a:r>
              <a:rPr dirty="0" sz="2500" spc="-180">
                <a:latin typeface="Trebuchet MS"/>
                <a:cs typeface="Trebuchet MS"/>
              </a:rPr>
              <a:t>l</a:t>
            </a:r>
            <a:r>
              <a:rPr dirty="0" sz="2500" spc="-150">
                <a:latin typeface="Trebuchet MS"/>
                <a:cs typeface="Trebuchet MS"/>
              </a:rPr>
              <a:t>i</a:t>
            </a:r>
            <a:r>
              <a:rPr dirty="0" sz="2500" spc="90">
                <a:latin typeface="Trebuchet MS"/>
                <a:cs typeface="Trebuchet MS"/>
              </a:rPr>
              <a:t>n</a:t>
            </a:r>
            <a:r>
              <a:rPr dirty="0" sz="2500" spc="55">
                <a:latin typeface="Trebuchet MS"/>
                <a:cs typeface="Trebuchet MS"/>
              </a:rPr>
              <a:t>a</a:t>
            </a:r>
            <a:r>
              <a:rPr dirty="0" sz="2500" spc="-195">
                <a:latin typeface="Trebuchet MS"/>
                <a:cs typeface="Trebuchet MS"/>
              </a:rPr>
              <a:t> </a:t>
            </a:r>
            <a:r>
              <a:rPr dirty="0" sz="2500" spc="70">
                <a:latin typeface="Trebuchet MS"/>
                <a:cs typeface="Trebuchet MS"/>
              </a:rPr>
              <a:t>e</a:t>
            </a:r>
            <a:r>
              <a:rPr dirty="0" sz="2500" spc="270">
                <a:latin typeface="Trebuchet MS"/>
                <a:cs typeface="Trebuchet MS"/>
              </a:rPr>
              <a:t>s</a:t>
            </a:r>
            <a:r>
              <a:rPr dirty="0" sz="2500" spc="-20">
                <a:latin typeface="Trebuchet MS"/>
                <a:cs typeface="Trebuchet MS"/>
              </a:rPr>
              <a:t>t</a:t>
            </a:r>
            <a:r>
              <a:rPr dirty="0" sz="2500" spc="40">
                <a:latin typeface="Trebuchet MS"/>
                <a:cs typeface="Trebuchet MS"/>
              </a:rPr>
              <a:t>á  </a:t>
            </a:r>
            <a:r>
              <a:rPr dirty="0" sz="2500" spc="40">
                <a:latin typeface="Trebuchet MS"/>
                <a:cs typeface="Trebuchet MS"/>
              </a:rPr>
              <a:t>relacionada</a:t>
            </a:r>
            <a:r>
              <a:rPr dirty="0" sz="2500" spc="-190">
                <a:latin typeface="Trebuchet MS"/>
                <a:cs typeface="Trebuchet MS"/>
              </a:rPr>
              <a:t> </a:t>
            </a:r>
            <a:r>
              <a:rPr dirty="0" sz="2500" spc="150">
                <a:latin typeface="Trebuchet MS"/>
                <a:cs typeface="Trebuchet MS"/>
              </a:rPr>
              <a:t>con</a:t>
            </a:r>
            <a:r>
              <a:rPr dirty="0" sz="2500" spc="-190">
                <a:latin typeface="Trebuchet MS"/>
                <a:cs typeface="Trebuchet MS"/>
              </a:rPr>
              <a:t> </a:t>
            </a:r>
            <a:r>
              <a:rPr dirty="0" sz="2500" spc="95">
                <a:latin typeface="Trebuchet MS"/>
                <a:cs typeface="Trebuchet MS"/>
              </a:rPr>
              <a:t>enfermedades</a:t>
            </a:r>
            <a:r>
              <a:rPr dirty="0" sz="2500" spc="-190">
                <a:latin typeface="Trebuchet MS"/>
                <a:cs typeface="Trebuchet MS"/>
              </a:rPr>
              <a:t> </a:t>
            </a:r>
            <a:r>
              <a:rPr dirty="0" sz="2500" spc="180">
                <a:latin typeface="Trebuchet MS"/>
                <a:cs typeface="Trebuchet MS"/>
              </a:rPr>
              <a:t>como</a:t>
            </a:r>
            <a:r>
              <a:rPr dirty="0" sz="2500" spc="-190">
                <a:latin typeface="Trebuchet MS"/>
                <a:cs typeface="Trebuchet MS"/>
              </a:rPr>
              <a:t> </a:t>
            </a:r>
            <a:r>
              <a:rPr dirty="0" sz="2500" spc="-55">
                <a:latin typeface="Trebuchet MS"/>
                <a:cs typeface="Trebuchet MS"/>
              </a:rPr>
              <a:t>el </a:t>
            </a:r>
            <a:r>
              <a:rPr dirty="0" sz="2500" spc="-740">
                <a:latin typeface="Trebuchet MS"/>
                <a:cs typeface="Trebuchet MS"/>
              </a:rPr>
              <a:t> </a:t>
            </a:r>
            <a:r>
              <a:rPr dirty="0" sz="2500" spc="-5">
                <a:latin typeface="Trebuchet MS"/>
                <a:cs typeface="Trebuchet MS"/>
              </a:rPr>
              <a:t>Alzheimer.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28349" y="4613593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28349" y="5928043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28349" y="6804343"/>
            <a:ext cx="76200" cy="761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591800" y="1593562"/>
            <a:ext cx="5839460" cy="1482725"/>
          </a:xfrm>
          <a:prstGeom prst="rect"/>
        </p:spPr>
        <p:txBody>
          <a:bodyPr wrap="square" lIns="0" tIns="231140" rIns="0" bIns="0" rtlCol="0" vert="horz">
            <a:spAutoFit/>
          </a:bodyPr>
          <a:lstStyle/>
          <a:p>
            <a:pPr marL="12700" marR="5080">
              <a:lnSpc>
                <a:spcPct val="73900"/>
              </a:lnSpc>
              <a:spcBef>
                <a:spcPts val="1820"/>
              </a:spcBef>
            </a:pPr>
            <a:r>
              <a:rPr dirty="0" sz="5500" spc="-5"/>
              <a:t>Neurotransmisores </a:t>
            </a:r>
            <a:r>
              <a:rPr dirty="0" sz="5500" spc="-1645"/>
              <a:t> </a:t>
            </a:r>
            <a:r>
              <a:rPr dirty="0" sz="5500" spc="-95"/>
              <a:t>(continuación)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6089"/>
            <a:ext cx="9372599" cy="6296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4886728"/>
            <a:ext cx="76200" cy="76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31450" y="4613672"/>
            <a:ext cx="6108065" cy="309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26135">
              <a:lnSpc>
                <a:spcPct val="114999"/>
              </a:lnSpc>
              <a:spcBef>
                <a:spcPts val="100"/>
              </a:spcBef>
            </a:pPr>
            <a:r>
              <a:rPr dirty="0" sz="2500" spc="-110">
                <a:latin typeface="Microsoft Sans Serif"/>
                <a:cs typeface="Microsoft Sans Serif"/>
              </a:rPr>
              <a:t>E</a:t>
            </a:r>
            <a:r>
              <a:rPr dirty="0" sz="2500" spc="-15">
                <a:latin typeface="Microsoft Sans Serif"/>
                <a:cs typeface="Microsoft Sans Serif"/>
              </a:rPr>
              <a:t>l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190">
                <a:latin typeface="Microsoft Sans Serif"/>
                <a:cs typeface="Microsoft Sans Serif"/>
              </a:rPr>
              <a:t>c</a:t>
            </a:r>
            <a:r>
              <a:rPr dirty="0" sz="2500" spc="40">
                <a:latin typeface="Microsoft Sans Serif"/>
                <a:cs typeface="Microsoft Sans Serif"/>
              </a:rPr>
              <a:t>e</a:t>
            </a:r>
            <a:r>
              <a:rPr dirty="0" sz="2500" spc="125">
                <a:latin typeface="Microsoft Sans Serif"/>
                <a:cs typeface="Microsoft Sans Serif"/>
              </a:rPr>
              <a:t>r</a:t>
            </a:r>
            <a:r>
              <a:rPr dirty="0" sz="2500" spc="40">
                <a:latin typeface="Microsoft Sans Serif"/>
                <a:cs typeface="Microsoft Sans Serif"/>
              </a:rPr>
              <a:t>e</a:t>
            </a:r>
            <a:r>
              <a:rPr dirty="0" sz="2500" spc="145">
                <a:latin typeface="Microsoft Sans Serif"/>
                <a:cs typeface="Microsoft Sans Serif"/>
              </a:rPr>
              <a:t>b</a:t>
            </a:r>
            <a:r>
              <a:rPr dirty="0" sz="2500" spc="125">
                <a:latin typeface="Microsoft Sans Serif"/>
                <a:cs typeface="Microsoft Sans Serif"/>
              </a:rPr>
              <a:t>r</a:t>
            </a:r>
            <a:r>
              <a:rPr dirty="0" sz="2500" spc="105">
                <a:latin typeface="Microsoft Sans Serif"/>
                <a:cs typeface="Microsoft Sans Serif"/>
              </a:rPr>
              <a:t>o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40">
                <a:latin typeface="Microsoft Sans Serif"/>
                <a:cs typeface="Microsoft Sans Serif"/>
              </a:rPr>
              <a:t>e</a:t>
            </a:r>
            <a:r>
              <a:rPr dirty="0" sz="2500" spc="40">
                <a:latin typeface="Microsoft Sans Serif"/>
                <a:cs typeface="Microsoft Sans Serif"/>
              </a:rPr>
              <a:t>s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40">
                <a:latin typeface="Microsoft Sans Serif"/>
                <a:cs typeface="Microsoft Sans Serif"/>
              </a:rPr>
              <a:t>e</a:t>
            </a:r>
            <a:r>
              <a:rPr dirty="0" sz="2500" spc="-15">
                <a:latin typeface="Microsoft Sans Serif"/>
                <a:cs typeface="Microsoft Sans Serif"/>
              </a:rPr>
              <a:t>l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100">
                <a:latin typeface="Microsoft Sans Serif"/>
                <a:cs typeface="Microsoft Sans Serif"/>
              </a:rPr>
              <a:t>ó</a:t>
            </a:r>
            <a:r>
              <a:rPr dirty="0" sz="2500" spc="125">
                <a:latin typeface="Microsoft Sans Serif"/>
                <a:cs typeface="Microsoft Sans Serif"/>
              </a:rPr>
              <a:t>r</a:t>
            </a:r>
            <a:r>
              <a:rPr dirty="0" sz="2500" spc="140">
                <a:latin typeface="Microsoft Sans Serif"/>
                <a:cs typeface="Microsoft Sans Serif"/>
              </a:rPr>
              <a:t>g</a:t>
            </a:r>
            <a:r>
              <a:rPr dirty="0" sz="2500" spc="-30">
                <a:latin typeface="Microsoft Sans Serif"/>
                <a:cs typeface="Microsoft Sans Serif"/>
              </a:rPr>
              <a:t>a</a:t>
            </a:r>
            <a:r>
              <a:rPr dirty="0" sz="2500" spc="65">
                <a:latin typeface="Microsoft Sans Serif"/>
                <a:cs typeface="Microsoft Sans Serif"/>
              </a:rPr>
              <a:t>n</a:t>
            </a:r>
            <a:r>
              <a:rPr dirty="0" sz="2500" spc="105">
                <a:latin typeface="Microsoft Sans Serif"/>
                <a:cs typeface="Microsoft Sans Serif"/>
              </a:rPr>
              <a:t>o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145">
                <a:latin typeface="Microsoft Sans Serif"/>
                <a:cs typeface="Microsoft Sans Serif"/>
              </a:rPr>
              <a:t>p</a:t>
            </a:r>
            <a:r>
              <a:rPr dirty="0" sz="2500" spc="125">
                <a:latin typeface="Microsoft Sans Serif"/>
                <a:cs typeface="Microsoft Sans Serif"/>
              </a:rPr>
              <a:t>r</a:t>
            </a:r>
            <a:r>
              <a:rPr dirty="0" sz="2500" spc="-5">
                <a:latin typeface="Microsoft Sans Serif"/>
                <a:cs typeface="Microsoft Sans Serif"/>
              </a:rPr>
              <a:t>i</a:t>
            </a:r>
            <a:r>
              <a:rPr dirty="0" sz="2500" spc="65">
                <a:latin typeface="Microsoft Sans Serif"/>
                <a:cs typeface="Microsoft Sans Serif"/>
              </a:rPr>
              <a:t>n</a:t>
            </a:r>
            <a:r>
              <a:rPr dirty="0" sz="2500" spc="190">
                <a:latin typeface="Microsoft Sans Serif"/>
                <a:cs typeface="Microsoft Sans Serif"/>
              </a:rPr>
              <a:t>c</a:t>
            </a:r>
            <a:r>
              <a:rPr dirty="0" sz="2500" spc="-5">
                <a:latin typeface="Microsoft Sans Serif"/>
                <a:cs typeface="Microsoft Sans Serif"/>
              </a:rPr>
              <a:t>i</a:t>
            </a:r>
            <a:r>
              <a:rPr dirty="0" sz="2500" spc="145">
                <a:latin typeface="Microsoft Sans Serif"/>
                <a:cs typeface="Microsoft Sans Serif"/>
              </a:rPr>
              <a:t>p</a:t>
            </a:r>
            <a:r>
              <a:rPr dirty="0" sz="2500" spc="-30">
                <a:latin typeface="Microsoft Sans Serif"/>
                <a:cs typeface="Microsoft Sans Serif"/>
              </a:rPr>
              <a:t>a</a:t>
            </a:r>
            <a:r>
              <a:rPr dirty="0" sz="2500" spc="-15">
                <a:latin typeface="Microsoft Sans Serif"/>
                <a:cs typeface="Microsoft Sans Serif"/>
              </a:rPr>
              <a:t>l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145">
                <a:latin typeface="Microsoft Sans Serif"/>
                <a:cs typeface="Microsoft Sans Serif"/>
              </a:rPr>
              <a:t>d</a:t>
            </a:r>
            <a:r>
              <a:rPr dirty="0" sz="2500" spc="40">
                <a:latin typeface="Microsoft Sans Serif"/>
                <a:cs typeface="Microsoft Sans Serif"/>
              </a:rPr>
              <a:t>e</a:t>
            </a:r>
            <a:r>
              <a:rPr dirty="0" sz="2500" spc="-15">
                <a:latin typeface="Microsoft Sans Serif"/>
                <a:cs typeface="Microsoft Sans Serif"/>
              </a:rPr>
              <a:t>l  </a:t>
            </a:r>
            <a:r>
              <a:rPr dirty="0" sz="2500" spc="80">
                <a:latin typeface="Microsoft Sans Serif"/>
                <a:cs typeface="Microsoft Sans Serif"/>
              </a:rPr>
              <a:t>sistema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 spc="70">
                <a:latin typeface="Microsoft Sans Serif"/>
                <a:cs typeface="Microsoft Sans Serif"/>
              </a:rPr>
              <a:t>nervioso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40">
                <a:latin typeface="Microsoft Sans Serif"/>
                <a:cs typeface="Microsoft Sans Serif"/>
              </a:rPr>
              <a:t>central.</a:t>
            </a:r>
            <a:endParaRPr sz="2500">
              <a:latin typeface="Microsoft Sans Serif"/>
              <a:cs typeface="Microsoft Sans Serif"/>
            </a:endParaRPr>
          </a:p>
          <a:p>
            <a:pPr marL="12700" marR="533400">
              <a:lnSpc>
                <a:spcPct val="114999"/>
              </a:lnSpc>
            </a:pPr>
            <a:r>
              <a:rPr dirty="0" sz="2500" spc="35">
                <a:latin typeface="Microsoft Sans Serif"/>
                <a:cs typeface="Microsoft Sans Serif"/>
              </a:rPr>
              <a:t>Responsable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 spc="95">
                <a:latin typeface="Microsoft Sans Serif"/>
                <a:cs typeface="Microsoft Sans Serif"/>
              </a:rPr>
              <a:t>de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 spc="105">
                <a:latin typeface="Microsoft Sans Serif"/>
                <a:cs typeface="Microsoft Sans Serif"/>
              </a:rPr>
              <a:t>controlar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 spc="140">
                <a:latin typeface="Microsoft Sans Serif"/>
                <a:cs typeface="Microsoft Sans Serif"/>
              </a:rPr>
              <a:t>y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 spc="90">
                <a:latin typeface="Microsoft Sans Serif"/>
                <a:cs typeface="Microsoft Sans Serif"/>
              </a:rPr>
              <a:t>coordinar </a:t>
            </a:r>
            <a:r>
              <a:rPr dirty="0" sz="2500" spc="-650">
                <a:latin typeface="Microsoft Sans Serif"/>
                <a:cs typeface="Microsoft Sans Serif"/>
              </a:rPr>
              <a:t> </a:t>
            </a:r>
            <a:r>
              <a:rPr dirty="0" sz="2500" spc="105">
                <a:latin typeface="Microsoft Sans Serif"/>
                <a:cs typeface="Microsoft Sans Serif"/>
              </a:rPr>
              <a:t>todas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las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85">
                <a:latin typeface="Microsoft Sans Serif"/>
                <a:cs typeface="Microsoft Sans Serif"/>
              </a:rPr>
              <a:t>funciones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45">
                <a:latin typeface="Microsoft Sans Serif"/>
                <a:cs typeface="Microsoft Sans Serif"/>
              </a:rPr>
              <a:t>corporales.</a:t>
            </a:r>
            <a:endParaRPr sz="2500">
              <a:latin typeface="Microsoft Sans Serif"/>
              <a:cs typeface="Microsoft Sans Serif"/>
            </a:endParaRPr>
          </a:p>
          <a:p>
            <a:pPr marL="12700" marR="5080">
              <a:lnSpc>
                <a:spcPct val="114999"/>
              </a:lnSpc>
            </a:pPr>
            <a:r>
              <a:rPr dirty="0" sz="2500" spc="145">
                <a:latin typeface="Microsoft Sans Serif"/>
                <a:cs typeface="Microsoft Sans Serif"/>
              </a:rPr>
              <a:t>Incluye </a:t>
            </a:r>
            <a:r>
              <a:rPr dirty="0" sz="2500" spc="-20">
                <a:latin typeface="Microsoft Sans Serif"/>
                <a:cs typeface="Microsoft Sans Serif"/>
              </a:rPr>
              <a:t>la </a:t>
            </a:r>
            <a:r>
              <a:rPr dirty="0" sz="2500" spc="50">
                <a:latin typeface="Microsoft Sans Serif"/>
                <a:cs typeface="Microsoft Sans Serif"/>
              </a:rPr>
              <a:t>cognición, </a:t>
            </a:r>
            <a:r>
              <a:rPr dirty="0" sz="2500" spc="15">
                <a:latin typeface="Microsoft Sans Serif"/>
                <a:cs typeface="Microsoft Sans Serif"/>
              </a:rPr>
              <a:t>el </a:t>
            </a:r>
            <a:r>
              <a:rPr dirty="0" sz="2500" spc="70">
                <a:latin typeface="Microsoft Sans Serif"/>
                <a:cs typeface="Microsoft Sans Serif"/>
              </a:rPr>
              <a:t>movimiento, </a:t>
            </a:r>
            <a:r>
              <a:rPr dirty="0" sz="2500">
                <a:latin typeface="Microsoft Sans Serif"/>
                <a:cs typeface="Microsoft Sans Serif"/>
              </a:rPr>
              <a:t>las </a:t>
            </a:r>
            <a:r>
              <a:rPr dirty="0" sz="2500" spc="5">
                <a:latin typeface="Microsoft Sans Serif"/>
                <a:cs typeface="Microsoft Sans Serif"/>
              </a:rPr>
              <a:t> </a:t>
            </a:r>
            <a:r>
              <a:rPr dirty="0" sz="2500" spc="85">
                <a:latin typeface="Microsoft Sans Serif"/>
                <a:cs typeface="Microsoft Sans Serif"/>
              </a:rPr>
              <a:t>emociones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140">
                <a:latin typeface="Microsoft Sans Serif"/>
                <a:cs typeface="Microsoft Sans Serif"/>
              </a:rPr>
              <a:t>y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-20">
                <a:latin typeface="Microsoft Sans Serif"/>
                <a:cs typeface="Microsoft Sans Serif"/>
              </a:rPr>
              <a:t>la</a:t>
            </a:r>
            <a:r>
              <a:rPr dirty="0" sz="2500" spc="-100">
                <a:latin typeface="Microsoft Sans Serif"/>
                <a:cs typeface="Microsoft Sans Serif"/>
              </a:rPr>
              <a:t> </a:t>
            </a:r>
            <a:r>
              <a:rPr dirty="0" sz="2500" spc="70">
                <a:latin typeface="Microsoft Sans Serif"/>
                <a:cs typeface="Microsoft Sans Serif"/>
              </a:rPr>
              <a:t>regulación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95">
                <a:latin typeface="Microsoft Sans Serif"/>
                <a:cs typeface="Microsoft Sans Serif"/>
              </a:rPr>
              <a:t>de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40">
                <a:latin typeface="Microsoft Sans Serif"/>
                <a:cs typeface="Microsoft Sans Serif"/>
              </a:rPr>
              <a:t>los</a:t>
            </a:r>
            <a:r>
              <a:rPr dirty="0" sz="2500" spc="-100">
                <a:latin typeface="Microsoft Sans Serif"/>
                <a:cs typeface="Microsoft Sans Serif"/>
              </a:rPr>
              <a:t> </a:t>
            </a:r>
            <a:r>
              <a:rPr dirty="0" sz="2500" spc="75">
                <a:latin typeface="Microsoft Sans Serif"/>
                <a:cs typeface="Microsoft Sans Serif"/>
              </a:rPr>
              <a:t>órganos </a:t>
            </a:r>
            <a:r>
              <a:rPr dirty="0" sz="2500" spc="-650">
                <a:latin typeface="Microsoft Sans Serif"/>
                <a:cs typeface="Microsoft Sans Serif"/>
              </a:rPr>
              <a:t> </a:t>
            </a:r>
            <a:r>
              <a:rPr dirty="0" sz="2500" spc="40">
                <a:latin typeface="Microsoft Sans Serif"/>
                <a:cs typeface="Microsoft Sans Serif"/>
              </a:rPr>
              <a:t>internos.</a:t>
            </a:r>
            <a:endParaRPr sz="25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5763028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6639328"/>
            <a:ext cx="76200" cy="761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91800" y="3330202"/>
            <a:ext cx="655193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235"/>
              <a:t>F</a:t>
            </a:r>
            <a:r>
              <a:rPr dirty="0" sz="5500" spc="-525"/>
              <a:t>i</a:t>
            </a:r>
            <a:r>
              <a:rPr dirty="0" sz="5500" spc="330"/>
              <a:t>s</a:t>
            </a:r>
            <a:r>
              <a:rPr dirty="0" sz="5500" spc="-525"/>
              <a:t>i</a:t>
            </a:r>
            <a:r>
              <a:rPr dirty="0" sz="5500" spc="110"/>
              <a:t>o</a:t>
            </a:r>
            <a:r>
              <a:rPr dirty="0" sz="5500" spc="-580"/>
              <a:t>l</a:t>
            </a:r>
            <a:r>
              <a:rPr dirty="0" sz="5500" spc="110"/>
              <a:t>o</a:t>
            </a:r>
            <a:r>
              <a:rPr dirty="0" sz="5500" spc="415"/>
              <a:t>g</a:t>
            </a:r>
            <a:r>
              <a:rPr dirty="0" sz="5500" spc="-525"/>
              <a:t>í</a:t>
            </a:r>
            <a:r>
              <a:rPr dirty="0" sz="5500" spc="160"/>
              <a:t>a</a:t>
            </a:r>
            <a:r>
              <a:rPr dirty="0" sz="5500" spc="-855"/>
              <a:t> </a:t>
            </a:r>
            <a:r>
              <a:rPr dirty="0" sz="5500" spc="130"/>
              <a:t>d</a:t>
            </a:r>
            <a:r>
              <a:rPr dirty="0" sz="5500" spc="-80"/>
              <a:t>e</a:t>
            </a:r>
            <a:r>
              <a:rPr dirty="0" sz="5500" spc="-305"/>
              <a:t>l</a:t>
            </a:r>
            <a:r>
              <a:rPr dirty="0" sz="5500" spc="-855"/>
              <a:t> </a:t>
            </a:r>
            <a:r>
              <a:rPr dirty="0" sz="5500" spc="635"/>
              <a:t>C</a:t>
            </a:r>
            <a:r>
              <a:rPr dirty="0" sz="5500" spc="-80"/>
              <a:t>e</a:t>
            </a:r>
            <a:r>
              <a:rPr dirty="0" sz="5500" spc="-265"/>
              <a:t>r</a:t>
            </a:r>
            <a:r>
              <a:rPr dirty="0" sz="5500" spc="-80"/>
              <a:t>e</a:t>
            </a:r>
            <a:r>
              <a:rPr dirty="0" sz="5500" spc="130"/>
              <a:t>b</a:t>
            </a:r>
            <a:r>
              <a:rPr dirty="0" sz="5500" spc="-265"/>
              <a:t>r</a:t>
            </a:r>
            <a:r>
              <a:rPr dirty="0" sz="5500" spc="390"/>
              <a:t>o</a:t>
            </a:r>
            <a:endParaRPr sz="5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6089"/>
            <a:ext cx="9372599" cy="6296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4886731"/>
            <a:ext cx="76200" cy="76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31450" y="4613674"/>
            <a:ext cx="5875020" cy="309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50570">
              <a:lnSpc>
                <a:spcPct val="114999"/>
              </a:lnSpc>
              <a:spcBef>
                <a:spcPts val="100"/>
              </a:spcBef>
            </a:pPr>
            <a:r>
              <a:rPr dirty="0" sz="2500" spc="114">
                <a:latin typeface="Microsoft Sans Serif"/>
                <a:cs typeface="Microsoft Sans Serif"/>
              </a:rPr>
              <a:t>Compuesto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 spc="125">
                <a:latin typeface="Microsoft Sans Serif"/>
                <a:cs typeface="Microsoft Sans Serif"/>
              </a:rPr>
              <a:t>por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45">
                <a:latin typeface="Microsoft Sans Serif"/>
                <a:cs typeface="Microsoft Sans Serif"/>
              </a:rPr>
              <a:t>billones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95">
                <a:latin typeface="Microsoft Sans Serif"/>
                <a:cs typeface="Microsoft Sans Serif"/>
              </a:rPr>
              <a:t>de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 spc="40">
                <a:latin typeface="Microsoft Sans Serif"/>
                <a:cs typeface="Microsoft Sans Serif"/>
              </a:rPr>
              <a:t>células </a:t>
            </a:r>
            <a:r>
              <a:rPr dirty="0" sz="2500" spc="-650">
                <a:latin typeface="Microsoft Sans Serif"/>
                <a:cs typeface="Microsoft Sans Serif"/>
              </a:rPr>
              <a:t> </a:t>
            </a:r>
            <a:r>
              <a:rPr dirty="0" sz="2500" spc="55">
                <a:latin typeface="Microsoft Sans Serif"/>
                <a:cs typeface="Microsoft Sans Serif"/>
              </a:rPr>
              <a:t>nerviosas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 spc="35">
                <a:latin typeface="Microsoft Sans Serif"/>
                <a:cs typeface="Microsoft Sans Serif"/>
              </a:rPr>
              <a:t>llamadas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 spc="15">
                <a:latin typeface="Microsoft Sans Serif"/>
                <a:cs typeface="Microsoft Sans Serif"/>
              </a:rPr>
              <a:t>neuronas.</a:t>
            </a:r>
            <a:endParaRPr sz="2500">
              <a:latin typeface="Microsoft Sans Serif"/>
              <a:cs typeface="Microsoft Sans Serif"/>
            </a:endParaRPr>
          </a:p>
          <a:p>
            <a:pPr marL="12700" marR="377825">
              <a:lnSpc>
                <a:spcPct val="114999"/>
              </a:lnSpc>
            </a:pPr>
            <a:r>
              <a:rPr dirty="0" sz="2500" spc="65">
                <a:latin typeface="Microsoft Sans Serif"/>
                <a:cs typeface="Microsoft Sans Serif"/>
              </a:rPr>
              <a:t>También</a:t>
            </a:r>
            <a:r>
              <a:rPr dirty="0" sz="2500" spc="-114">
                <a:latin typeface="Microsoft Sans Serif"/>
                <a:cs typeface="Microsoft Sans Serif"/>
              </a:rPr>
              <a:t> </a:t>
            </a:r>
            <a:r>
              <a:rPr dirty="0" sz="2500" spc="100">
                <a:latin typeface="Microsoft Sans Serif"/>
                <a:cs typeface="Microsoft Sans Serif"/>
              </a:rPr>
              <a:t>contiene</a:t>
            </a:r>
            <a:r>
              <a:rPr dirty="0" sz="2500" spc="-114">
                <a:latin typeface="Microsoft Sans Serif"/>
                <a:cs typeface="Microsoft Sans Serif"/>
              </a:rPr>
              <a:t> </a:t>
            </a:r>
            <a:r>
              <a:rPr dirty="0" sz="2500" spc="40">
                <a:latin typeface="Microsoft Sans Serif"/>
                <a:cs typeface="Microsoft Sans Serif"/>
              </a:rPr>
              <a:t>células</a:t>
            </a:r>
            <a:r>
              <a:rPr dirty="0" sz="2500" spc="-114">
                <a:latin typeface="Microsoft Sans Serif"/>
                <a:cs typeface="Microsoft Sans Serif"/>
              </a:rPr>
              <a:t> </a:t>
            </a:r>
            <a:r>
              <a:rPr dirty="0" sz="2500" spc="95">
                <a:latin typeface="Microsoft Sans Serif"/>
                <a:cs typeface="Microsoft Sans Serif"/>
              </a:rPr>
              <a:t>de</a:t>
            </a:r>
            <a:r>
              <a:rPr dirty="0" sz="2500" spc="-114">
                <a:latin typeface="Microsoft Sans Serif"/>
                <a:cs typeface="Microsoft Sans Serif"/>
              </a:rPr>
              <a:t> </a:t>
            </a:r>
            <a:r>
              <a:rPr dirty="0" sz="2500" spc="120">
                <a:latin typeface="Microsoft Sans Serif"/>
                <a:cs typeface="Microsoft Sans Serif"/>
              </a:rPr>
              <a:t>soporte </a:t>
            </a:r>
            <a:r>
              <a:rPr dirty="0" sz="2500" spc="-650">
                <a:latin typeface="Microsoft Sans Serif"/>
                <a:cs typeface="Microsoft Sans Serif"/>
              </a:rPr>
              <a:t> </a:t>
            </a:r>
            <a:r>
              <a:rPr dirty="0" sz="2500" spc="90">
                <a:latin typeface="Microsoft Sans Serif"/>
                <a:cs typeface="Microsoft Sans Serif"/>
              </a:rPr>
              <a:t>conocidas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 spc="150">
                <a:latin typeface="Microsoft Sans Serif"/>
                <a:cs typeface="Microsoft Sans Serif"/>
              </a:rPr>
              <a:t>como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 spc="40">
                <a:latin typeface="Microsoft Sans Serif"/>
                <a:cs typeface="Microsoft Sans Serif"/>
              </a:rPr>
              <a:t>células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 spc="-20">
                <a:latin typeface="Microsoft Sans Serif"/>
                <a:cs typeface="Microsoft Sans Serif"/>
              </a:rPr>
              <a:t>gliales.</a:t>
            </a:r>
            <a:endParaRPr sz="2500">
              <a:latin typeface="Microsoft Sans Serif"/>
              <a:cs typeface="Microsoft Sans Serif"/>
            </a:endParaRPr>
          </a:p>
          <a:p>
            <a:pPr marL="12700" marR="5080">
              <a:lnSpc>
                <a:spcPct val="114999"/>
              </a:lnSpc>
            </a:pPr>
            <a:r>
              <a:rPr dirty="0" sz="2500" spc="-95">
                <a:latin typeface="Microsoft Sans Serif"/>
                <a:cs typeface="Microsoft Sans Serif"/>
              </a:rPr>
              <a:t>L</a:t>
            </a:r>
            <a:r>
              <a:rPr dirty="0" sz="2500" spc="-25">
                <a:latin typeface="Microsoft Sans Serif"/>
                <a:cs typeface="Microsoft Sans Serif"/>
              </a:rPr>
              <a:t>a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190">
                <a:latin typeface="Microsoft Sans Serif"/>
                <a:cs typeface="Microsoft Sans Serif"/>
              </a:rPr>
              <a:t>c</a:t>
            </a:r>
            <a:r>
              <a:rPr dirty="0" sz="2500" spc="100">
                <a:latin typeface="Microsoft Sans Serif"/>
                <a:cs typeface="Microsoft Sans Serif"/>
              </a:rPr>
              <a:t>o</a:t>
            </a:r>
            <a:r>
              <a:rPr dirty="0" sz="2500" spc="204">
                <a:latin typeface="Microsoft Sans Serif"/>
                <a:cs typeface="Microsoft Sans Serif"/>
              </a:rPr>
              <a:t>m</a:t>
            </a:r>
            <a:r>
              <a:rPr dirty="0" sz="2500" spc="65">
                <a:latin typeface="Microsoft Sans Serif"/>
                <a:cs typeface="Microsoft Sans Serif"/>
              </a:rPr>
              <a:t>u</a:t>
            </a:r>
            <a:r>
              <a:rPr dirty="0" sz="2500" spc="65">
                <a:latin typeface="Microsoft Sans Serif"/>
                <a:cs typeface="Microsoft Sans Serif"/>
              </a:rPr>
              <a:t>n</a:t>
            </a:r>
            <a:r>
              <a:rPr dirty="0" sz="2500" spc="-5">
                <a:latin typeface="Microsoft Sans Serif"/>
                <a:cs typeface="Microsoft Sans Serif"/>
              </a:rPr>
              <a:t>i</a:t>
            </a:r>
            <a:r>
              <a:rPr dirty="0" sz="2500" spc="190">
                <a:latin typeface="Microsoft Sans Serif"/>
                <a:cs typeface="Microsoft Sans Serif"/>
              </a:rPr>
              <a:t>c</a:t>
            </a:r>
            <a:r>
              <a:rPr dirty="0" sz="2500" spc="-30">
                <a:latin typeface="Microsoft Sans Serif"/>
                <a:cs typeface="Microsoft Sans Serif"/>
              </a:rPr>
              <a:t>a</a:t>
            </a:r>
            <a:r>
              <a:rPr dirty="0" sz="2500" spc="190">
                <a:latin typeface="Microsoft Sans Serif"/>
                <a:cs typeface="Microsoft Sans Serif"/>
              </a:rPr>
              <a:t>c</a:t>
            </a:r>
            <a:r>
              <a:rPr dirty="0" sz="2500" spc="-5">
                <a:latin typeface="Microsoft Sans Serif"/>
                <a:cs typeface="Microsoft Sans Serif"/>
              </a:rPr>
              <a:t>i</a:t>
            </a:r>
            <a:r>
              <a:rPr dirty="0" sz="2500" spc="100">
                <a:latin typeface="Microsoft Sans Serif"/>
                <a:cs typeface="Microsoft Sans Serif"/>
              </a:rPr>
              <a:t>ó</a:t>
            </a:r>
            <a:r>
              <a:rPr dirty="0" sz="2500" spc="70">
                <a:latin typeface="Microsoft Sans Serif"/>
                <a:cs typeface="Microsoft Sans Serif"/>
              </a:rPr>
              <a:t>n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40">
                <a:latin typeface="Microsoft Sans Serif"/>
                <a:cs typeface="Microsoft Sans Serif"/>
              </a:rPr>
              <a:t>e</a:t>
            </a:r>
            <a:r>
              <a:rPr dirty="0" sz="2500" spc="65">
                <a:latin typeface="Microsoft Sans Serif"/>
                <a:cs typeface="Microsoft Sans Serif"/>
              </a:rPr>
              <a:t>n</a:t>
            </a:r>
            <a:r>
              <a:rPr dirty="0" sz="2500" spc="275">
                <a:latin typeface="Microsoft Sans Serif"/>
                <a:cs typeface="Microsoft Sans Serif"/>
              </a:rPr>
              <a:t>t</a:t>
            </a:r>
            <a:r>
              <a:rPr dirty="0" sz="2500" spc="125">
                <a:latin typeface="Microsoft Sans Serif"/>
                <a:cs typeface="Microsoft Sans Serif"/>
              </a:rPr>
              <a:t>r</a:t>
            </a:r>
            <a:r>
              <a:rPr dirty="0" sz="2500" spc="45">
                <a:latin typeface="Microsoft Sans Serif"/>
                <a:cs typeface="Microsoft Sans Serif"/>
              </a:rPr>
              <a:t>e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-15">
                <a:latin typeface="Microsoft Sans Serif"/>
                <a:cs typeface="Microsoft Sans Serif"/>
              </a:rPr>
              <a:t>l</a:t>
            </a:r>
            <a:r>
              <a:rPr dirty="0" sz="2500" spc="-30">
                <a:latin typeface="Microsoft Sans Serif"/>
                <a:cs typeface="Microsoft Sans Serif"/>
              </a:rPr>
              <a:t>a</a:t>
            </a:r>
            <a:r>
              <a:rPr dirty="0" sz="2500" spc="40">
                <a:latin typeface="Microsoft Sans Serif"/>
                <a:cs typeface="Microsoft Sans Serif"/>
              </a:rPr>
              <a:t>s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65">
                <a:latin typeface="Microsoft Sans Serif"/>
                <a:cs typeface="Microsoft Sans Serif"/>
              </a:rPr>
              <a:t>n</a:t>
            </a:r>
            <a:r>
              <a:rPr dirty="0" sz="2500" spc="40">
                <a:latin typeface="Microsoft Sans Serif"/>
                <a:cs typeface="Microsoft Sans Serif"/>
              </a:rPr>
              <a:t>e</a:t>
            </a:r>
            <a:r>
              <a:rPr dirty="0" sz="2500" spc="65">
                <a:latin typeface="Microsoft Sans Serif"/>
                <a:cs typeface="Microsoft Sans Serif"/>
              </a:rPr>
              <a:t>u</a:t>
            </a:r>
            <a:r>
              <a:rPr dirty="0" sz="2500" spc="125">
                <a:latin typeface="Microsoft Sans Serif"/>
                <a:cs typeface="Microsoft Sans Serif"/>
              </a:rPr>
              <a:t>r</a:t>
            </a:r>
            <a:r>
              <a:rPr dirty="0" sz="2500" spc="100">
                <a:latin typeface="Microsoft Sans Serif"/>
                <a:cs typeface="Microsoft Sans Serif"/>
              </a:rPr>
              <a:t>o</a:t>
            </a:r>
            <a:r>
              <a:rPr dirty="0" sz="2500" spc="65">
                <a:latin typeface="Microsoft Sans Serif"/>
                <a:cs typeface="Microsoft Sans Serif"/>
              </a:rPr>
              <a:t>n</a:t>
            </a:r>
            <a:r>
              <a:rPr dirty="0" sz="2500" spc="-30">
                <a:latin typeface="Microsoft Sans Serif"/>
                <a:cs typeface="Microsoft Sans Serif"/>
              </a:rPr>
              <a:t>a</a:t>
            </a:r>
            <a:r>
              <a:rPr dirty="0" sz="2500" spc="40">
                <a:latin typeface="Microsoft Sans Serif"/>
                <a:cs typeface="Microsoft Sans Serif"/>
              </a:rPr>
              <a:t>s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35">
                <a:latin typeface="Microsoft Sans Serif"/>
                <a:cs typeface="Microsoft Sans Serif"/>
              </a:rPr>
              <a:t>s</a:t>
            </a:r>
            <a:r>
              <a:rPr dirty="0" sz="2500" spc="30">
                <a:latin typeface="Microsoft Sans Serif"/>
                <a:cs typeface="Microsoft Sans Serif"/>
              </a:rPr>
              <a:t>e  </a:t>
            </a:r>
            <a:r>
              <a:rPr dirty="0" sz="2500" spc="30">
                <a:latin typeface="Microsoft Sans Serif"/>
                <a:cs typeface="Microsoft Sans Serif"/>
              </a:rPr>
              <a:t>realiza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 spc="-25">
                <a:latin typeface="Microsoft Sans Serif"/>
                <a:cs typeface="Microsoft Sans Serif"/>
              </a:rPr>
              <a:t>a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95">
                <a:latin typeface="Microsoft Sans Serif"/>
                <a:cs typeface="Microsoft Sans Serif"/>
              </a:rPr>
              <a:t>través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95">
                <a:latin typeface="Microsoft Sans Serif"/>
                <a:cs typeface="Microsoft Sans Serif"/>
              </a:rPr>
              <a:t>de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 spc="75">
                <a:latin typeface="Microsoft Sans Serif"/>
                <a:cs typeface="Microsoft Sans Serif"/>
              </a:rPr>
              <a:t>conexiones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35">
                <a:latin typeface="Microsoft Sans Serif"/>
                <a:cs typeface="Microsoft Sans Serif"/>
              </a:rPr>
              <a:t>llamadas </a:t>
            </a:r>
            <a:r>
              <a:rPr dirty="0" sz="2500" spc="-650">
                <a:latin typeface="Microsoft Sans Serif"/>
                <a:cs typeface="Microsoft Sans Serif"/>
              </a:rPr>
              <a:t> </a:t>
            </a:r>
            <a:r>
              <a:rPr dirty="0" sz="2500" spc="-5">
                <a:latin typeface="Microsoft Sans Serif"/>
                <a:cs typeface="Microsoft Sans Serif"/>
              </a:rPr>
              <a:t>sinapsis.</a:t>
            </a:r>
            <a:endParaRPr sz="25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5763031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6639331"/>
            <a:ext cx="76200" cy="761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91800" y="3330202"/>
            <a:ext cx="6821170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235"/>
              <a:t>E</a:t>
            </a:r>
            <a:r>
              <a:rPr dirty="0" sz="5500" spc="330"/>
              <a:t>s</a:t>
            </a:r>
            <a:r>
              <a:rPr dirty="0" sz="5500" spc="-265"/>
              <a:t>t</a:t>
            </a:r>
            <a:r>
              <a:rPr dirty="0" sz="5500" spc="-265"/>
              <a:t>r</a:t>
            </a:r>
            <a:r>
              <a:rPr dirty="0" sz="5500" spc="-25"/>
              <a:t>u</a:t>
            </a:r>
            <a:r>
              <a:rPr dirty="0" sz="5500" spc="225"/>
              <a:t>c</a:t>
            </a:r>
            <a:r>
              <a:rPr dirty="0" sz="5500" spc="-265"/>
              <a:t>t</a:t>
            </a:r>
            <a:r>
              <a:rPr dirty="0" sz="5500" spc="-25"/>
              <a:t>u</a:t>
            </a:r>
            <a:r>
              <a:rPr dirty="0" sz="5500" spc="-265"/>
              <a:t>r</a:t>
            </a:r>
            <a:r>
              <a:rPr dirty="0" sz="5500" spc="160"/>
              <a:t>a</a:t>
            </a:r>
            <a:r>
              <a:rPr dirty="0" sz="5500" spc="-855"/>
              <a:t> </a:t>
            </a:r>
            <a:r>
              <a:rPr dirty="0" sz="5500" spc="130"/>
              <a:t>d</a:t>
            </a:r>
            <a:r>
              <a:rPr dirty="0" sz="5500" spc="-80"/>
              <a:t>e</a:t>
            </a:r>
            <a:r>
              <a:rPr dirty="0" sz="5500" spc="-305"/>
              <a:t>l</a:t>
            </a:r>
            <a:r>
              <a:rPr dirty="0" sz="5500" spc="-855"/>
              <a:t> </a:t>
            </a:r>
            <a:r>
              <a:rPr dirty="0" sz="5500" spc="225"/>
              <a:t>c</a:t>
            </a:r>
            <a:r>
              <a:rPr dirty="0" sz="5500" spc="-80"/>
              <a:t>e</a:t>
            </a:r>
            <a:r>
              <a:rPr dirty="0" sz="5500" spc="-265"/>
              <a:t>r</a:t>
            </a:r>
            <a:r>
              <a:rPr dirty="0" sz="5500" spc="-80"/>
              <a:t>e</a:t>
            </a:r>
            <a:r>
              <a:rPr dirty="0" sz="5500" spc="130"/>
              <a:t>b</a:t>
            </a:r>
            <a:r>
              <a:rPr dirty="0" sz="5500" spc="-265"/>
              <a:t>r</a:t>
            </a:r>
            <a:r>
              <a:rPr dirty="0" sz="5500" spc="390"/>
              <a:t>o</a:t>
            </a:r>
            <a:endParaRPr sz="5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6087"/>
            <a:ext cx="9372599" cy="6296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5505854"/>
            <a:ext cx="76200" cy="76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31450" y="5232798"/>
            <a:ext cx="6433820" cy="353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-60">
                <a:latin typeface="Microsoft Sans Serif"/>
                <a:cs typeface="Microsoft Sans Serif"/>
              </a:rPr>
              <a:t>El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 spc="110">
                <a:latin typeface="Microsoft Sans Serif"/>
                <a:cs typeface="Microsoft Sans Serif"/>
              </a:rPr>
              <a:t>cerebro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80">
                <a:latin typeface="Microsoft Sans Serif"/>
                <a:cs typeface="Microsoft Sans Serif"/>
              </a:rPr>
              <a:t>está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80">
                <a:latin typeface="Microsoft Sans Serif"/>
                <a:cs typeface="Microsoft Sans Serif"/>
              </a:rPr>
              <a:t>dividido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55">
                <a:latin typeface="Microsoft Sans Serif"/>
                <a:cs typeface="Microsoft Sans Serif"/>
              </a:rPr>
              <a:t>en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100">
                <a:latin typeface="Microsoft Sans Serif"/>
                <a:cs typeface="Microsoft Sans Serif"/>
              </a:rPr>
              <a:t>diferentes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30">
                <a:latin typeface="Microsoft Sans Serif"/>
                <a:cs typeface="Microsoft Sans Serif"/>
              </a:rPr>
              <a:t>áreas </a:t>
            </a:r>
            <a:r>
              <a:rPr dirty="0" sz="2500" spc="-650">
                <a:latin typeface="Microsoft Sans Serif"/>
                <a:cs typeface="Microsoft Sans Serif"/>
              </a:rPr>
              <a:t> </a:t>
            </a:r>
            <a:r>
              <a:rPr dirty="0" sz="2500" spc="20">
                <a:latin typeface="Microsoft Sans Serif"/>
                <a:cs typeface="Microsoft Sans Serif"/>
              </a:rPr>
              <a:t>especializadas.</a:t>
            </a:r>
            <a:endParaRPr sz="2500">
              <a:latin typeface="Microsoft Sans Serif"/>
              <a:cs typeface="Microsoft Sans Serif"/>
            </a:endParaRPr>
          </a:p>
          <a:p>
            <a:pPr marL="12700" marR="487680">
              <a:lnSpc>
                <a:spcPct val="114999"/>
              </a:lnSpc>
            </a:pPr>
            <a:r>
              <a:rPr dirty="0" sz="2500" spc="-110">
                <a:latin typeface="Microsoft Sans Serif"/>
                <a:cs typeface="Microsoft Sans Serif"/>
              </a:rPr>
              <a:t>E</a:t>
            </a:r>
            <a:r>
              <a:rPr dirty="0" sz="2500" spc="-15">
                <a:latin typeface="Microsoft Sans Serif"/>
                <a:cs typeface="Microsoft Sans Serif"/>
              </a:rPr>
              <a:t>l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190">
                <a:latin typeface="Microsoft Sans Serif"/>
                <a:cs typeface="Microsoft Sans Serif"/>
              </a:rPr>
              <a:t>c</a:t>
            </a:r>
            <a:r>
              <a:rPr dirty="0" sz="2500" spc="100">
                <a:latin typeface="Microsoft Sans Serif"/>
                <a:cs typeface="Microsoft Sans Serif"/>
              </a:rPr>
              <a:t>ó</a:t>
            </a:r>
            <a:r>
              <a:rPr dirty="0" sz="2500" spc="125">
                <a:latin typeface="Microsoft Sans Serif"/>
                <a:cs typeface="Microsoft Sans Serif"/>
              </a:rPr>
              <a:t>r</a:t>
            </a:r>
            <a:r>
              <a:rPr dirty="0" sz="2500" spc="275">
                <a:latin typeface="Microsoft Sans Serif"/>
                <a:cs typeface="Microsoft Sans Serif"/>
              </a:rPr>
              <a:t>t</a:t>
            </a:r>
            <a:r>
              <a:rPr dirty="0" sz="2500" spc="40">
                <a:latin typeface="Microsoft Sans Serif"/>
                <a:cs typeface="Microsoft Sans Serif"/>
              </a:rPr>
              <a:t>e</a:t>
            </a:r>
            <a:r>
              <a:rPr dirty="0" sz="2500" spc="130">
                <a:latin typeface="Microsoft Sans Serif"/>
                <a:cs typeface="Microsoft Sans Serif"/>
              </a:rPr>
              <a:t>x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190">
                <a:latin typeface="Microsoft Sans Serif"/>
                <a:cs typeface="Microsoft Sans Serif"/>
              </a:rPr>
              <a:t>c</a:t>
            </a:r>
            <a:r>
              <a:rPr dirty="0" sz="2500" spc="40">
                <a:latin typeface="Microsoft Sans Serif"/>
                <a:cs typeface="Microsoft Sans Serif"/>
              </a:rPr>
              <a:t>e</a:t>
            </a:r>
            <a:r>
              <a:rPr dirty="0" sz="2500" spc="125">
                <a:latin typeface="Microsoft Sans Serif"/>
                <a:cs typeface="Microsoft Sans Serif"/>
              </a:rPr>
              <a:t>r</a:t>
            </a:r>
            <a:r>
              <a:rPr dirty="0" sz="2500" spc="40">
                <a:latin typeface="Microsoft Sans Serif"/>
                <a:cs typeface="Microsoft Sans Serif"/>
              </a:rPr>
              <a:t>e</a:t>
            </a:r>
            <a:r>
              <a:rPr dirty="0" sz="2500" spc="145">
                <a:latin typeface="Microsoft Sans Serif"/>
                <a:cs typeface="Microsoft Sans Serif"/>
              </a:rPr>
              <a:t>b</a:t>
            </a:r>
            <a:r>
              <a:rPr dirty="0" sz="2500" spc="125">
                <a:latin typeface="Microsoft Sans Serif"/>
                <a:cs typeface="Microsoft Sans Serif"/>
              </a:rPr>
              <a:t>r</a:t>
            </a:r>
            <a:r>
              <a:rPr dirty="0" sz="2500" spc="-30">
                <a:latin typeface="Microsoft Sans Serif"/>
                <a:cs typeface="Microsoft Sans Serif"/>
              </a:rPr>
              <a:t>a</a:t>
            </a:r>
            <a:r>
              <a:rPr dirty="0" sz="2500" spc="-15">
                <a:latin typeface="Microsoft Sans Serif"/>
                <a:cs typeface="Microsoft Sans Serif"/>
              </a:rPr>
              <a:t>l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40">
                <a:latin typeface="Microsoft Sans Serif"/>
                <a:cs typeface="Microsoft Sans Serif"/>
              </a:rPr>
              <a:t>e</a:t>
            </a:r>
            <a:r>
              <a:rPr dirty="0" sz="2500" spc="40">
                <a:latin typeface="Microsoft Sans Serif"/>
                <a:cs typeface="Microsoft Sans Serif"/>
              </a:rPr>
              <a:t>s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-15">
                <a:latin typeface="Microsoft Sans Serif"/>
                <a:cs typeface="Microsoft Sans Serif"/>
              </a:rPr>
              <a:t>l</a:t>
            </a:r>
            <a:r>
              <a:rPr dirty="0" sz="2500" spc="-25">
                <a:latin typeface="Microsoft Sans Serif"/>
                <a:cs typeface="Microsoft Sans Serif"/>
              </a:rPr>
              <a:t>a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190">
                <a:latin typeface="Microsoft Sans Serif"/>
                <a:cs typeface="Microsoft Sans Serif"/>
              </a:rPr>
              <a:t>c</a:t>
            </a:r>
            <a:r>
              <a:rPr dirty="0" sz="2500" spc="-30">
                <a:latin typeface="Microsoft Sans Serif"/>
                <a:cs typeface="Microsoft Sans Serif"/>
              </a:rPr>
              <a:t>a</a:t>
            </a:r>
            <a:r>
              <a:rPr dirty="0" sz="2500" spc="145">
                <a:latin typeface="Microsoft Sans Serif"/>
                <a:cs typeface="Microsoft Sans Serif"/>
              </a:rPr>
              <a:t>p</a:t>
            </a:r>
            <a:r>
              <a:rPr dirty="0" sz="2500" spc="-25">
                <a:latin typeface="Microsoft Sans Serif"/>
                <a:cs typeface="Microsoft Sans Serif"/>
              </a:rPr>
              <a:t>a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40">
                <a:latin typeface="Microsoft Sans Serif"/>
                <a:cs typeface="Microsoft Sans Serif"/>
              </a:rPr>
              <a:t>e</a:t>
            </a:r>
            <a:r>
              <a:rPr dirty="0" sz="2500" spc="125">
                <a:latin typeface="Microsoft Sans Serif"/>
                <a:cs typeface="Microsoft Sans Serif"/>
              </a:rPr>
              <a:t>x</a:t>
            </a:r>
            <a:r>
              <a:rPr dirty="0" sz="2500" spc="275">
                <a:latin typeface="Microsoft Sans Serif"/>
                <a:cs typeface="Microsoft Sans Serif"/>
              </a:rPr>
              <a:t>t</a:t>
            </a:r>
            <a:r>
              <a:rPr dirty="0" sz="2500" spc="40">
                <a:latin typeface="Microsoft Sans Serif"/>
                <a:cs typeface="Microsoft Sans Serif"/>
              </a:rPr>
              <a:t>e</a:t>
            </a:r>
            <a:r>
              <a:rPr dirty="0" sz="2500" spc="125">
                <a:latin typeface="Microsoft Sans Serif"/>
                <a:cs typeface="Microsoft Sans Serif"/>
              </a:rPr>
              <a:t>r</a:t>
            </a:r>
            <a:r>
              <a:rPr dirty="0" sz="2500" spc="-5">
                <a:latin typeface="Microsoft Sans Serif"/>
                <a:cs typeface="Microsoft Sans Serif"/>
              </a:rPr>
              <a:t>i</a:t>
            </a:r>
            <a:r>
              <a:rPr dirty="0" sz="2500" spc="100">
                <a:latin typeface="Microsoft Sans Serif"/>
                <a:cs typeface="Microsoft Sans Serif"/>
              </a:rPr>
              <a:t>o</a:t>
            </a:r>
            <a:r>
              <a:rPr dirty="0" sz="2500" spc="130">
                <a:latin typeface="Microsoft Sans Serif"/>
                <a:cs typeface="Microsoft Sans Serif"/>
              </a:rPr>
              <a:t>r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145">
                <a:latin typeface="Microsoft Sans Serif"/>
                <a:cs typeface="Microsoft Sans Serif"/>
              </a:rPr>
              <a:t>d</a:t>
            </a:r>
            <a:r>
              <a:rPr dirty="0" sz="2500" spc="40">
                <a:latin typeface="Microsoft Sans Serif"/>
                <a:cs typeface="Microsoft Sans Serif"/>
              </a:rPr>
              <a:t>e</a:t>
            </a:r>
            <a:r>
              <a:rPr dirty="0" sz="2500" spc="-15">
                <a:latin typeface="Microsoft Sans Serif"/>
                <a:cs typeface="Microsoft Sans Serif"/>
              </a:rPr>
              <a:t>l  </a:t>
            </a:r>
            <a:r>
              <a:rPr dirty="0" sz="2500" spc="55">
                <a:latin typeface="Microsoft Sans Serif"/>
                <a:cs typeface="Microsoft Sans Serif"/>
              </a:rPr>
              <a:t>cerebro.</a:t>
            </a:r>
            <a:endParaRPr sz="2500">
              <a:latin typeface="Microsoft Sans Serif"/>
              <a:cs typeface="Microsoft Sans Serif"/>
            </a:endParaRPr>
          </a:p>
          <a:p>
            <a:pPr marL="12700" marR="124460">
              <a:lnSpc>
                <a:spcPct val="114999"/>
              </a:lnSpc>
            </a:pPr>
            <a:r>
              <a:rPr dirty="0" sz="2500" spc="45">
                <a:latin typeface="Microsoft Sans Serif"/>
                <a:cs typeface="Microsoft Sans Serif"/>
              </a:rPr>
              <a:t>Cada </a:t>
            </a:r>
            <a:r>
              <a:rPr dirty="0" sz="2500" spc="80">
                <a:latin typeface="Microsoft Sans Serif"/>
                <a:cs typeface="Microsoft Sans Serif"/>
              </a:rPr>
              <a:t>región </a:t>
            </a:r>
            <a:r>
              <a:rPr dirty="0" sz="2500" spc="60">
                <a:latin typeface="Microsoft Sans Serif"/>
                <a:cs typeface="Microsoft Sans Serif"/>
              </a:rPr>
              <a:t>del </a:t>
            </a:r>
            <a:r>
              <a:rPr dirty="0" sz="2500" spc="145">
                <a:latin typeface="Microsoft Sans Serif"/>
                <a:cs typeface="Microsoft Sans Serif"/>
              </a:rPr>
              <a:t>córtex </a:t>
            </a:r>
            <a:r>
              <a:rPr dirty="0" sz="2500" spc="80">
                <a:latin typeface="Microsoft Sans Serif"/>
                <a:cs typeface="Microsoft Sans Serif"/>
              </a:rPr>
              <a:t>cerebral </a:t>
            </a:r>
            <a:r>
              <a:rPr dirty="0" sz="2500" spc="85">
                <a:latin typeface="Microsoft Sans Serif"/>
                <a:cs typeface="Microsoft Sans Serif"/>
              </a:rPr>
              <a:t>tiene </a:t>
            </a:r>
            <a:r>
              <a:rPr dirty="0" sz="2500" spc="90">
                <a:latin typeface="Microsoft Sans Serif"/>
                <a:cs typeface="Microsoft Sans Serif"/>
              </a:rPr>
              <a:t> </a:t>
            </a:r>
            <a:r>
              <a:rPr dirty="0" sz="2500" spc="85">
                <a:latin typeface="Microsoft Sans Serif"/>
                <a:cs typeface="Microsoft Sans Serif"/>
              </a:rPr>
              <a:t>funciones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 spc="45">
                <a:latin typeface="Microsoft Sans Serif"/>
                <a:cs typeface="Microsoft Sans Serif"/>
              </a:rPr>
              <a:t>específicas,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150">
                <a:latin typeface="Microsoft Sans Serif"/>
                <a:cs typeface="Microsoft Sans Serif"/>
              </a:rPr>
              <a:t>como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-20">
                <a:latin typeface="Microsoft Sans Serif"/>
                <a:cs typeface="Microsoft Sans Serif"/>
              </a:rPr>
              <a:t>la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105">
                <a:latin typeface="Microsoft Sans Serif"/>
                <a:cs typeface="Microsoft Sans Serif"/>
              </a:rPr>
              <a:t>percepción </a:t>
            </a:r>
            <a:r>
              <a:rPr dirty="0" sz="2500" spc="-650">
                <a:latin typeface="Microsoft Sans Serif"/>
                <a:cs typeface="Microsoft Sans Serif"/>
              </a:rPr>
              <a:t> </a:t>
            </a:r>
            <a:r>
              <a:rPr dirty="0" sz="2500">
                <a:latin typeface="Microsoft Sans Serif"/>
                <a:cs typeface="Microsoft Sans Serif"/>
              </a:rPr>
              <a:t>sensorial, </a:t>
            </a:r>
            <a:r>
              <a:rPr dirty="0" sz="2500" spc="15">
                <a:latin typeface="Microsoft Sans Serif"/>
                <a:cs typeface="Microsoft Sans Serif"/>
              </a:rPr>
              <a:t>el </a:t>
            </a:r>
            <a:r>
              <a:rPr dirty="0" sz="2500" spc="70">
                <a:latin typeface="Microsoft Sans Serif"/>
                <a:cs typeface="Microsoft Sans Serif"/>
              </a:rPr>
              <a:t>movimiento, </a:t>
            </a:r>
            <a:r>
              <a:rPr dirty="0" sz="2500" spc="15">
                <a:latin typeface="Microsoft Sans Serif"/>
                <a:cs typeface="Microsoft Sans Serif"/>
              </a:rPr>
              <a:t>el </a:t>
            </a:r>
            <a:r>
              <a:rPr dirty="0" sz="2500" spc="35">
                <a:latin typeface="Microsoft Sans Serif"/>
                <a:cs typeface="Microsoft Sans Serif"/>
              </a:rPr>
              <a:t>lenguaje </a:t>
            </a:r>
            <a:r>
              <a:rPr dirty="0" sz="2500" spc="140">
                <a:latin typeface="Microsoft Sans Serif"/>
                <a:cs typeface="Microsoft Sans Serif"/>
              </a:rPr>
              <a:t>y </a:t>
            </a:r>
            <a:r>
              <a:rPr dirty="0" sz="2500" spc="15">
                <a:latin typeface="Microsoft Sans Serif"/>
                <a:cs typeface="Microsoft Sans Serif"/>
              </a:rPr>
              <a:t>el </a:t>
            </a:r>
            <a:r>
              <a:rPr dirty="0" sz="2500" spc="20">
                <a:latin typeface="Microsoft Sans Serif"/>
                <a:cs typeface="Microsoft Sans Serif"/>
              </a:rPr>
              <a:t> </a:t>
            </a:r>
            <a:r>
              <a:rPr dirty="0" sz="2500" spc="85">
                <a:latin typeface="Microsoft Sans Serif"/>
                <a:cs typeface="Microsoft Sans Serif"/>
              </a:rPr>
              <a:t>pensamiento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 spc="75">
                <a:latin typeface="Microsoft Sans Serif"/>
                <a:cs typeface="Microsoft Sans Serif"/>
              </a:rPr>
              <a:t>abstracto.</a:t>
            </a:r>
            <a:endParaRPr sz="25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6382154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7258454"/>
            <a:ext cx="76200" cy="761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91800" y="3330199"/>
            <a:ext cx="5101590" cy="1482725"/>
          </a:xfrm>
          <a:prstGeom prst="rect"/>
        </p:spPr>
        <p:txBody>
          <a:bodyPr wrap="square" lIns="0" tIns="231140" rIns="0" bIns="0" rtlCol="0" vert="horz">
            <a:spAutoFit/>
          </a:bodyPr>
          <a:lstStyle/>
          <a:p>
            <a:pPr marL="12700" marR="5080">
              <a:lnSpc>
                <a:spcPct val="73900"/>
              </a:lnSpc>
              <a:spcBef>
                <a:spcPts val="1820"/>
              </a:spcBef>
            </a:pPr>
            <a:r>
              <a:rPr dirty="0" sz="5500" spc="325"/>
              <a:t>O</a:t>
            </a:r>
            <a:r>
              <a:rPr dirty="0" sz="5500" spc="-265"/>
              <a:t>r</a:t>
            </a:r>
            <a:r>
              <a:rPr dirty="0" sz="5500" spc="415"/>
              <a:t>g</a:t>
            </a:r>
            <a:r>
              <a:rPr dirty="0" sz="5500" spc="-120"/>
              <a:t>a</a:t>
            </a:r>
            <a:r>
              <a:rPr dirty="0" sz="5500" spc="-25"/>
              <a:t>n</a:t>
            </a:r>
            <a:r>
              <a:rPr dirty="0" sz="5500" spc="-525"/>
              <a:t>i</a:t>
            </a:r>
            <a:r>
              <a:rPr dirty="0" sz="5500" spc="85"/>
              <a:t>z</a:t>
            </a:r>
            <a:r>
              <a:rPr dirty="0" sz="5500" spc="-120"/>
              <a:t>a</a:t>
            </a:r>
            <a:r>
              <a:rPr dirty="0" sz="5500" spc="225"/>
              <a:t>c</a:t>
            </a:r>
            <a:r>
              <a:rPr dirty="0" sz="5500" spc="-525"/>
              <a:t>i</a:t>
            </a:r>
            <a:r>
              <a:rPr dirty="0" sz="5500" spc="110"/>
              <a:t>ó</a:t>
            </a:r>
            <a:r>
              <a:rPr dirty="0" sz="5500" spc="254"/>
              <a:t>n</a:t>
            </a:r>
            <a:r>
              <a:rPr dirty="0" sz="5500" spc="-855"/>
              <a:t> </a:t>
            </a:r>
            <a:r>
              <a:rPr dirty="0" sz="5500" spc="130"/>
              <a:t>d</a:t>
            </a:r>
            <a:r>
              <a:rPr dirty="0" sz="5500" spc="-80"/>
              <a:t>e</a:t>
            </a:r>
            <a:r>
              <a:rPr dirty="0" sz="5500" spc="-310"/>
              <a:t>l  </a:t>
            </a:r>
            <a:r>
              <a:rPr dirty="0" sz="5500" spc="5"/>
              <a:t>cerebro</a:t>
            </a:r>
            <a:endParaRPr sz="5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6090"/>
            <a:ext cx="9372599" cy="6296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5505857"/>
            <a:ext cx="76200" cy="76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31450" y="5232801"/>
            <a:ext cx="6258560" cy="221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-60">
                <a:latin typeface="Microsoft Sans Serif"/>
                <a:cs typeface="Microsoft Sans Serif"/>
              </a:rPr>
              <a:t>La </a:t>
            </a:r>
            <a:r>
              <a:rPr dirty="0" sz="2500" spc="85">
                <a:latin typeface="Microsoft Sans Serif"/>
                <a:cs typeface="Microsoft Sans Serif"/>
              </a:rPr>
              <a:t>electroencefalografía </a:t>
            </a:r>
            <a:r>
              <a:rPr dirty="0" sz="2500" spc="-45">
                <a:latin typeface="Microsoft Sans Serif"/>
                <a:cs typeface="Microsoft Sans Serif"/>
              </a:rPr>
              <a:t>(EEG) </a:t>
            </a:r>
            <a:r>
              <a:rPr dirty="0" sz="2500" spc="120">
                <a:latin typeface="Microsoft Sans Serif"/>
                <a:cs typeface="Microsoft Sans Serif"/>
              </a:rPr>
              <a:t>permite </a:t>
            </a:r>
            <a:r>
              <a:rPr dirty="0" sz="2500" spc="125">
                <a:latin typeface="Microsoft Sans Serif"/>
                <a:cs typeface="Microsoft Sans Serif"/>
              </a:rPr>
              <a:t> </a:t>
            </a:r>
            <a:r>
              <a:rPr dirty="0" sz="2500" spc="105">
                <a:latin typeface="Microsoft Sans Serif"/>
                <a:cs typeface="Microsoft Sans Serif"/>
              </a:rPr>
              <a:t>medir </a:t>
            </a:r>
            <a:r>
              <a:rPr dirty="0" sz="2500" spc="-20">
                <a:latin typeface="Microsoft Sans Serif"/>
                <a:cs typeface="Microsoft Sans Serif"/>
              </a:rPr>
              <a:t>la </a:t>
            </a:r>
            <a:r>
              <a:rPr dirty="0" sz="2500" spc="90">
                <a:latin typeface="Microsoft Sans Serif"/>
                <a:cs typeface="Microsoft Sans Serif"/>
              </a:rPr>
              <a:t>actividad eléctrica </a:t>
            </a:r>
            <a:r>
              <a:rPr dirty="0" sz="2500" spc="60">
                <a:latin typeface="Microsoft Sans Serif"/>
                <a:cs typeface="Microsoft Sans Serif"/>
              </a:rPr>
              <a:t>del </a:t>
            </a:r>
            <a:r>
              <a:rPr dirty="0" sz="2500" spc="55">
                <a:latin typeface="Microsoft Sans Serif"/>
                <a:cs typeface="Microsoft Sans Serif"/>
              </a:rPr>
              <a:t>cerebro. </a:t>
            </a:r>
            <a:r>
              <a:rPr dirty="0" sz="2500" spc="60">
                <a:latin typeface="Microsoft Sans Serif"/>
                <a:cs typeface="Microsoft Sans Serif"/>
              </a:rPr>
              <a:t> </a:t>
            </a:r>
            <a:r>
              <a:rPr dirty="0" sz="2500" spc="10">
                <a:latin typeface="Microsoft Sans Serif"/>
                <a:cs typeface="Microsoft Sans Serif"/>
              </a:rPr>
              <a:t>Se</a:t>
            </a:r>
            <a:r>
              <a:rPr dirty="0" sz="2500" spc="-105">
                <a:latin typeface="Microsoft Sans Serif"/>
                <a:cs typeface="Microsoft Sans Serif"/>
              </a:rPr>
              <a:t> </a:t>
            </a:r>
            <a:r>
              <a:rPr dirty="0" sz="2500" spc="55">
                <a:latin typeface="Microsoft Sans Serif"/>
                <a:cs typeface="Microsoft Sans Serif"/>
              </a:rPr>
              <a:t>utiliza</a:t>
            </a:r>
            <a:r>
              <a:rPr dirty="0" sz="2500" spc="-100">
                <a:latin typeface="Microsoft Sans Serif"/>
                <a:cs typeface="Microsoft Sans Serif"/>
              </a:rPr>
              <a:t> </a:t>
            </a:r>
            <a:r>
              <a:rPr dirty="0" sz="2500" spc="55">
                <a:latin typeface="Microsoft Sans Serif"/>
                <a:cs typeface="Microsoft Sans Serif"/>
              </a:rPr>
              <a:t>para</a:t>
            </a:r>
            <a:r>
              <a:rPr dirty="0" sz="2500" spc="-100">
                <a:latin typeface="Microsoft Sans Serif"/>
                <a:cs typeface="Microsoft Sans Serif"/>
              </a:rPr>
              <a:t> </a:t>
            </a:r>
            <a:r>
              <a:rPr dirty="0" sz="2500" spc="80">
                <a:latin typeface="Microsoft Sans Serif"/>
                <a:cs typeface="Microsoft Sans Serif"/>
              </a:rPr>
              <a:t>estudiar</a:t>
            </a:r>
            <a:r>
              <a:rPr dirty="0" sz="2500" spc="-100">
                <a:latin typeface="Microsoft Sans Serif"/>
                <a:cs typeface="Microsoft Sans Serif"/>
              </a:rPr>
              <a:t> </a:t>
            </a:r>
            <a:r>
              <a:rPr dirty="0" sz="2500" spc="100">
                <a:latin typeface="Microsoft Sans Serif"/>
                <a:cs typeface="Microsoft Sans Serif"/>
              </a:rPr>
              <a:t>diferentes</a:t>
            </a:r>
            <a:r>
              <a:rPr dirty="0" sz="2500" spc="-100">
                <a:latin typeface="Microsoft Sans Serif"/>
                <a:cs typeface="Microsoft Sans Serif"/>
              </a:rPr>
              <a:t> </a:t>
            </a:r>
            <a:r>
              <a:rPr dirty="0" sz="2500" spc="85">
                <a:latin typeface="Microsoft Sans Serif"/>
                <a:cs typeface="Microsoft Sans Serif"/>
              </a:rPr>
              <a:t>estados </a:t>
            </a:r>
            <a:r>
              <a:rPr dirty="0" sz="2500" spc="-650">
                <a:latin typeface="Microsoft Sans Serif"/>
                <a:cs typeface="Microsoft Sans Serif"/>
              </a:rPr>
              <a:t> </a:t>
            </a:r>
            <a:r>
              <a:rPr dirty="0" sz="2500" spc="35">
                <a:latin typeface="Microsoft Sans Serif"/>
                <a:cs typeface="Microsoft Sans Serif"/>
              </a:rPr>
              <a:t>cerebrales, </a:t>
            </a:r>
            <a:r>
              <a:rPr dirty="0" sz="2500" spc="150">
                <a:latin typeface="Microsoft Sans Serif"/>
                <a:cs typeface="Microsoft Sans Serif"/>
              </a:rPr>
              <a:t>como </a:t>
            </a:r>
            <a:r>
              <a:rPr dirty="0" sz="2500" spc="15">
                <a:latin typeface="Microsoft Sans Serif"/>
                <a:cs typeface="Microsoft Sans Serif"/>
              </a:rPr>
              <a:t>el </a:t>
            </a:r>
            <a:r>
              <a:rPr dirty="0" sz="2500" spc="-5">
                <a:latin typeface="Microsoft Sans Serif"/>
                <a:cs typeface="Microsoft Sans Serif"/>
              </a:rPr>
              <a:t>sueño, </a:t>
            </a:r>
            <a:r>
              <a:rPr dirty="0" sz="2500" spc="15">
                <a:latin typeface="Microsoft Sans Serif"/>
                <a:cs typeface="Microsoft Sans Serif"/>
              </a:rPr>
              <a:t>el </a:t>
            </a:r>
            <a:r>
              <a:rPr dirty="0" sz="2500" spc="90">
                <a:latin typeface="Microsoft Sans Serif"/>
                <a:cs typeface="Microsoft Sans Serif"/>
              </a:rPr>
              <a:t>reposo </a:t>
            </a:r>
            <a:r>
              <a:rPr dirty="0" sz="2500" spc="140">
                <a:latin typeface="Microsoft Sans Serif"/>
                <a:cs typeface="Microsoft Sans Serif"/>
              </a:rPr>
              <a:t>y </a:t>
            </a:r>
            <a:r>
              <a:rPr dirty="0" sz="2500" spc="-20">
                <a:latin typeface="Microsoft Sans Serif"/>
                <a:cs typeface="Microsoft Sans Serif"/>
              </a:rPr>
              <a:t>la </a:t>
            </a:r>
            <a:r>
              <a:rPr dirty="0" sz="2500" spc="-15">
                <a:latin typeface="Microsoft Sans Serif"/>
                <a:cs typeface="Microsoft Sans Serif"/>
              </a:rPr>
              <a:t> </a:t>
            </a:r>
            <a:r>
              <a:rPr dirty="0" sz="2500" spc="90">
                <a:latin typeface="Microsoft Sans Serif"/>
                <a:cs typeface="Microsoft Sans Serif"/>
              </a:rPr>
              <a:t>actividad</a:t>
            </a:r>
            <a:r>
              <a:rPr dirty="0" sz="2500" spc="-110">
                <a:latin typeface="Microsoft Sans Serif"/>
                <a:cs typeface="Microsoft Sans Serif"/>
              </a:rPr>
              <a:t> </a:t>
            </a:r>
            <a:r>
              <a:rPr dirty="0" sz="2500" spc="50">
                <a:latin typeface="Microsoft Sans Serif"/>
                <a:cs typeface="Microsoft Sans Serif"/>
              </a:rPr>
              <a:t>cognitiva.</a:t>
            </a:r>
            <a:endParaRPr sz="25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6382157"/>
            <a:ext cx="76200" cy="761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591800" y="3330205"/>
            <a:ext cx="5443855" cy="1482725"/>
          </a:xfrm>
          <a:prstGeom prst="rect"/>
        </p:spPr>
        <p:txBody>
          <a:bodyPr wrap="square" lIns="0" tIns="231140" rIns="0" bIns="0" rtlCol="0" vert="horz">
            <a:spAutoFit/>
          </a:bodyPr>
          <a:lstStyle/>
          <a:p>
            <a:pPr marL="12700" marR="5080">
              <a:lnSpc>
                <a:spcPct val="73900"/>
              </a:lnSpc>
              <a:spcBef>
                <a:spcPts val="1820"/>
              </a:spcBef>
            </a:pPr>
            <a:r>
              <a:rPr dirty="0" sz="5500" spc="655"/>
              <a:t>M</a:t>
            </a:r>
            <a:r>
              <a:rPr dirty="0" sz="5500" spc="-80"/>
              <a:t>e</a:t>
            </a:r>
            <a:r>
              <a:rPr dirty="0" sz="5500" spc="130"/>
              <a:t>d</a:t>
            </a:r>
            <a:r>
              <a:rPr dirty="0" sz="5500" spc="-525"/>
              <a:t>i</a:t>
            </a:r>
            <a:r>
              <a:rPr dirty="0" sz="5500" spc="225"/>
              <a:t>c</a:t>
            </a:r>
            <a:r>
              <a:rPr dirty="0" sz="5500" spc="-525"/>
              <a:t>i</a:t>
            </a:r>
            <a:r>
              <a:rPr dirty="0" sz="5500" spc="110"/>
              <a:t>ó</a:t>
            </a:r>
            <a:r>
              <a:rPr dirty="0" sz="5500" spc="254"/>
              <a:t>n</a:t>
            </a:r>
            <a:r>
              <a:rPr dirty="0" sz="5500" spc="-855"/>
              <a:t> </a:t>
            </a:r>
            <a:r>
              <a:rPr dirty="0" sz="5500" spc="130"/>
              <a:t>d</a:t>
            </a:r>
            <a:r>
              <a:rPr dirty="0" sz="5500" spc="200"/>
              <a:t>e</a:t>
            </a:r>
            <a:r>
              <a:rPr dirty="0" sz="5500" spc="-855"/>
              <a:t> </a:t>
            </a:r>
            <a:r>
              <a:rPr dirty="0" sz="5500" spc="-580"/>
              <a:t>l</a:t>
            </a:r>
            <a:r>
              <a:rPr dirty="0" sz="5500" spc="114"/>
              <a:t>a  </a:t>
            </a:r>
            <a:r>
              <a:rPr dirty="0" sz="5500" spc="-120"/>
              <a:t>a</a:t>
            </a:r>
            <a:r>
              <a:rPr dirty="0" sz="5500" spc="225"/>
              <a:t>c</a:t>
            </a:r>
            <a:r>
              <a:rPr dirty="0" sz="5500" spc="-265"/>
              <a:t>t</a:t>
            </a:r>
            <a:r>
              <a:rPr dirty="0" sz="5500" spc="-525"/>
              <a:t>i</a:t>
            </a:r>
            <a:r>
              <a:rPr dirty="0" sz="5500" spc="95"/>
              <a:t>v</a:t>
            </a:r>
            <a:r>
              <a:rPr dirty="0" sz="5500" spc="-525"/>
              <a:t>i</a:t>
            </a:r>
            <a:r>
              <a:rPr dirty="0" sz="5500" spc="130"/>
              <a:t>d</a:t>
            </a:r>
            <a:r>
              <a:rPr dirty="0" sz="5500" spc="-120"/>
              <a:t>a</a:t>
            </a:r>
            <a:r>
              <a:rPr dirty="0" sz="5500" spc="409"/>
              <a:t>d</a:t>
            </a:r>
            <a:r>
              <a:rPr dirty="0" sz="5500" spc="-855"/>
              <a:t> </a:t>
            </a:r>
            <a:r>
              <a:rPr dirty="0" sz="5500" spc="225"/>
              <a:t>c</a:t>
            </a:r>
            <a:r>
              <a:rPr dirty="0" sz="5500" spc="-80"/>
              <a:t>e</a:t>
            </a:r>
            <a:r>
              <a:rPr dirty="0" sz="5500" spc="-265"/>
              <a:t>r</a:t>
            </a:r>
            <a:r>
              <a:rPr dirty="0" sz="5500" spc="-80"/>
              <a:t>e</a:t>
            </a:r>
            <a:r>
              <a:rPr dirty="0" sz="5500" spc="130"/>
              <a:t>b</a:t>
            </a:r>
            <a:r>
              <a:rPr dirty="0" sz="5500" spc="-265"/>
              <a:t>r</a:t>
            </a:r>
            <a:r>
              <a:rPr dirty="0" sz="5500" spc="-120"/>
              <a:t>a</a:t>
            </a:r>
            <a:r>
              <a:rPr dirty="0" sz="5500" spc="-305"/>
              <a:t>l</a:t>
            </a:r>
            <a:endParaRPr sz="5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4695"/>
            <a:ext cx="9344025" cy="9222740"/>
            <a:chOff x="0" y="1064695"/>
            <a:chExt cx="9344025" cy="92227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70027"/>
              <a:ext cx="5006414" cy="52169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64695"/>
              <a:ext cx="9344024" cy="81533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28349" y="3737293"/>
            <a:ext cx="76200" cy="76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31450" y="3464238"/>
            <a:ext cx="6452870" cy="440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3360">
              <a:lnSpc>
                <a:spcPct val="114999"/>
              </a:lnSpc>
              <a:spcBef>
                <a:spcPts val="100"/>
              </a:spcBef>
            </a:pPr>
            <a:r>
              <a:rPr dirty="0" sz="2500" spc="50">
                <a:latin typeface="Tahoma"/>
                <a:cs typeface="Tahoma"/>
              </a:rPr>
              <a:t>L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55">
                <a:latin typeface="Tahoma"/>
                <a:cs typeface="Tahoma"/>
              </a:rPr>
              <a:t>d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60">
                <a:latin typeface="Tahoma"/>
                <a:cs typeface="Tahoma"/>
              </a:rPr>
              <a:t>d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55">
                <a:latin typeface="Tahoma"/>
                <a:cs typeface="Tahoma"/>
              </a:rPr>
              <a:t>b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70">
                <a:latin typeface="Tahoma"/>
                <a:cs typeface="Tahoma"/>
              </a:rPr>
              <a:t>s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55">
                <a:latin typeface="Tahoma"/>
                <a:cs typeface="Tahoma"/>
              </a:rPr>
              <a:t>d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60">
                <a:latin typeface="Tahoma"/>
                <a:cs typeface="Tahoma"/>
              </a:rPr>
              <a:t>d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55">
                <a:latin typeface="Tahoma"/>
                <a:cs typeface="Tahoma"/>
              </a:rPr>
              <a:t>d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-15">
                <a:latin typeface="Tahoma"/>
                <a:cs typeface="Tahoma"/>
              </a:rPr>
              <a:t>l  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55">
                <a:latin typeface="Tahoma"/>
                <a:cs typeface="Tahoma"/>
              </a:rPr>
              <a:t>b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40">
                <a:latin typeface="Tahoma"/>
                <a:cs typeface="Tahoma"/>
              </a:rPr>
              <a:t>o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55">
                <a:latin typeface="Tahoma"/>
                <a:cs typeface="Tahoma"/>
              </a:rPr>
              <a:t>d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120">
                <a:latin typeface="Tahoma"/>
                <a:cs typeface="Tahoma"/>
              </a:rPr>
              <a:t>e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y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90">
                <a:latin typeface="Tahoma"/>
                <a:cs typeface="Tahoma"/>
              </a:rPr>
              <a:t>m</a:t>
            </a:r>
            <a:r>
              <a:rPr dirty="0" sz="2500" spc="155">
                <a:latin typeface="Tahoma"/>
                <a:cs typeface="Tahoma"/>
              </a:rPr>
              <a:t>b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60">
                <a:latin typeface="Tahoma"/>
                <a:cs typeface="Tahoma"/>
              </a:rPr>
              <a:t>r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50">
                <a:latin typeface="Tahoma"/>
                <a:cs typeface="Tahoma"/>
              </a:rPr>
              <a:t>n  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-5">
                <a:latin typeface="Tahoma"/>
                <a:cs typeface="Tahoma"/>
              </a:rPr>
              <a:t>í</a:t>
            </a:r>
            <a:r>
              <a:rPr dirty="0" sz="2500" spc="190">
                <a:latin typeface="Tahoma"/>
                <a:cs typeface="Tahoma"/>
              </a:rPr>
              <a:t>m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170">
                <a:latin typeface="Tahoma"/>
                <a:cs typeface="Tahoma"/>
              </a:rPr>
              <a:t>s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y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35">
                <a:latin typeface="Tahoma"/>
                <a:cs typeface="Tahoma"/>
              </a:rPr>
              <a:t>x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-395"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  <a:p>
            <a:pPr marL="12700" marR="1125855">
              <a:lnSpc>
                <a:spcPct val="114999"/>
              </a:lnSpc>
            </a:pPr>
            <a:r>
              <a:rPr dirty="0" sz="2500" spc="305">
                <a:latin typeface="Tahoma"/>
                <a:cs typeface="Tahoma"/>
              </a:rPr>
              <a:t>I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120">
                <a:latin typeface="Tahoma"/>
                <a:cs typeface="Tahoma"/>
              </a:rPr>
              <a:t>f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55">
                <a:latin typeface="Tahoma"/>
                <a:cs typeface="Tahoma"/>
              </a:rPr>
              <a:t>d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60">
                <a:latin typeface="Tahoma"/>
                <a:cs typeface="Tahoma"/>
              </a:rPr>
              <a:t>r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20">
                <a:latin typeface="Tahoma"/>
                <a:cs typeface="Tahoma"/>
              </a:rPr>
              <a:t>f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70">
                <a:latin typeface="Tahoma"/>
                <a:cs typeface="Tahoma"/>
              </a:rPr>
              <a:t>s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190">
                <a:latin typeface="Tahoma"/>
                <a:cs typeface="Tahoma"/>
              </a:rPr>
              <a:t>m</a:t>
            </a:r>
            <a:r>
              <a:rPr dirty="0" sz="2500" spc="140">
                <a:latin typeface="Tahoma"/>
                <a:cs typeface="Tahoma"/>
              </a:rPr>
              <a:t>o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40">
                <a:latin typeface="Tahoma"/>
                <a:cs typeface="Tahoma"/>
              </a:rPr>
              <a:t>a  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90">
                <a:latin typeface="Tahoma"/>
                <a:cs typeface="Tahoma"/>
              </a:rPr>
              <a:t>m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35">
                <a:latin typeface="Tahoma"/>
                <a:cs typeface="Tahoma"/>
              </a:rPr>
              <a:t>ó</a:t>
            </a:r>
            <a:r>
              <a:rPr dirty="0" sz="2500" spc="70">
                <a:latin typeface="Tahoma"/>
                <a:cs typeface="Tahoma"/>
              </a:rPr>
              <a:t>n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90">
                <a:latin typeface="Tahoma"/>
                <a:cs typeface="Tahoma"/>
              </a:rPr>
              <a:t>m</a:t>
            </a:r>
            <a:r>
              <a:rPr dirty="0" sz="2500" spc="155">
                <a:latin typeface="Tahoma"/>
                <a:cs typeface="Tahoma"/>
              </a:rPr>
              <a:t>b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y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50">
                <a:latin typeface="Tahoma"/>
                <a:cs typeface="Tahoma"/>
              </a:rPr>
              <a:t>á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40">
                <a:latin typeface="Tahoma"/>
                <a:cs typeface="Tahoma"/>
              </a:rPr>
              <a:t>a  </a:t>
            </a:r>
            <a:r>
              <a:rPr dirty="0" sz="2500" spc="40">
                <a:latin typeface="Tahoma"/>
                <a:cs typeface="Tahoma"/>
              </a:rPr>
              <a:t>repetida.</a:t>
            </a:r>
            <a:endParaRPr sz="250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</a:pPr>
            <a:r>
              <a:rPr dirty="0" sz="2500" spc="55">
                <a:latin typeface="Tahoma"/>
                <a:cs typeface="Tahoma"/>
              </a:rPr>
              <a:t>La </a:t>
            </a:r>
            <a:r>
              <a:rPr dirty="0" sz="2500" spc="70">
                <a:latin typeface="Tahoma"/>
                <a:cs typeface="Tahoma"/>
              </a:rPr>
              <a:t>fisiología </a:t>
            </a:r>
            <a:r>
              <a:rPr dirty="0" sz="2500" spc="85">
                <a:latin typeface="Tahoma"/>
                <a:cs typeface="Tahoma"/>
              </a:rPr>
              <a:t>del </a:t>
            </a:r>
            <a:r>
              <a:rPr dirty="0" sz="2500" spc="130">
                <a:latin typeface="Tahoma"/>
                <a:cs typeface="Tahoma"/>
              </a:rPr>
              <a:t>cerebro </a:t>
            </a:r>
            <a:r>
              <a:rPr dirty="0" sz="2500" spc="100">
                <a:latin typeface="Tahoma"/>
                <a:cs typeface="Tahoma"/>
              </a:rPr>
              <a:t>también </a:t>
            </a:r>
            <a:r>
              <a:rPr dirty="0" sz="2500" spc="145">
                <a:latin typeface="Tahoma"/>
                <a:cs typeface="Tahoma"/>
              </a:rPr>
              <a:t>se </a:t>
            </a:r>
            <a:r>
              <a:rPr dirty="0" sz="2500" spc="120">
                <a:latin typeface="Tahoma"/>
                <a:cs typeface="Tahoma"/>
              </a:rPr>
              <a:t>ve </a:t>
            </a:r>
            <a:r>
              <a:rPr dirty="0" sz="2500" spc="125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20">
                <a:latin typeface="Tahoma"/>
                <a:cs typeface="Tahoma"/>
              </a:rPr>
              <a:t>f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55">
                <a:latin typeface="Tahoma"/>
                <a:cs typeface="Tahoma"/>
              </a:rPr>
              <a:t>d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60">
                <a:latin typeface="Tahoma"/>
                <a:cs typeface="Tahoma"/>
              </a:rPr>
              <a:t>r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20">
                <a:latin typeface="Tahoma"/>
                <a:cs typeface="Tahoma"/>
              </a:rPr>
              <a:t>f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70">
                <a:latin typeface="Tahoma"/>
                <a:cs typeface="Tahoma"/>
              </a:rPr>
              <a:t>s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35">
                <a:latin typeface="Tahoma"/>
                <a:cs typeface="Tahoma"/>
              </a:rPr>
              <a:t>x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-395">
                <a:latin typeface="Tahoma"/>
                <a:cs typeface="Tahoma"/>
              </a:rPr>
              <a:t>,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190">
                <a:latin typeface="Tahoma"/>
                <a:cs typeface="Tahoma"/>
              </a:rPr>
              <a:t>m</a:t>
            </a:r>
            <a:r>
              <a:rPr dirty="0" sz="2500" spc="140">
                <a:latin typeface="Tahoma"/>
                <a:cs typeface="Tahoma"/>
              </a:rPr>
              <a:t>o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40">
                <a:latin typeface="Tahoma"/>
                <a:cs typeface="Tahoma"/>
              </a:rPr>
              <a:t>a  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35">
                <a:latin typeface="Tahoma"/>
                <a:cs typeface="Tahoma"/>
              </a:rPr>
              <a:t>ó</a:t>
            </a:r>
            <a:r>
              <a:rPr dirty="0" sz="2500" spc="70">
                <a:latin typeface="Tahoma"/>
                <a:cs typeface="Tahoma"/>
              </a:rPr>
              <a:t>n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y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14">
                <a:latin typeface="Tahoma"/>
                <a:cs typeface="Tahoma"/>
              </a:rPr>
              <a:t>é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-395">
                <a:latin typeface="Tahoma"/>
                <a:cs typeface="Tahoma"/>
              </a:rPr>
              <a:t>,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y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55">
                <a:latin typeface="Tahoma"/>
                <a:cs typeface="Tahoma"/>
              </a:rPr>
              <a:t>d</a:t>
            </a:r>
            <a:r>
              <a:rPr dirty="0" sz="2500" spc="120">
                <a:latin typeface="Tahoma"/>
                <a:cs typeface="Tahoma"/>
              </a:rPr>
              <a:t>e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60">
                <a:latin typeface="Tahoma"/>
                <a:cs typeface="Tahoma"/>
              </a:rPr>
              <a:t>r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20">
                <a:latin typeface="Tahoma"/>
                <a:cs typeface="Tahoma"/>
              </a:rPr>
              <a:t>f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55">
                <a:latin typeface="Tahoma"/>
                <a:cs typeface="Tahoma"/>
              </a:rPr>
              <a:t>d</a:t>
            </a:r>
            <a:r>
              <a:rPr dirty="0" sz="2500" spc="40">
                <a:latin typeface="Tahoma"/>
                <a:cs typeface="Tahoma"/>
              </a:rPr>
              <a:t>a  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60">
                <a:latin typeface="Tahoma"/>
                <a:cs typeface="Tahoma"/>
              </a:rPr>
              <a:t>r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170">
                <a:latin typeface="Tahoma"/>
                <a:cs typeface="Tahoma"/>
              </a:rPr>
              <a:t>s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135">
                <a:latin typeface="Tahoma"/>
                <a:cs typeface="Tahoma"/>
              </a:rPr>
              <a:t>ó</a:t>
            </a:r>
            <a:r>
              <a:rPr dirty="0" sz="2500" spc="150">
                <a:latin typeface="Tahoma"/>
                <a:cs typeface="Tahoma"/>
              </a:rPr>
              <a:t>g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170">
                <a:latin typeface="Tahoma"/>
                <a:cs typeface="Tahoma"/>
              </a:rPr>
              <a:t>s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y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55">
                <a:latin typeface="Tahoma"/>
                <a:cs typeface="Tahoma"/>
              </a:rPr>
              <a:t>q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50">
                <a:latin typeface="Tahoma"/>
                <a:cs typeface="Tahoma"/>
              </a:rPr>
              <a:t>á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-395"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28349" y="5051743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28349" y="6366193"/>
            <a:ext cx="76200" cy="761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591800" y="1593562"/>
            <a:ext cx="6442710" cy="1482725"/>
          </a:xfrm>
          <a:prstGeom prst="rect"/>
        </p:spPr>
        <p:txBody>
          <a:bodyPr wrap="square" lIns="0" tIns="231140" rIns="0" bIns="0" rtlCol="0" vert="horz">
            <a:spAutoFit/>
          </a:bodyPr>
          <a:lstStyle/>
          <a:p>
            <a:pPr marL="12700" marR="5080">
              <a:lnSpc>
                <a:spcPct val="73900"/>
              </a:lnSpc>
              <a:spcBef>
                <a:spcPts val="1820"/>
              </a:spcBef>
            </a:pPr>
            <a:r>
              <a:rPr dirty="0" sz="5500" spc="95"/>
              <a:t>P</a:t>
            </a:r>
            <a:r>
              <a:rPr dirty="0" sz="5500" spc="-580"/>
              <a:t>l</a:t>
            </a:r>
            <a:r>
              <a:rPr dirty="0" sz="5500" spc="-120"/>
              <a:t>a</a:t>
            </a:r>
            <a:r>
              <a:rPr dirty="0" sz="5500" spc="330"/>
              <a:t>s</a:t>
            </a:r>
            <a:r>
              <a:rPr dirty="0" sz="5500" spc="-265"/>
              <a:t>t</a:t>
            </a:r>
            <a:r>
              <a:rPr dirty="0" sz="5500" spc="-525"/>
              <a:t>i</a:t>
            </a:r>
            <a:r>
              <a:rPr dirty="0" sz="5500" spc="225"/>
              <a:t>c</a:t>
            </a:r>
            <a:r>
              <a:rPr dirty="0" sz="5500" spc="-525"/>
              <a:t>i</a:t>
            </a:r>
            <a:r>
              <a:rPr dirty="0" sz="5500" spc="130"/>
              <a:t>d</a:t>
            </a:r>
            <a:r>
              <a:rPr dirty="0" sz="5500" spc="-120"/>
              <a:t>a</a:t>
            </a:r>
            <a:r>
              <a:rPr dirty="0" sz="5500" spc="409"/>
              <a:t>d</a:t>
            </a:r>
            <a:r>
              <a:rPr dirty="0" sz="5500" spc="-855"/>
              <a:t> </a:t>
            </a:r>
            <a:r>
              <a:rPr dirty="0" sz="5500" spc="225"/>
              <a:t>c</a:t>
            </a:r>
            <a:r>
              <a:rPr dirty="0" sz="5500" spc="-80"/>
              <a:t>e</a:t>
            </a:r>
            <a:r>
              <a:rPr dirty="0" sz="5500" spc="-265"/>
              <a:t>r</a:t>
            </a:r>
            <a:r>
              <a:rPr dirty="0" sz="5500" spc="-80"/>
              <a:t>e</a:t>
            </a:r>
            <a:r>
              <a:rPr dirty="0" sz="5500" spc="130"/>
              <a:t>b</a:t>
            </a:r>
            <a:r>
              <a:rPr dirty="0" sz="5500" spc="-265"/>
              <a:t>r</a:t>
            </a:r>
            <a:r>
              <a:rPr dirty="0" sz="5500" spc="-120"/>
              <a:t>a</a:t>
            </a:r>
            <a:r>
              <a:rPr dirty="0" sz="5500" spc="-305"/>
              <a:t>l</a:t>
            </a:r>
            <a:r>
              <a:rPr dirty="0" sz="5500" spc="-855"/>
              <a:t> </a:t>
            </a:r>
            <a:r>
              <a:rPr dirty="0" sz="5500" spc="275"/>
              <a:t>y  </a:t>
            </a:r>
            <a:r>
              <a:rPr dirty="0" sz="5500" spc="-185"/>
              <a:t>f</a:t>
            </a:r>
            <a:r>
              <a:rPr dirty="0" sz="5500" spc="-120"/>
              <a:t>a</a:t>
            </a:r>
            <a:r>
              <a:rPr dirty="0" sz="5500" spc="225"/>
              <a:t>c</a:t>
            </a:r>
            <a:r>
              <a:rPr dirty="0" sz="5500" spc="-265"/>
              <a:t>t</a:t>
            </a:r>
            <a:r>
              <a:rPr dirty="0" sz="5500" spc="110"/>
              <a:t>o</a:t>
            </a:r>
            <a:r>
              <a:rPr dirty="0" sz="5500" spc="-265"/>
              <a:t>r</a:t>
            </a:r>
            <a:r>
              <a:rPr dirty="0" sz="5500" spc="-80"/>
              <a:t>e</a:t>
            </a:r>
            <a:r>
              <a:rPr dirty="0" sz="5500" spc="610"/>
              <a:t>s</a:t>
            </a:r>
            <a:r>
              <a:rPr dirty="0" sz="5500" spc="-855"/>
              <a:t> </a:t>
            </a:r>
            <a:r>
              <a:rPr dirty="0" sz="5500" spc="-80"/>
              <a:t>e</a:t>
            </a:r>
            <a:r>
              <a:rPr dirty="0" sz="5500" spc="35"/>
              <a:t>x</a:t>
            </a:r>
            <a:r>
              <a:rPr dirty="0" sz="5500" spc="-265"/>
              <a:t>t</a:t>
            </a:r>
            <a:r>
              <a:rPr dirty="0" sz="5500" spc="-80"/>
              <a:t>e</a:t>
            </a:r>
            <a:r>
              <a:rPr dirty="0" sz="5500" spc="-265"/>
              <a:t>r</a:t>
            </a:r>
            <a:r>
              <a:rPr dirty="0" sz="5500" spc="-25"/>
              <a:t>n</a:t>
            </a:r>
            <a:r>
              <a:rPr dirty="0" sz="5500" spc="110"/>
              <a:t>o</a:t>
            </a:r>
            <a:r>
              <a:rPr dirty="0" sz="5500" spc="610"/>
              <a:t>s</a:t>
            </a:r>
            <a:endParaRPr sz="5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6089"/>
            <a:ext cx="9372599" cy="6296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5505853"/>
            <a:ext cx="76200" cy="76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31450" y="5232797"/>
            <a:ext cx="6045835" cy="265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20190">
              <a:lnSpc>
                <a:spcPct val="114999"/>
              </a:lnSpc>
              <a:spcBef>
                <a:spcPts val="100"/>
              </a:spcBef>
            </a:pPr>
            <a:r>
              <a:rPr dirty="0" sz="2500" spc="380">
                <a:latin typeface="Tahoma"/>
                <a:cs typeface="Tahoma"/>
              </a:rPr>
              <a:t>C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20">
                <a:latin typeface="Tahoma"/>
                <a:cs typeface="Tahoma"/>
              </a:rPr>
              <a:t>f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70">
                <a:latin typeface="Tahoma"/>
                <a:cs typeface="Tahoma"/>
              </a:rPr>
              <a:t>s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35">
                <a:latin typeface="Tahoma"/>
                <a:cs typeface="Tahoma"/>
              </a:rPr>
              <a:t>s  </a:t>
            </a:r>
            <a:r>
              <a:rPr dirty="0" sz="2500" spc="35">
                <a:latin typeface="Tahoma"/>
                <a:cs typeface="Tahoma"/>
              </a:rPr>
              <a:t>involuntarias.</a:t>
            </a:r>
            <a:endParaRPr sz="250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</a:pPr>
            <a:r>
              <a:rPr dirty="0" sz="2500" spc="305">
                <a:latin typeface="Tahoma"/>
                <a:cs typeface="Tahoma"/>
              </a:rPr>
              <a:t>I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135">
                <a:latin typeface="Tahoma"/>
                <a:cs typeface="Tahoma"/>
              </a:rPr>
              <a:t>y</a:t>
            </a:r>
            <a:r>
              <a:rPr dirty="0" sz="2500" spc="120">
                <a:latin typeface="Tahoma"/>
                <a:cs typeface="Tahoma"/>
              </a:rPr>
              <a:t>e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20">
                <a:latin typeface="Tahoma"/>
                <a:cs typeface="Tahoma"/>
              </a:rPr>
              <a:t>f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55">
                <a:latin typeface="Tahoma"/>
                <a:cs typeface="Tahoma"/>
              </a:rPr>
              <a:t>d</a:t>
            </a:r>
            <a:r>
              <a:rPr dirty="0" sz="2500" spc="-5">
                <a:latin typeface="Tahoma"/>
                <a:cs typeface="Tahoma"/>
              </a:rPr>
              <a:t>í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-395">
                <a:latin typeface="Tahoma"/>
                <a:cs typeface="Tahoma"/>
              </a:rPr>
              <a:t>,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40">
                <a:latin typeface="Tahoma"/>
                <a:cs typeface="Tahoma"/>
              </a:rPr>
              <a:t>a  </a:t>
            </a:r>
            <a:r>
              <a:rPr dirty="0" sz="2500" spc="55">
                <a:latin typeface="Tahoma"/>
                <a:cs typeface="Tahoma"/>
              </a:rPr>
              <a:t>respiración, </a:t>
            </a:r>
            <a:r>
              <a:rPr dirty="0" sz="2500" spc="20">
                <a:latin typeface="Tahoma"/>
                <a:cs typeface="Tahoma"/>
              </a:rPr>
              <a:t>la </a:t>
            </a:r>
            <a:r>
              <a:rPr dirty="0" sz="2500" spc="100">
                <a:latin typeface="Tahoma"/>
                <a:cs typeface="Tahoma"/>
              </a:rPr>
              <a:t>digestión </a:t>
            </a:r>
            <a:r>
              <a:rPr dirty="0" sz="2500" spc="140">
                <a:latin typeface="Tahoma"/>
                <a:cs typeface="Tahoma"/>
              </a:rPr>
              <a:t>y </a:t>
            </a:r>
            <a:r>
              <a:rPr dirty="0" sz="2500" spc="20">
                <a:latin typeface="Tahoma"/>
                <a:cs typeface="Tahoma"/>
              </a:rPr>
              <a:t>la </a:t>
            </a:r>
            <a:r>
              <a:rPr dirty="0" sz="2500" spc="65">
                <a:latin typeface="Tahoma"/>
                <a:cs typeface="Tahoma"/>
              </a:rPr>
              <a:t>sudoración. </a:t>
            </a:r>
            <a:r>
              <a:rPr dirty="0" sz="2500" spc="-770">
                <a:latin typeface="Tahoma"/>
                <a:cs typeface="Tahoma"/>
              </a:rPr>
              <a:t> </a:t>
            </a:r>
            <a:r>
              <a:rPr dirty="0" sz="2500" spc="55">
                <a:latin typeface="Tahoma"/>
                <a:cs typeface="Tahoma"/>
              </a:rPr>
              <a:t>D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20">
                <a:latin typeface="Tahoma"/>
                <a:cs typeface="Tahoma"/>
              </a:rPr>
              <a:t>v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55">
                <a:latin typeface="Tahoma"/>
                <a:cs typeface="Tahoma"/>
              </a:rPr>
              <a:t>d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55">
                <a:latin typeface="Tahoma"/>
                <a:cs typeface="Tahoma"/>
              </a:rPr>
              <a:t>d</a:t>
            </a:r>
            <a:r>
              <a:rPr dirty="0" sz="2500" spc="140">
                <a:latin typeface="Tahoma"/>
                <a:cs typeface="Tahoma"/>
              </a:rPr>
              <a:t>o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70">
                <a:latin typeface="Tahoma"/>
                <a:cs typeface="Tahoma"/>
              </a:rPr>
              <a:t>n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90">
                <a:latin typeface="Tahoma"/>
                <a:cs typeface="Tahoma"/>
              </a:rPr>
              <a:t>m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20">
                <a:latin typeface="Tahoma"/>
                <a:cs typeface="Tahoma"/>
              </a:rPr>
              <a:t>v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140">
                <a:latin typeface="Tahoma"/>
                <a:cs typeface="Tahoma"/>
              </a:rPr>
              <a:t>o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90">
                <a:latin typeface="Tahoma"/>
                <a:cs typeface="Tahoma"/>
              </a:rPr>
              <a:t>m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50">
                <a:latin typeface="Tahoma"/>
                <a:cs typeface="Tahoma"/>
              </a:rPr>
              <a:t>á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140">
                <a:latin typeface="Tahoma"/>
                <a:cs typeface="Tahoma"/>
              </a:rPr>
              <a:t>o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05">
                <a:latin typeface="Tahoma"/>
                <a:cs typeface="Tahoma"/>
              </a:rPr>
              <a:t>y  </a:t>
            </a:r>
            <a:r>
              <a:rPr dirty="0" sz="2500" spc="114">
                <a:latin typeface="Tahoma"/>
                <a:cs typeface="Tahoma"/>
              </a:rPr>
              <a:t>sistema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00">
                <a:latin typeface="Tahoma"/>
                <a:cs typeface="Tahoma"/>
              </a:rPr>
              <a:t>nervioso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70">
                <a:latin typeface="Tahoma"/>
                <a:cs typeface="Tahoma"/>
              </a:rPr>
              <a:t>parasimpático.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6382153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7258453"/>
            <a:ext cx="76200" cy="761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91800" y="3330202"/>
            <a:ext cx="5328285" cy="1482725"/>
          </a:xfrm>
          <a:prstGeom prst="rect"/>
        </p:spPr>
        <p:txBody>
          <a:bodyPr wrap="square" lIns="0" tIns="231140" rIns="0" bIns="0" rtlCol="0" vert="horz">
            <a:spAutoFit/>
          </a:bodyPr>
          <a:lstStyle/>
          <a:p>
            <a:pPr marL="12700" marR="5080">
              <a:lnSpc>
                <a:spcPct val="73900"/>
              </a:lnSpc>
              <a:spcBef>
                <a:spcPts val="1820"/>
              </a:spcBef>
            </a:pPr>
            <a:r>
              <a:rPr dirty="0" sz="5500" spc="700"/>
              <a:t>S</a:t>
            </a:r>
            <a:r>
              <a:rPr dirty="0" sz="5500" spc="-525"/>
              <a:t>i</a:t>
            </a:r>
            <a:r>
              <a:rPr dirty="0" sz="5500" spc="330"/>
              <a:t>s</a:t>
            </a:r>
            <a:r>
              <a:rPr dirty="0" sz="5500" spc="-265"/>
              <a:t>t</a:t>
            </a:r>
            <a:r>
              <a:rPr dirty="0" sz="5500" spc="-80"/>
              <a:t>e</a:t>
            </a:r>
            <a:r>
              <a:rPr dirty="0" sz="5500" spc="235"/>
              <a:t>m</a:t>
            </a:r>
            <a:r>
              <a:rPr dirty="0" sz="5500" spc="160"/>
              <a:t>a</a:t>
            </a:r>
            <a:r>
              <a:rPr dirty="0" sz="5500" spc="-855"/>
              <a:t> </a:t>
            </a:r>
            <a:r>
              <a:rPr dirty="0" sz="5500" spc="140"/>
              <a:t>N</a:t>
            </a:r>
            <a:r>
              <a:rPr dirty="0" sz="5500" spc="-80"/>
              <a:t>e</a:t>
            </a:r>
            <a:r>
              <a:rPr dirty="0" sz="5500" spc="-265"/>
              <a:t>r</a:t>
            </a:r>
            <a:r>
              <a:rPr dirty="0" sz="5500" spc="95"/>
              <a:t>v</a:t>
            </a:r>
            <a:r>
              <a:rPr dirty="0" sz="5500" spc="-525"/>
              <a:t>i</a:t>
            </a:r>
            <a:r>
              <a:rPr dirty="0" sz="5500" spc="110"/>
              <a:t>o</a:t>
            </a:r>
            <a:r>
              <a:rPr dirty="0" sz="5500" spc="330"/>
              <a:t>s</a:t>
            </a:r>
            <a:r>
              <a:rPr dirty="0" sz="5500" spc="275"/>
              <a:t>o  </a:t>
            </a:r>
            <a:r>
              <a:rPr dirty="0" sz="5500" spc="120"/>
              <a:t>Autónomo</a:t>
            </a:r>
            <a:endParaRPr sz="5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6089"/>
            <a:ext cx="9372599" cy="6296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5505856"/>
            <a:ext cx="76200" cy="76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31450" y="5232799"/>
            <a:ext cx="6416040" cy="265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10615">
              <a:lnSpc>
                <a:spcPct val="114999"/>
              </a:lnSpc>
              <a:spcBef>
                <a:spcPts val="100"/>
              </a:spcBef>
            </a:pPr>
            <a:r>
              <a:rPr dirty="0" sz="2500" spc="245">
                <a:latin typeface="Tahoma"/>
                <a:cs typeface="Tahoma"/>
              </a:rPr>
              <a:t>S</a:t>
            </a:r>
            <a:r>
              <a:rPr dirty="0" sz="2500" spc="120">
                <a:latin typeface="Tahoma"/>
                <a:cs typeface="Tahoma"/>
              </a:rPr>
              <a:t>e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20">
                <a:latin typeface="Tahoma"/>
                <a:cs typeface="Tahoma"/>
              </a:rPr>
              <a:t>v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70">
                <a:latin typeface="Tahoma"/>
                <a:cs typeface="Tahoma"/>
              </a:rPr>
              <a:t>n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70">
                <a:latin typeface="Tahoma"/>
                <a:cs typeface="Tahoma"/>
              </a:rPr>
              <a:t>s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55">
                <a:latin typeface="Tahoma"/>
                <a:cs typeface="Tahoma"/>
              </a:rPr>
              <a:t>d</a:t>
            </a:r>
            <a:r>
              <a:rPr dirty="0" sz="2500" spc="120">
                <a:latin typeface="Tahoma"/>
                <a:cs typeface="Tahoma"/>
              </a:rPr>
              <a:t>e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14">
                <a:latin typeface="Tahoma"/>
                <a:cs typeface="Tahoma"/>
              </a:rPr>
              <a:t>é</a:t>
            </a:r>
            <a:r>
              <a:rPr dirty="0" sz="2500" spc="170">
                <a:latin typeface="Tahoma"/>
                <a:cs typeface="Tahoma"/>
              </a:rPr>
              <a:t>s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05">
                <a:latin typeface="Tahoma"/>
                <a:cs typeface="Tahoma"/>
              </a:rPr>
              <a:t>y  </a:t>
            </a:r>
            <a:r>
              <a:rPr dirty="0" sz="2500" spc="65">
                <a:latin typeface="Tahoma"/>
                <a:cs typeface="Tahoma"/>
              </a:rPr>
              <a:t>emergencia.</a:t>
            </a:r>
            <a:endParaRPr sz="2500">
              <a:latin typeface="Tahoma"/>
              <a:cs typeface="Tahoma"/>
            </a:endParaRPr>
          </a:p>
          <a:p>
            <a:pPr marL="12700" marR="152400">
              <a:lnSpc>
                <a:spcPct val="114999"/>
              </a:lnSpc>
            </a:pPr>
            <a:r>
              <a:rPr dirty="0" sz="2500" spc="240">
                <a:latin typeface="Tahoma"/>
                <a:cs typeface="Tahoma"/>
              </a:rPr>
              <a:t>A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190">
                <a:latin typeface="Tahoma"/>
                <a:cs typeface="Tahoma"/>
              </a:rPr>
              <a:t>m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20">
                <a:latin typeface="Tahoma"/>
                <a:cs typeface="Tahoma"/>
              </a:rPr>
              <a:t>f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55">
                <a:latin typeface="Tahoma"/>
                <a:cs typeface="Tahoma"/>
              </a:rPr>
              <a:t>d</a:t>
            </a:r>
            <a:r>
              <a:rPr dirty="0" sz="2500" spc="-5">
                <a:latin typeface="Tahoma"/>
                <a:cs typeface="Tahoma"/>
              </a:rPr>
              <a:t>í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-395">
                <a:latin typeface="Tahoma"/>
                <a:cs typeface="Tahoma"/>
              </a:rPr>
              <a:t>,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35">
                <a:latin typeface="Tahoma"/>
                <a:cs typeface="Tahoma"/>
              </a:rPr>
              <a:t>ó</a:t>
            </a:r>
            <a:r>
              <a:rPr dirty="0" sz="2500" spc="50">
                <a:latin typeface="Tahoma"/>
                <a:cs typeface="Tahoma"/>
              </a:rPr>
              <a:t>n  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y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35">
                <a:latin typeface="Tahoma"/>
                <a:cs typeface="Tahoma"/>
              </a:rPr>
              <a:t>ó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-395"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</a:pPr>
            <a:r>
              <a:rPr dirty="0" sz="2500" spc="70">
                <a:latin typeface="Tahoma"/>
                <a:cs typeface="Tahoma"/>
              </a:rPr>
              <a:t>Libera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105">
                <a:latin typeface="Tahoma"/>
                <a:cs typeface="Tahoma"/>
              </a:rPr>
              <a:t>hormonas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de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125">
                <a:latin typeface="Tahoma"/>
                <a:cs typeface="Tahoma"/>
              </a:rPr>
              <a:t>estrés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185">
                <a:latin typeface="Tahoma"/>
                <a:cs typeface="Tahoma"/>
              </a:rPr>
              <a:t>como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el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110">
                <a:latin typeface="Tahoma"/>
                <a:cs typeface="Tahoma"/>
              </a:rPr>
              <a:t>cortisol </a:t>
            </a:r>
            <a:r>
              <a:rPr dirty="0" sz="2500" spc="-765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y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155">
                <a:latin typeface="Tahoma"/>
                <a:cs typeface="Tahoma"/>
              </a:rPr>
              <a:t>d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-395"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6382156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7258456"/>
            <a:ext cx="76200" cy="761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91800" y="3330202"/>
            <a:ext cx="5328285" cy="1482725"/>
          </a:xfrm>
          <a:prstGeom prst="rect"/>
        </p:spPr>
        <p:txBody>
          <a:bodyPr wrap="square" lIns="0" tIns="231140" rIns="0" bIns="0" rtlCol="0" vert="horz">
            <a:spAutoFit/>
          </a:bodyPr>
          <a:lstStyle/>
          <a:p>
            <a:pPr marL="12700" marR="5080">
              <a:lnSpc>
                <a:spcPct val="73900"/>
              </a:lnSpc>
              <a:spcBef>
                <a:spcPts val="1820"/>
              </a:spcBef>
            </a:pPr>
            <a:r>
              <a:rPr dirty="0" sz="5500" spc="700"/>
              <a:t>S</a:t>
            </a:r>
            <a:r>
              <a:rPr dirty="0" sz="5500" spc="-525"/>
              <a:t>i</a:t>
            </a:r>
            <a:r>
              <a:rPr dirty="0" sz="5500" spc="330"/>
              <a:t>s</a:t>
            </a:r>
            <a:r>
              <a:rPr dirty="0" sz="5500" spc="-265"/>
              <a:t>t</a:t>
            </a:r>
            <a:r>
              <a:rPr dirty="0" sz="5500" spc="-80"/>
              <a:t>e</a:t>
            </a:r>
            <a:r>
              <a:rPr dirty="0" sz="5500" spc="235"/>
              <a:t>m</a:t>
            </a:r>
            <a:r>
              <a:rPr dirty="0" sz="5500" spc="160"/>
              <a:t>a</a:t>
            </a:r>
            <a:r>
              <a:rPr dirty="0" sz="5500" spc="-855"/>
              <a:t> </a:t>
            </a:r>
            <a:r>
              <a:rPr dirty="0" sz="5500" spc="140"/>
              <a:t>N</a:t>
            </a:r>
            <a:r>
              <a:rPr dirty="0" sz="5500" spc="-80"/>
              <a:t>e</a:t>
            </a:r>
            <a:r>
              <a:rPr dirty="0" sz="5500" spc="-265"/>
              <a:t>r</a:t>
            </a:r>
            <a:r>
              <a:rPr dirty="0" sz="5500" spc="95"/>
              <a:t>v</a:t>
            </a:r>
            <a:r>
              <a:rPr dirty="0" sz="5500" spc="-525"/>
              <a:t>i</a:t>
            </a:r>
            <a:r>
              <a:rPr dirty="0" sz="5500" spc="110"/>
              <a:t>o</a:t>
            </a:r>
            <a:r>
              <a:rPr dirty="0" sz="5500" spc="330"/>
              <a:t>s</a:t>
            </a:r>
            <a:r>
              <a:rPr dirty="0" sz="5500" spc="275"/>
              <a:t>o  </a:t>
            </a:r>
            <a:r>
              <a:rPr dirty="0" sz="5500" spc="25"/>
              <a:t>Simpático</a:t>
            </a:r>
            <a:endParaRPr sz="5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6087"/>
            <a:ext cx="9372599" cy="6296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5505854"/>
            <a:ext cx="76200" cy="76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31450" y="5232798"/>
            <a:ext cx="5845175" cy="265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84835">
              <a:lnSpc>
                <a:spcPct val="114999"/>
              </a:lnSpc>
              <a:spcBef>
                <a:spcPts val="100"/>
              </a:spcBef>
            </a:pPr>
            <a:r>
              <a:rPr dirty="0" sz="2500" spc="245">
                <a:latin typeface="Tahoma"/>
                <a:cs typeface="Tahoma"/>
              </a:rPr>
              <a:t>S</a:t>
            </a:r>
            <a:r>
              <a:rPr dirty="0" sz="2500" spc="120">
                <a:latin typeface="Tahoma"/>
                <a:cs typeface="Tahoma"/>
              </a:rPr>
              <a:t>e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20">
                <a:latin typeface="Tahoma"/>
                <a:cs typeface="Tahoma"/>
              </a:rPr>
              <a:t>v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70">
                <a:latin typeface="Tahoma"/>
                <a:cs typeface="Tahoma"/>
              </a:rPr>
              <a:t>n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60">
                <a:latin typeface="Tahoma"/>
                <a:cs typeface="Tahoma"/>
              </a:rPr>
              <a:t>u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35">
                <a:latin typeface="Tahoma"/>
                <a:cs typeface="Tahoma"/>
              </a:rPr>
              <a:t>o</a:t>
            </a:r>
            <a:r>
              <a:rPr dirty="0" sz="2500" spc="65">
                <a:latin typeface="Tahoma"/>
                <a:cs typeface="Tahoma"/>
              </a:rPr>
              <a:t>n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70">
                <a:latin typeface="Tahoma"/>
                <a:cs typeface="Tahoma"/>
              </a:rPr>
              <a:t>s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55">
                <a:latin typeface="Tahoma"/>
                <a:cs typeface="Tahoma"/>
              </a:rPr>
              <a:t>d</a:t>
            </a:r>
            <a:r>
              <a:rPr dirty="0" sz="2500" spc="120">
                <a:latin typeface="Tahoma"/>
                <a:cs typeface="Tahoma"/>
              </a:rPr>
              <a:t>e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285">
                <a:latin typeface="Tahoma"/>
                <a:cs typeface="Tahoma"/>
              </a:rPr>
              <a:t>c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190">
                <a:latin typeface="Tahoma"/>
                <a:cs typeface="Tahoma"/>
              </a:rPr>
              <a:t>m</a:t>
            </a:r>
            <a:r>
              <a:rPr dirty="0" sz="2500" spc="55">
                <a:latin typeface="Tahoma"/>
                <a:cs typeface="Tahoma"/>
              </a:rPr>
              <a:t>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05">
                <a:latin typeface="Tahoma"/>
                <a:cs typeface="Tahoma"/>
              </a:rPr>
              <a:t>y  </a:t>
            </a:r>
            <a:r>
              <a:rPr dirty="0" sz="2500" spc="15">
                <a:latin typeface="Tahoma"/>
                <a:cs typeface="Tahoma"/>
              </a:rPr>
              <a:t>relajación.</a:t>
            </a:r>
            <a:endParaRPr sz="2500">
              <a:latin typeface="Tahoma"/>
              <a:cs typeface="Tahoma"/>
            </a:endParaRPr>
          </a:p>
          <a:p>
            <a:pPr marL="12700" marR="375920">
              <a:lnSpc>
                <a:spcPct val="114999"/>
              </a:lnSpc>
            </a:pPr>
            <a:r>
              <a:rPr dirty="0" sz="2500" spc="85">
                <a:latin typeface="Tahoma"/>
                <a:cs typeface="Tahoma"/>
              </a:rPr>
              <a:t>Disminuye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20">
                <a:latin typeface="Tahoma"/>
                <a:cs typeface="Tahoma"/>
              </a:rPr>
              <a:t>la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114">
                <a:latin typeface="Tahoma"/>
                <a:cs typeface="Tahoma"/>
              </a:rPr>
              <a:t>frecuencia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114">
                <a:latin typeface="Tahoma"/>
                <a:cs typeface="Tahoma"/>
              </a:rPr>
              <a:t>cardíaca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y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20">
                <a:latin typeface="Tahoma"/>
                <a:cs typeface="Tahoma"/>
              </a:rPr>
              <a:t>la </a:t>
            </a:r>
            <a:r>
              <a:rPr dirty="0" sz="2500" spc="-765">
                <a:latin typeface="Tahoma"/>
                <a:cs typeface="Tahoma"/>
              </a:rPr>
              <a:t> </a:t>
            </a:r>
            <a:r>
              <a:rPr dirty="0" sz="2500" spc="155">
                <a:latin typeface="Tahoma"/>
                <a:cs typeface="Tahoma"/>
              </a:rPr>
              <a:t>p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165">
                <a:latin typeface="Tahoma"/>
                <a:cs typeface="Tahoma"/>
              </a:rPr>
              <a:t>s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135">
                <a:latin typeface="Tahoma"/>
                <a:cs typeface="Tahoma"/>
              </a:rPr>
              <a:t>ó</a:t>
            </a:r>
            <a:r>
              <a:rPr dirty="0" sz="2500" spc="70">
                <a:latin typeface="Tahoma"/>
                <a:cs typeface="Tahoma"/>
              </a:rPr>
              <a:t>n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135">
                <a:latin typeface="Tahoma"/>
                <a:cs typeface="Tahoma"/>
              </a:rPr>
              <a:t>t</a:t>
            </a:r>
            <a:r>
              <a:rPr dirty="0" sz="2500" spc="114">
                <a:latin typeface="Tahoma"/>
                <a:cs typeface="Tahoma"/>
              </a:rPr>
              <a:t>e</a:t>
            </a:r>
            <a:r>
              <a:rPr dirty="0" sz="2500" spc="55">
                <a:latin typeface="Tahoma"/>
                <a:cs typeface="Tahoma"/>
              </a:rPr>
              <a:t>r</a:t>
            </a:r>
            <a:r>
              <a:rPr dirty="0" sz="2500" spc="-5">
                <a:latin typeface="Tahoma"/>
                <a:cs typeface="Tahoma"/>
              </a:rPr>
              <a:t>i</a:t>
            </a:r>
            <a:r>
              <a:rPr dirty="0" sz="2500" spc="50">
                <a:latin typeface="Tahoma"/>
                <a:cs typeface="Tahoma"/>
              </a:rPr>
              <a:t>a</a:t>
            </a:r>
            <a:r>
              <a:rPr dirty="0" sz="2500" spc="-15">
                <a:latin typeface="Tahoma"/>
                <a:cs typeface="Tahoma"/>
              </a:rPr>
              <a:t>l</a:t>
            </a:r>
            <a:r>
              <a:rPr dirty="0" sz="2500" spc="-395"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</a:pPr>
            <a:r>
              <a:rPr dirty="0" sz="2500" spc="90">
                <a:latin typeface="Tahoma"/>
                <a:cs typeface="Tahoma"/>
              </a:rPr>
              <a:t>Estimula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20">
                <a:latin typeface="Tahoma"/>
                <a:cs typeface="Tahoma"/>
              </a:rPr>
              <a:t>la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00">
                <a:latin typeface="Tahoma"/>
                <a:cs typeface="Tahoma"/>
              </a:rPr>
              <a:t>digestión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y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20">
                <a:latin typeface="Tahoma"/>
                <a:cs typeface="Tahoma"/>
              </a:rPr>
              <a:t>la</a:t>
            </a:r>
            <a:r>
              <a:rPr dirty="0" sz="2500" spc="-215">
                <a:latin typeface="Tahoma"/>
                <a:cs typeface="Tahoma"/>
              </a:rPr>
              <a:t> </a:t>
            </a:r>
            <a:r>
              <a:rPr dirty="0" sz="2500" spc="80">
                <a:latin typeface="Tahoma"/>
                <a:cs typeface="Tahoma"/>
              </a:rPr>
              <a:t>eliminación</a:t>
            </a:r>
            <a:r>
              <a:rPr dirty="0" sz="2500" spc="-220">
                <a:latin typeface="Tahoma"/>
                <a:cs typeface="Tahoma"/>
              </a:rPr>
              <a:t> </a:t>
            </a:r>
            <a:r>
              <a:rPr dirty="0" sz="2500" spc="140">
                <a:latin typeface="Tahoma"/>
                <a:cs typeface="Tahoma"/>
              </a:rPr>
              <a:t>de </a:t>
            </a:r>
            <a:r>
              <a:rPr dirty="0" sz="2500" spc="-765">
                <a:latin typeface="Tahoma"/>
                <a:cs typeface="Tahoma"/>
              </a:rPr>
              <a:t> </a:t>
            </a:r>
            <a:r>
              <a:rPr dirty="0" sz="2500" spc="90">
                <a:latin typeface="Tahoma"/>
                <a:cs typeface="Tahoma"/>
              </a:rPr>
              <a:t>desechos.</a:t>
            </a:r>
            <a:endParaRPr sz="25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6382154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349" y="7258454"/>
            <a:ext cx="76200" cy="761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91800" y="3330199"/>
            <a:ext cx="4377055" cy="1482725"/>
          </a:xfrm>
          <a:prstGeom prst="rect"/>
        </p:spPr>
        <p:txBody>
          <a:bodyPr wrap="square" lIns="0" tIns="231140" rIns="0" bIns="0" rtlCol="0" vert="horz">
            <a:spAutoFit/>
          </a:bodyPr>
          <a:lstStyle/>
          <a:p>
            <a:pPr marL="12700" marR="5080">
              <a:lnSpc>
                <a:spcPct val="73900"/>
              </a:lnSpc>
              <a:spcBef>
                <a:spcPts val="1820"/>
              </a:spcBef>
            </a:pPr>
            <a:r>
              <a:rPr dirty="0" sz="5500" spc="25"/>
              <a:t>Nervioso </a:t>
            </a:r>
            <a:r>
              <a:rPr dirty="0" sz="5500" spc="30"/>
              <a:t> </a:t>
            </a:r>
            <a:r>
              <a:rPr dirty="0" sz="5500" spc="95"/>
              <a:t>P</a:t>
            </a:r>
            <a:r>
              <a:rPr dirty="0" sz="5500" spc="-120"/>
              <a:t>a</a:t>
            </a:r>
            <a:r>
              <a:rPr dirty="0" sz="5500" spc="-265"/>
              <a:t>r</a:t>
            </a:r>
            <a:r>
              <a:rPr dirty="0" sz="5500" spc="-120"/>
              <a:t>a</a:t>
            </a:r>
            <a:r>
              <a:rPr dirty="0" sz="5500" spc="330"/>
              <a:t>s</a:t>
            </a:r>
            <a:r>
              <a:rPr dirty="0" sz="5500" spc="-525"/>
              <a:t>i</a:t>
            </a:r>
            <a:r>
              <a:rPr dirty="0" sz="5500" spc="235"/>
              <a:t>m</a:t>
            </a:r>
            <a:r>
              <a:rPr dirty="0" sz="5500" spc="130"/>
              <a:t>p</a:t>
            </a:r>
            <a:r>
              <a:rPr dirty="0" sz="5500" spc="-120"/>
              <a:t>á</a:t>
            </a:r>
            <a:r>
              <a:rPr dirty="0" sz="5500" spc="-265"/>
              <a:t>t</a:t>
            </a:r>
            <a:r>
              <a:rPr dirty="0" sz="5500" spc="-525"/>
              <a:t>i</a:t>
            </a:r>
            <a:r>
              <a:rPr dirty="0" sz="5500" spc="225"/>
              <a:t>c</a:t>
            </a:r>
            <a:r>
              <a:rPr dirty="0" sz="5500" spc="390"/>
              <a:t>o</a:t>
            </a:r>
            <a:endParaRPr sz="5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Imgard Ichaso</dc:creator>
  <cp:keywords>DAFjeydBVzc,BAFjeX2ef9s</cp:keywords>
  <dc:title>Presentación (creada a partir de tu documento)</dc:title>
  <dcterms:created xsi:type="dcterms:W3CDTF">2023-05-20T19:16:20Z</dcterms:created>
  <dcterms:modified xsi:type="dcterms:W3CDTF">2023-05-20T19:16:20Z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2023-05-20T00:00:00Z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2023-05-20T00:00:00Z</vt:filetime>
  </property>
</Properties>
</file>