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3366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5/30/2019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5/30/2019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5/30/2019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5/30/2019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837471" y="2967335"/>
            <a:ext cx="8517075" cy="646331"/>
          </a:xfrm>
          <a:prstGeom prst="rect">
            <a:avLst/>
          </a:prstGeom>
          <a:noFill/>
        </p:spPr>
        <p:txBody>
          <a:bodyPr wrap="none" lIns="91440" tIns="45720" rIns="91440" bIns="45720">
            <a:spAutoFit/>
          </a:bodyPr>
          <a:lstStyle/>
          <a:p>
            <a:pPr algn="ctr"/>
            <a:r>
              <a:rPr lang="es-ES" sz="3600" b="0" cap="none" spc="0" dirty="0" smtClean="0">
                <a:ln w="0"/>
                <a:solidFill>
                  <a:srgbClr val="66FF66"/>
                </a:solidFill>
                <a:effectLst>
                  <a:reflection blurRad="6350" stA="53000" endA="300" endPos="35500" dir="5400000" sy="-90000" algn="bl" rotWithShape="0"/>
                </a:effectLst>
              </a:rPr>
              <a:t>APLICACIONES HIBRIDAS Y SITIOS WEB</a:t>
            </a:r>
            <a:endParaRPr lang="es-ES" sz="3600" b="0" cap="none" spc="0" dirty="0">
              <a:ln w="0"/>
              <a:solidFill>
                <a:srgbClr val="66FF66"/>
              </a:solidFill>
              <a:effectLst>
                <a:reflection blurRad="6350" stA="53000" endA="300" endPos="35500" dir="5400000" sy="-90000" algn="bl" rotWithShape="0"/>
              </a:effectLst>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229" y="4229100"/>
            <a:ext cx="3003558" cy="1803400"/>
          </a:xfrm>
          <a:prstGeom prst="rect">
            <a:avLst/>
          </a:prstGeom>
        </p:spPr>
      </p:pic>
    </p:spTree>
    <p:extLst>
      <p:ext uri="{BB962C8B-B14F-4D97-AF65-F5344CB8AC3E}">
        <p14:creationId xmlns:p14="http://schemas.microsoft.com/office/powerpoint/2010/main" val="324962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Etapa 4: desarrollo</a:t>
            </a:r>
            <a:br>
              <a:rPr lang="es-GT" dirty="0"/>
            </a:br>
            <a:endParaRPr lang="es-GT" dirty="0"/>
          </a:p>
        </p:txBody>
      </p:sp>
      <p:sp>
        <p:nvSpPr>
          <p:cNvPr id="3" name="Marcador de contenido 2"/>
          <p:cNvSpPr>
            <a:spLocks noGrp="1"/>
          </p:cNvSpPr>
          <p:nvPr>
            <p:ph idx="1"/>
          </p:nvPr>
        </p:nvSpPr>
        <p:spPr/>
        <p:txBody>
          <a:bodyPr/>
          <a:lstStyle/>
          <a:p>
            <a:r>
              <a:rPr lang="es-GT" dirty="0"/>
              <a:t>Una vez que el diseño está finalizado y aprobado es posible crear el sitio web. Su diseñador/desarrollador tomará todos los elementos gráficos del prototipo y los utilizará para crear un sitio funcional. También se implementarán en esta etapa los elementos interactivos, como por ejemplo los formularios de contacto, las animaciones flash y los carritos de compras.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4231808"/>
            <a:ext cx="4189413" cy="2218204"/>
          </a:xfrm>
          <a:prstGeom prst="rect">
            <a:avLst/>
          </a:prstGeom>
        </p:spPr>
      </p:pic>
    </p:spTree>
    <p:extLst>
      <p:ext uri="{BB962C8B-B14F-4D97-AF65-F5344CB8AC3E}">
        <p14:creationId xmlns:p14="http://schemas.microsoft.com/office/powerpoint/2010/main" val="109145641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253069"/>
            <a:ext cx="8825659" cy="706964"/>
          </a:xfrm>
        </p:spPr>
        <p:txBody>
          <a:bodyPr/>
          <a:lstStyle/>
          <a:p>
            <a:pPr algn="ctr"/>
            <a:r>
              <a:rPr lang="es-GT" dirty="0"/>
              <a:t>Etapa 5: pruebas, entrega y lanzamiento</a:t>
            </a:r>
            <a:br>
              <a:rPr lang="es-GT" dirty="0"/>
            </a:br>
            <a:endParaRPr lang="es-GT" dirty="0"/>
          </a:p>
        </p:txBody>
      </p:sp>
      <p:sp>
        <p:nvSpPr>
          <p:cNvPr id="3" name="Marcador de contenido 2"/>
          <p:cNvSpPr>
            <a:spLocks noGrp="1"/>
          </p:cNvSpPr>
          <p:nvPr>
            <p:ph idx="1"/>
          </p:nvPr>
        </p:nvSpPr>
        <p:spPr/>
        <p:txBody>
          <a:bodyPr/>
          <a:lstStyle/>
          <a:p>
            <a:r>
              <a:rPr lang="es-GT" dirty="0"/>
              <a:t>Su desarrollador web pondrá a prueba el sitio web, verificando desde su correcta operación hasta posibles problemas de compatibilidad. Además, el desarrollador verificará que todo el código de su sitio web sea válido, cumpliendo con los estándares web actuales.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0" y="4311650"/>
            <a:ext cx="3933825" cy="2022475"/>
          </a:xfrm>
          <a:prstGeom prst="rect">
            <a:avLst/>
          </a:prstGeom>
        </p:spPr>
      </p:pic>
    </p:spTree>
    <p:extLst>
      <p:ext uri="{BB962C8B-B14F-4D97-AF65-F5344CB8AC3E}">
        <p14:creationId xmlns:p14="http://schemas.microsoft.com/office/powerpoint/2010/main" val="3015378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329269"/>
            <a:ext cx="8825659" cy="706964"/>
          </a:xfrm>
        </p:spPr>
        <p:txBody>
          <a:bodyPr/>
          <a:lstStyle/>
          <a:p>
            <a:pPr algn="ctr"/>
            <a:r>
              <a:rPr lang="es-GT" dirty="0"/>
              <a:t>Etapa 6: mantenimiento</a:t>
            </a:r>
            <a:br>
              <a:rPr lang="es-GT" dirty="0"/>
            </a:br>
            <a:r>
              <a:rPr lang="es-GT" dirty="0"/>
              <a:t/>
            </a:r>
            <a:br>
              <a:rPr lang="es-GT" dirty="0"/>
            </a:br>
            <a:endParaRPr lang="es-GT" dirty="0"/>
          </a:p>
        </p:txBody>
      </p:sp>
      <p:sp>
        <p:nvSpPr>
          <p:cNvPr id="3" name="Marcador de contenido 2"/>
          <p:cNvSpPr>
            <a:spLocks noGrp="1"/>
          </p:cNvSpPr>
          <p:nvPr>
            <p:ph idx="1"/>
          </p:nvPr>
        </p:nvSpPr>
        <p:spPr/>
        <p:txBody>
          <a:bodyPr/>
          <a:lstStyle/>
          <a:p>
            <a:r>
              <a:rPr lang="es-GT" dirty="0" smtClean="0"/>
              <a:t>Ahora </a:t>
            </a:r>
            <a:r>
              <a:rPr lang="es-GT" dirty="0"/>
              <a:t>que finalmente está construido el sitio, es igual de importante mantenerlo. En la etapa de planificación de este proceso, decidió si quería encargarse del mantenimiento del sitio o prefería contratar a un tercero (como su diseñador web) para que lo haga. Si prefirió que todo quedara bajo su control, el diseñador generalmente opta por un diseño con CMS para permitirle editar el contenido de su sitio y agregar páginas nuevas.</a:t>
            </a:r>
          </a:p>
          <a:p>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0" y="4667164"/>
            <a:ext cx="4267200" cy="1773259"/>
          </a:xfrm>
          <a:prstGeom prst="rect">
            <a:avLst/>
          </a:prstGeom>
        </p:spPr>
      </p:pic>
    </p:spTree>
    <p:extLst>
      <p:ext uri="{BB962C8B-B14F-4D97-AF65-F5344CB8AC3E}">
        <p14:creationId xmlns:p14="http://schemas.microsoft.com/office/powerpoint/2010/main" val="265623556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603500"/>
            <a:ext cx="9386045" cy="3251200"/>
          </a:xfrm>
        </p:spPr>
        <p:txBody>
          <a:bodyPr>
            <a:normAutofit/>
          </a:bodyPr>
          <a:lstStyle/>
          <a:p>
            <a:r>
              <a:rPr lang="es-GT" dirty="0" smtClean="0"/>
              <a:t>Son aplicaciones que se ejecutan en dispositivos y sistemas operativos móviles </a:t>
            </a:r>
          </a:p>
          <a:p>
            <a:pPr marL="0" indent="0">
              <a:buNone/>
            </a:pPr>
            <a:r>
              <a:rPr lang="es-GT" dirty="0" smtClean="0"/>
              <a:t>(Android, IOS, Windows Phone etc..</a:t>
            </a:r>
            <a:endParaRPr lang="es-GT" dirty="0"/>
          </a:p>
          <a:p>
            <a:r>
              <a:rPr lang="es-GT" dirty="0" smtClean="0"/>
              <a:t>Son creadas con tecnologías Web: HTML5, Java Script y CSS</a:t>
            </a:r>
            <a:endParaRPr lang="es-GT" dirty="0"/>
          </a:p>
          <a:p>
            <a:r>
              <a:rPr lang="es-GT" dirty="0" smtClean="0"/>
              <a:t>Se ejecutan sobre un contenedor nativo utilizando el motor de un navegador móvil para procesar HTML, JS Y CSS de manera local (WebView)</a:t>
            </a:r>
          </a:p>
          <a:p>
            <a:r>
              <a:rPr lang="es-GT" dirty="0" smtClean="0"/>
              <a:t>Tiene una capa intermedia que habilita el acceso a capacidades nativas del sistema operativo en el que se ejecutan, tales como el almacenamiento, acelerómetro cámara etc.</a:t>
            </a:r>
            <a:endParaRPr lang="es-GT" dirty="0"/>
          </a:p>
        </p:txBody>
      </p:sp>
      <p:sp>
        <p:nvSpPr>
          <p:cNvPr id="4" name="Rectángulo 3"/>
          <p:cNvSpPr/>
          <p:nvPr/>
        </p:nvSpPr>
        <p:spPr>
          <a:xfrm>
            <a:off x="1775723" y="1024235"/>
            <a:ext cx="7584127" cy="646331"/>
          </a:xfrm>
          <a:prstGeom prst="rect">
            <a:avLst/>
          </a:prstGeom>
          <a:noFill/>
        </p:spPr>
        <p:txBody>
          <a:bodyPr wrap="none" lIns="91440" tIns="45720" rIns="91440" bIns="45720">
            <a:spAutoFit/>
          </a:bodyPr>
          <a:lstStyle/>
          <a:p>
            <a:pPr algn="ctr"/>
            <a:r>
              <a:rPr lang="es-ES" sz="3600" dirty="0" smtClean="0">
                <a:ln w="0"/>
                <a:gradFill>
                  <a:gsLst>
                    <a:gs pos="21000">
                      <a:srgbClr val="53575C"/>
                    </a:gs>
                    <a:gs pos="88000">
                      <a:srgbClr val="C5C7CA"/>
                    </a:gs>
                  </a:gsLst>
                  <a:lin ang="5400000"/>
                </a:gradFill>
              </a:rPr>
              <a:t>Que es una aplicación Hibrida?</a:t>
            </a:r>
            <a:endParaRPr lang="es-ES" sz="36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30036465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1455" y="1028700"/>
            <a:ext cx="8825658" cy="3469281"/>
          </a:xfrm>
        </p:spPr>
        <p:txBody>
          <a:bodyPr/>
          <a:lstStyle/>
          <a:p>
            <a:r>
              <a:rPr lang="es-GT" sz="1800" dirty="0">
                <a:solidFill>
                  <a:schemeClr val="tx1">
                    <a:lumMod val="85000"/>
                    <a:lumOff val="15000"/>
                  </a:schemeClr>
                </a:solidFill>
                <a:latin typeface="Century Gothic" panose="020B0502020202020204" pitchFamily="34" charset="0"/>
              </a:rPr>
              <a:t>Sin embargo, a pesar que el desarrollo de aplicaciones híbridas y nativas requiere de una construcción totalmente distinta, la forma de utilizarlas es igual. Para ello, solo debes dirigirte hasta la tienda de aplicaciones de tu dispositivo móvil, buscar la App que quieres instalar y descargarla. Aunque ambas son iguales en su forma de usabilidad, el rendimiento de una aplicación híbrida comparada con una nativa es mucho menor, debido a que estas últimas aprovechan de forma más óptima los recursos de hardware del dispositivo, por ejemplo, la cámara, el GPS, los sensores en el interior del dispositivo, entre otros. Por el contrario, las aplicaciones híbridas también pueden utilizar estos recursos de hardware, pero no al mismo nivel en comparación con las nativas.</a:t>
            </a:r>
            <a:r>
              <a:rPr lang="es-GT" sz="1800" dirty="0">
                <a:solidFill>
                  <a:schemeClr val="tx1">
                    <a:lumMod val="75000"/>
                    <a:lumOff val="25000"/>
                  </a:schemeClr>
                </a:solidFill>
                <a:latin typeface="Century Gothic" panose="020B0502020202020204" pitchFamily="34" charset="0"/>
              </a:rPr>
              <a:t/>
            </a:r>
            <a:br>
              <a:rPr lang="es-GT" sz="1800" dirty="0">
                <a:solidFill>
                  <a:schemeClr val="tx1">
                    <a:lumMod val="75000"/>
                    <a:lumOff val="25000"/>
                  </a:schemeClr>
                </a:solidFill>
                <a:latin typeface="Century Gothic" panose="020B0502020202020204" pitchFamily="34" charset="0"/>
              </a:rPr>
            </a:br>
            <a:r>
              <a:rPr lang="es-GT" sz="1200" dirty="0"/>
              <a:t/>
            </a:r>
            <a:br>
              <a:rPr lang="es-GT" sz="1200" dirty="0"/>
            </a:br>
            <a:endParaRPr lang="es-GT" sz="1200" dirty="0"/>
          </a:p>
        </p:txBody>
      </p:sp>
      <p:sp>
        <p:nvSpPr>
          <p:cNvPr id="5" name="AutoShape 4" descr="https://aplicacionesmovil.com/wp-content/uploads/2013/06/apps_hibridwebnativ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800" y="4114800"/>
            <a:ext cx="4191000" cy="1935163"/>
          </a:xfrm>
          <a:prstGeom prst="rect">
            <a:avLst/>
          </a:prstGeom>
        </p:spPr>
      </p:pic>
    </p:spTree>
    <p:extLst>
      <p:ext uri="{BB962C8B-B14F-4D97-AF65-F5344CB8AC3E}">
        <p14:creationId xmlns:p14="http://schemas.microsoft.com/office/powerpoint/2010/main" val="33304138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583454" y="1155700"/>
            <a:ext cx="6274546" cy="4851399"/>
          </a:xfrm>
        </p:spPr>
        <p:txBody>
          <a:bodyPr>
            <a:normAutofit/>
          </a:bodyPr>
          <a:lstStyle/>
          <a:p>
            <a:r>
              <a:rPr lang="es-GT" dirty="0"/>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0" y="1454149"/>
            <a:ext cx="3714750" cy="4044951"/>
          </a:xfrm>
          <a:prstGeom prst="rect">
            <a:avLst/>
          </a:prstGeom>
        </p:spPr>
      </p:pic>
    </p:spTree>
    <p:extLst>
      <p:ext uri="{BB962C8B-B14F-4D97-AF65-F5344CB8AC3E}">
        <p14:creationId xmlns:p14="http://schemas.microsoft.com/office/powerpoint/2010/main" val="461519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3355" y="2476499"/>
            <a:ext cx="8825658" cy="2819401"/>
          </a:xfrm>
        </p:spPr>
        <p:txBody>
          <a:bodyPr/>
          <a:lstStyle/>
          <a:p>
            <a:r>
              <a:rPr lang="es-GT" sz="1800" dirty="0" smtClean="0">
                <a:solidFill>
                  <a:schemeClr val="tx1">
                    <a:lumMod val="85000"/>
                    <a:lumOff val="15000"/>
                  </a:schemeClr>
                </a:solidFill>
              </a:rPr>
              <a:t>Su </a:t>
            </a:r>
            <a:r>
              <a:rPr lang="es-GT" sz="1800" dirty="0">
                <a:solidFill>
                  <a:schemeClr val="tx1">
                    <a:lumMod val="85000"/>
                    <a:lumOff val="15000"/>
                  </a:schemeClr>
                </a:solidFill>
              </a:rPr>
              <a:t>creación es mucho más sencilla y económica</a:t>
            </a:r>
            <a:r>
              <a:rPr lang="es-GT" sz="1800" dirty="0" smtClean="0">
                <a:solidFill>
                  <a:schemeClr val="tx1">
                    <a:lumMod val="85000"/>
                    <a:lumOff val="15000"/>
                  </a:schemeClr>
                </a:solidFill>
              </a:rPr>
              <a:t>.</a:t>
            </a:r>
            <a:br>
              <a:rPr lang="es-GT" sz="1800" dirty="0" smtClean="0">
                <a:solidFill>
                  <a:schemeClr val="tx1">
                    <a:lumMod val="85000"/>
                    <a:lumOff val="15000"/>
                  </a:schemeClr>
                </a:solidFill>
              </a:rPr>
            </a:br>
            <a:r>
              <a:rPr lang="es-GT" sz="1800" dirty="0">
                <a:solidFill>
                  <a:schemeClr val="tx1">
                    <a:lumMod val="85000"/>
                    <a:lumOff val="15000"/>
                  </a:schemeClr>
                </a:solidFill>
              </a:rPr>
              <a:t/>
            </a:r>
            <a:br>
              <a:rPr lang="es-GT" sz="1800" dirty="0">
                <a:solidFill>
                  <a:schemeClr val="tx1">
                    <a:lumMod val="85000"/>
                    <a:lumOff val="15000"/>
                  </a:schemeClr>
                </a:solidFill>
              </a:rPr>
            </a:br>
            <a:r>
              <a:rPr lang="es-GT" sz="1800" dirty="0" smtClean="0">
                <a:solidFill>
                  <a:schemeClr val="tx1">
                    <a:lumMod val="85000"/>
                    <a:lumOff val="15000"/>
                  </a:schemeClr>
                </a:solidFill>
              </a:rPr>
              <a:t/>
            </a:r>
            <a:br>
              <a:rPr lang="es-GT" sz="1800" dirty="0" smtClean="0">
                <a:solidFill>
                  <a:schemeClr val="tx1">
                    <a:lumMod val="85000"/>
                    <a:lumOff val="15000"/>
                  </a:schemeClr>
                </a:solidFill>
              </a:rPr>
            </a:br>
            <a:r>
              <a:rPr lang="es-GT" sz="1800" dirty="0">
                <a:solidFill>
                  <a:schemeClr val="tx1">
                    <a:lumMod val="85000"/>
                    <a:lumOff val="15000"/>
                  </a:schemeClr>
                </a:solidFill>
              </a:rPr>
              <a:t/>
            </a:r>
            <a:br>
              <a:rPr lang="es-GT" sz="1800" dirty="0">
                <a:solidFill>
                  <a:schemeClr val="tx1">
                    <a:lumMod val="85000"/>
                    <a:lumOff val="15000"/>
                  </a:schemeClr>
                </a:solidFill>
              </a:rPr>
            </a:br>
            <a:r>
              <a:rPr lang="es-GT" sz="1800" dirty="0">
                <a:solidFill>
                  <a:schemeClr val="tx1">
                    <a:lumMod val="85000"/>
                    <a:lumOff val="15000"/>
                  </a:schemeClr>
                </a:solidFill>
              </a:rPr>
              <a:t>El código base con el que se crea la app puede utilizarse en múltiples plataformas. </a:t>
            </a:r>
            <a:r>
              <a:rPr lang="es-GT" sz="1800" dirty="0" smtClean="0">
                <a:solidFill>
                  <a:schemeClr val="tx1">
                    <a:lumMod val="85000"/>
                    <a:lumOff val="15000"/>
                  </a:schemeClr>
                </a:solidFill>
              </a:rPr>
              <a:t/>
            </a:r>
            <a:br>
              <a:rPr lang="es-GT" sz="1800" dirty="0" smtClean="0">
                <a:solidFill>
                  <a:schemeClr val="tx1">
                    <a:lumMod val="85000"/>
                    <a:lumOff val="15000"/>
                  </a:schemeClr>
                </a:solidFill>
              </a:rPr>
            </a:br>
            <a:r>
              <a:rPr lang="es-GT" sz="1800" dirty="0">
                <a:solidFill>
                  <a:schemeClr val="tx1">
                    <a:lumMod val="85000"/>
                    <a:lumOff val="15000"/>
                  </a:schemeClr>
                </a:solidFill>
              </a:rPr>
              <a:t/>
            </a:r>
            <a:br>
              <a:rPr lang="es-GT" sz="1800" dirty="0">
                <a:solidFill>
                  <a:schemeClr val="tx1">
                    <a:lumMod val="85000"/>
                    <a:lumOff val="15000"/>
                  </a:schemeClr>
                </a:solidFill>
              </a:rPr>
            </a:br>
            <a:r>
              <a:rPr lang="es-GT" sz="1800" dirty="0">
                <a:solidFill>
                  <a:schemeClr val="tx1">
                    <a:lumMod val="85000"/>
                    <a:lumOff val="15000"/>
                  </a:schemeClr>
                </a:solidFill>
              </a:rPr>
              <a:t> </a:t>
            </a:r>
            <a:br>
              <a:rPr lang="es-GT" sz="1800" dirty="0">
                <a:solidFill>
                  <a:schemeClr val="tx1">
                    <a:lumMod val="85000"/>
                    <a:lumOff val="15000"/>
                  </a:schemeClr>
                </a:solidFill>
              </a:rPr>
            </a:br>
            <a:r>
              <a:rPr lang="es-GT" sz="1800" dirty="0">
                <a:solidFill>
                  <a:schemeClr val="tx1">
                    <a:lumMod val="85000"/>
                    <a:lumOff val="15000"/>
                  </a:schemeClr>
                </a:solidFill>
              </a:rPr>
              <a:t>No necesitas de permisos externos para publicarla en las tiendas de aplicaciones</a:t>
            </a:r>
            <a:r>
              <a:rPr lang="es-GT" sz="1800" dirty="0">
                <a:solidFill>
                  <a:srgbClr val="525C69"/>
                </a:solidFill>
                <a:latin typeface="Open Sans"/>
              </a:rPr>
              <a:t>.</a:t>
            </a:r>
            <a:br>
              <a:rPr lang="es-GT" sz="1800" dirty="0">
                <a:solidFill>
                  <a:srgbClr val="525C69"/>
                </a:solidFill>
                <a:latin typeface="Open Sans"/>
              </a:rPr>
            </a:br>
            <a:endParaRPr lang="es-GT" sz="1800" dirty="0"/>
          </a:p>
        </p:txBody>
      </p:sp>
      <p:sp>
        <p:nvSpPr>
          <p:cNvPr id="3" name="Subtítulo 2"/>
          <p:cNvSpPr>
            <a:spLocks noGrp="1"/>
          </p:cNvSpPr>
          <p:nvPr>
            <p:ph type="subTitle" idx="1"/>
          </p:nvPr>
        </p:nvSpPr>
        <p:spPr>
          <a:xfrm>
            <a:off x="1154955" y="1068980"/>
            <a:ext cx="8825658" cy="861420"/>
          </a:xfrm>
        </p:spPr>
        <p:txBody>
          <a:bodyPr/>
          <a:lstStyle/>
          <a:p>
            <a:r>
              <a:rPr lang="es-GT" dirty="0">
                <a:solidFill>
                  <a:srgbClr val="66FF66"/>
                </a:solidFill>
              </a:rPr>
              <a:t>Entonces, </a:t>
            </a:r>
            <a:r>
              <a:rPr lang="es-GT" i="1" dirty="0">
                <a:solidFill>
                  <a:srgbClr val="66FF66"/>
                </a:solidFill>
              </a:rPr>
              <a:t>¿por qué desarrollar un proyecto en una aplicación móvil híbrida?</a:t>
            </a:r>
            <a:r>
              <a:rPr lang="es-GT" dirty="0">
                <a:solidFill>
                  <a:srgbClr val="66FF66"/>
                </a:solidFill>
              </a:rPr>
              <a:t> Aquí 3 razones:</a:t>
            </a:r>
          </a:p>
        </p:txBody>
      </p:sp>
    </p:spTree>
    <p:extLst>
      <p:ext uri="{BB962C8B-B14F-4D97-AF65-F5344CB8AC3E}">
        <p14:creationId xmlns:p14="http://schemas.microsoft.com/office/powerpoint/2010/main" val="21928839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56223" y="4364335"/>
            <a:ext cx="3542958" cy="923330"/>
          </a:xfrm>
          <a:prstGeom prst="rect">
            <a:avLst/>
          </a:prstGeom>
          <a:noFill/>
        </p:spPr>
        <p:txBody>
          <a:bodyPr wrap="none" lIns="91440" tIns="45720" rIns="91440" bIns="45720">
            <a:spAutoFit/>
          </a:bodyPr>
          <a:lstStyle/>
          <a:p>
            <a:pPr algn="ctr"/>
            <a:r>
              <a:rPr lang="es-ES" sz="5400" b="0" cap="none" spc="0" dirty="0" smtClean="0">
                <a:ln w="0"/>
                <a:solidFill>
                  <a:srgbClr val="66FF66"/>
                </a:solidFill>
                <a:effectLst>
                  <a:reflection blurRad="6350" stA="53000" endA="300" endPos="35500" dir="5400000" sy="-90000" algn="bl" rotWithShape="0"/>
                </a:effectLst>
              </a:rPr>
              <a:t>Sitios Web</a:t>
            </a:r>
            <a:endParaRPr lang="es-ES" sz="5400" b="0" cap="none" spc="0" dirty="0">
              <a:ln w="0"/>
              <a:solidFill>
                <a:srgbClr val="66FF66"/>
              </a:solidFill>
              <a:effectLst>
                <a:reflection blurRad="6350" stA="53000" endA="300" endPos="35500" dir="5400000" sy="-90000" algn="bl" rotWithShape="0"/>
              </a:effectLs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778" y="1099312"/>
            <a:ext cx="4387848" cy="2132838"/>
          </a:xfrm>
          <a:prstGeom prst="rect">
            <a:avLst/>
          </a:prstGeom>
        </p:spPr>
      </p:pic>
    </p:spTree>
    <p:extLst>
      <p:ext uri="{BB962C8B-B14F-4D97-AF65-F5344CB8AC3E}">
        <p14:creationId xmlns:p14="http://schemas.microsoft.com/office/powerpoint/2010/main" val="31894324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Etapas para crear tu sitio web</a:t>
            </a:r>
            <a:endParaRPr lang="es-GT" dirty="0"/>
          </a:p>
        </p:txBody>
      </p:sp>
      <p:sp>
        <p:nvSpPr>
          <p:cNvPr id="3" name="Marcador de contenido 2"/>
          <p:cNvSpPr>
            <a:spLocks noGrp="1"/>
          </p:cNvSpPr>
          <p:nvPr>
            <p:ph idx="1"/>
          </p:nvPr>
        </p:nvSpPr>
        <p:spPr/>
        <p:txBody>
          <a:bodyPr/>
          <a:lstStyle/>
          <a:p>
            <a:pPr algn="ctr"/>
            <a:r>
              <a:rPr lang="es-GT" dirty="0"/>
              <a:t>Etapa 1: recopilación y aprendizaje</a:t>
            </a:r>
          </a:p>
          <a:p>
            <a:r>
              <a:rPr lang="es-GT" dirty="0"/>
              <a:t>La primera etapa en la creación de un sitio web consiste en recopilar la mayor cantidad de información posible para conocer lo que quiere (y lo que no quiere) para su sitio. Puede recopilar esta información observando los sitios que usa actualmente, los sitios de sus competidores y los </a:t>
            </a:r>
            <a:r>
              <a:rPr lang="es-GT" dirty="0" smtClean="0"/>
              <a:t>comentarios </a:t>
            </a:r>
            <a:r>
              <a:rPr lang="es-GT" dirty="0"/>
              <a:t>de sus amigos y colegas</a:t>
            </a:r>
            <a:r>
              <a:rPr lang="es-GT" dirty="0" smtClean="0"/>
              <a:t>.</a:t>
            </a:r>
          </a:p>
          <a:p>
            <a:r>
              <a:rPr lang="es-GT" dirty="0"/>
              <a:t>debe conocer las respuestas a las siguientes preguntas</a:t>
            </a:r>
            <a:r>
              <a:rPr lang="es-GT" dirty="0" smtClean="0"/>
              <a:t>:</a:t>
            </a:r>
          </a:p>
          <a:p>
            <a:r>
              <a:rPr lang="es-GT" dirty="0"/>
              <a:t>¿Cuál es el propósito de mi sitio? ¿Estoy proporcionando un servicio, un producto, información o datos?</a:t>
            </a:r>
          </a:p>
        </p:txBody>
      </p:sp>
    </p:spTree>
    <p:extLst>
      <p:ext uri="{BB962C8B-B14F-4D97-AF65-F5344CB8AC3E}">
        <p14:creationId xmlns:p14="http://schemas.microsoft.com/office/powerpoint/2010/main" val="480415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600200"/>
            <a:ext cx="8825658" cy="4127500"/>
          </a:xfrm>
        </p:spPr>
        <p:txBody>
          <a:bodyPr/>
          <a:lstStyle/>
          <a:p>
            <a:r>
              <a:rPr lang="es-GT" sz="1200" b="1" dirty="0">
                <a:solidFill>
                  <a:schemeClr val="tx1">
                    <a:lumMod val="85000"/>
                    <a:lumOff val="15000"/>
                  </a:schemeClr>
                </a:solidFill>
                <a:latin typeface="Lucida Sans Unicode" panose="020B0602030504020204" pitchFamily="34" charset="0"/>
              </a:rPr>
              <a:t>Creación del mapa del sitio.</a:t>
            </a:r>
            <a:r>
              <a:rPr lang="es-GT" sz="1200" dirty="0">
                <a:solidFill>
                  <a:schemeClr val="tx1">
                    <a:lumMod val="85000"/>
                    <a:lumOff val="15000"/>
                  </a:schemeClr>
                </a:solidFill>
                <a:latin typeface="Lucida Sans Unicode" panose="020B0602030504020204" pitchFamily="34" charset="0"/>
              </a:rPr>
              <a:t> Haga una lista de todas las áreas temáticas del sitio, así como los subtemas, para desarrollar un sistema de navegación homogéneo y fácil de entender</a:t>
            </a:r>
            <a:r>
              <a:rPr lang="es-GT" sz="1200" dirty="0" smtClean="0">
                <a:solidFill>
                  <a:schemeClr val="tx1">
                    <a:lumMod val="85000"/>
                    <a:lumOff val="15000"/>
                  </a:schemeClr>
                </a:solidFill>
                <a:latin typeface="Lucida Sans Unicode" panose="020B0602030504020204" pitchFamily="34" charset="0"/>
              </a:rPr>
              <a:t>.</a:t>
            </a:r>
            <a:br>
              <a:rPr lang="es-GT" sz="1200" dirty="0" smtClean="0">
                <a:solidFill>
                  <a:schemeClr val="tx1">
                    <a:lumMod val="85000"/>
                    <a:lumOff val="15000"/>
                  </a:schemeClr>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dirty="0" smtClean="0">
                <a:solidFill>
                  <a:srgbClr val="676767"/>
                </a:solidFill>
                <a:latin typeface="Lucida Sans Unicode" panose="020B0602030504020204" pitchFamily="34" charset="0"/>
              </a:rPr>
              <a:t/>
            </a:r>
            <a:br>
              <a:rPr lang="es-GT" sz="1200" dirty="0" smtClean="0">
                <a:solidFill>
                  <a:srgbClr val="676767"/>
                </a:solidFill>
                <a:latin typeface="Lucida Sans Unicode" panose="020B0602030504020204" pitchFamily="34" charset="0"/>
              </a:rPr>
            </a:br>
            <a:r>
              <a:rPr lang="es-GT" sz="1200" dirty="0" smtClean="0">
                <a:solidFill>
                  <a:srgbClr val="676767"/>
                </a:solidFill>
                <a:latin typeface="Lucida Sans Unicode" panose="020B0602030504020204" pitchFamily="34" charset="0"/>
              </a:rPr>
              <a:t/>
            </a:r>
            <a:br>
              <a:rPr lang="es-GT" sz="1200" dirty="0" smtClean="0">
                <a:solidFill>
                  <a:srgbClr val="676767"/>
                </a:solidFill>
                <a:latin typeface="Lucida Sans Unicode" panose="020B0602030504020204" pitchFamily="34" charset="0"/>
              </a:rPr>
            </a:br>
            <a:r>
              <a:rPr lang="es-GT" sz="1200" dirty="0" smtClean="0">
                <a:solidFill>
                  <a:srgbClr val="676767"/>
                </a:solidFill>
                <a:latin typeface="Lucida Sans Unicode" panose="020B0602030504020204" pitchFamily="34" charset="0"/>
              </a:rPr>
              <a:t/>
            </a:r>
            <a:br>
              <a:rPr lang="es-GT" sz="1200" dirty="0" smtClean="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b="1" dirty="0">
                <a:solidFill>
                  <a:schemeClr val="tx1">
                    <a:lumMod val="85000"/>
                    <a:lumOff val="15000"/>
                  </a:schemeClr>
                </a:solidFill>
                <a:latin typeface="Lucida Sans Unicode" panose="020B0602030504020204" pitchFamily="34" charset="0"/>
              </a:rPr>
              <a:t>Decisión sobre las tecnologías requeridas.</a:t>
            </a:r>
            <a:r>
              <a:rPr lang="es-GT" sz="1200" dirty="0">
                <a:solidFill>
                  <a:schemeClr val="tx1">
                    <a:lumMod val="85000"/>
                    <a:lumOff val="15000"/>
                  </a:schemeClr>
                </a:solidFill>
                <a:latin typeface="Lucida Sans Unicode" panose="020B0602030504020204" pitchFamily="34" charset="0"/>
              </a:rPr>
              <a:t> Determine lo que necesitará para sus formularios interactivos, aplicaciones flash o sistemas de gestión de contenidos (CMS</a:t>
            </a:r>
            <a:r>
              <a:rPr lang="es-GT" sz="1200" dirty="0" smtClean="0">
                <a:solidFill>
                  <a:schemeClr val="tx1">
                    <a:lumMod val="85000"/>
                    <a:lumOff val="15000"/>
                  </a:schemeClr>
                </a:solidFill>
                <a:latin typeface="Lucida Sans Unicode" panose="020B0602030504020204" pitchFamily="34" charset="0"/>
              </a:rPr>
              <a:t>).</a:t>
            </a:r>
            <a:r>
              <a:rPr lang="es-GT" sz="1200" dirty="0" smtClean="0">
                <a:solidFill>
                  <a:srgbClr val="676767"/>
                </a:solidFill>
                <a:latin typeface="Lucida Sans Unicode" panose="020B0602030504020204" pitchFamily="34" charset="0"/>
              </a:rPr>
              <a:t/>
            </a:r>
            <a:br>
              <a:rPr lang="es-GT" sz="1200" dirty="0" smtClean="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r>
              <a:rPr lang="es-GT" sz="1200" b="1" dirty="0">
                <a:solidFill>
                  <a:schemeClr val="tx1">
                    <a:lumMod val="85000"/>
                    <a:lumOff val="15000"/>
                  </a:schemeClr>
                </a:solidFill>
                <a:latin typeface="Lucida Sans Unicode" panose="020B0602030504020204" pitchFamily="34" charset="0"/>
              </a:rPr>
              <a:t>Determinación de las resoluciones compatibles.</a:t>
            </a:r>
            <a:r>
              <a:rPr lang="es-GT" sz="1200" dirty="0">
                <a:solidFill>
                  <a:schemeClr val="tx1">
                    <a:lumMod val="85000"/>
                    <a:lumOff val="15000"/>
                  </a:schemeClr>
                </a:solidFill>
                <a:latin typeface="Lucida Sans Unicode" panose="020B0602030504020204" pitchFamily="34" charset="0"/>
              </a:rPr>
              <a:t> Teniendo en cuenta el aumento de la tasa de adaptación móvil de los sitios web, conviene considerar la implementación de un diseño web adaptable. Este enfoque permite que los sitios se ajusten perfectamente a cualquier pantalla, como la de un equipo de escritorio, tableta o teléfono inteligente</a:t>
            </a:r>
            <a:r>
              <a:rPr lang="es-GT" sz="1200" dirty="0" smtClean="0">
                <a:solidFill>
                  <a:srgbClr val="676767"/>
                </a:solidFill>
                <a:latin typeface="Lucida Sans Unicode" panose="020B0602030504020204" pitchFamily="34" charset="0"/>
              </a:rPr>
              <a:t>.</a:t>
            </a:r>
            <a:br>
              <a:rPr lang="es-GT" sz="1200" dirty="0" smtClean="0">
                <a:solidFill>
                  <a:srgbClr val="676767"/>
                </a:solidFill>
                <a:latin typeface="Lucida Sans Unicode" panose="020B0602030504020204" pitchFamily="34" charset="0"/>
              </a:rPr>
            </a:br>
            <a:r>
              <a:rPr lang="es-GT" sz="1200" dirty="0">
                <a:solidFill>
                  <a:srgbClr val="676767"/>
                </a:solidFill>
                <a:latin typeface="Lucida Sans Unicode" panose="020B0602030504020204" pitchFamily="34" charset="0"/>
              </a:rPr>
              <a:t/>
            </a:r>
            <a:br>
              <a:rPr lang="es-GT" sz="1200" dirty="0">
                <a:solidFill>
                  <a:srgbClr val="676767"/>
                </a:solidFill>
                <a:latin typeface="Lucida Sans Unicode" panose="020B0602030504020204" pitchFamily="34" charset="0"/>
              </a:rPr>
            </a:br>
            <a:endParaRPr lang="es-GT" sz="1200" dirty="0"/>
          </a:p>
        </p:txBody>
      </p:sp>
      <p:sp>
        <p:nvSpPr>
          <p:cNvPr id="4" name="Rectángulo 3"/>
          <p:cNvSpPr/>
          <p:nvPr/>
        </p:nvSpPr>
        <p:spPr>
          <a:xfrm>
            <a:off x="4248352" y="932934"/>
            <a:ext cx="2638864" cy="369332"/>
          </a:xfrm>
          <a:prstGeom prst="rect">
            <a:avLst/>
          </a:prstGeom>
        </p:spPr>
        <p:txBody>
          <a:bodyPr wrap="none">
            <a:spAutoFit/>
          </a:bodyPr>
          <a:lstStyle/>
          <a:p>
            <a:pPr algn="ctr"/>
            <a:r>
              <a:rPr lang="es-GT" dirty="0"/>
              <a:t>Etapa 2: planificación</a:t>
            </a:r>
          </a:p>
        </p:txBody>
      </p:sp>
    </p:spTree>
    <p:extLst>
      <p:ext uri="{BB962C8B-B14F-4D97-AF65-F5344CB8AC3E}">
        <p14:creationId xmlns:p14="http://schemas.microsoft.com/office/powerpoint/2010/main" val="345283992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Etapa 3: diseño</a:t>
            </a:r>
            <a:br>
              <a:rPr lang="es-GT" dirty="0"/>
            </a:br>
            <a:endParaRPr lang="es-GT" dirty="0"/>
          </a:p>
        </p:txBody>
      </p:sp>
      <p:sp>
        <p:nvSpPr>
          <p:cNvPr id="3" name="Marcador de contenido 2"/>
          <p:cNvSpPr>
            <a:spLocks noGrp="1"/>
          </p:cNvSpPr>
          <p:nvPr>
            <p:ph idx="1"/>
          </p:nvPr>
        </p:nvSpPr>
        <p:spPr/>
        <p:txBody>
          <a:bodyPr/>
          <a:lstStyle/>
          <a:p>
            <a:r>
              <a:rPr lang="es-GT" dirty="0"/>
              <a:t>Ver el diseño de las páginas con contenidos y fotografías reales, su logotipo y el esquema de colores elegido, le darán vida a su visión para el sitio. ¡Aproveche esta etapa para hacer los cambios necesarios! Si está trabajando con diseñadores expertos, ellos le darán bocetos o prototipos en distintas etapas del proceso para que pueda hacer comentarios. Hacer cambios más adelante resulta costoso y difícil de implementar, por lo que debe aprovechar con </a:t>
            </a:r>
            <a:r>
              <a:rPr lang="es-GT" dirty="0" smtClean="0"/>
              <a:t>inteligencia </a:t>
            </a:r>
            <a:r>
              <a:rPr lang="es-GT" dirty="0"/>
              <a:t>esta etapa</a:t>
            </a:r>
            <a:r>
              <a:rPr lang="es-GT" dirty="0" smtClean="0"/>
              <a:t>.</a:t>
            </a:r>
          </a:p>
          <a:p>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74" y="4543425"/>
            <a:ext cx="3514725" cy="1809750"/>
          </a:xfrm>
          <a:prstGeom prst="rect">
            <a:avLst/>
          </a:prstGeom>
        </p:spPr>
      </p:pic>
    </p:spTree>
    <p:extLst>
      <p:ext uri="{BB962C8B-B14F-4D97-AF65-F5344CB8AC3E}">
        <p14:creationId xmlns:p14="http://schemas.microsoft.com/office/powerpoint/2010/main" val="1992419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759</Words>
  <Application>Microsoft Office PowerPoint</Application>
  <PresentationFormat>Panorámica</PresentationFormat>
  <Paragraphs>27</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Century Gothic</vt:lpstr>
      <vt:lpstr>Lucida Sans Unicode</vt:lpstr>
      <vt:lpstr>Open Sans</vt:lpstr>
      <vt:lpstr>Wingdings 3</vt:lpstr>
      <vt:lpstr>Sala de reuniones Ion</vt:lpstr>
      <vt:lpstr>Presentación de PowerPoint</vt:lpstr>
      <vt:lpstr>Presentación de PowerPoint</vt:lpstr>
      <vt:lpstr>Sin embargo, a pesar que el desarrollo de aplicaciones híbridas y nativas requiere de una construcción totalmente distinta, la forma de utilizarlas es igual. Para ello, solo debes dirigirte hasta la tienda de aplicaciones de tu dispositivo móvil, buscar la App que quieres instalar y descargarla. Aunque ambas son iguales en su forma de usabilidad, el rendimiento de una aplicación híbrida comparada con una nativa es mucho menor, debido a que estas últimas aprovechan de forma más óptima los recursos de hardware del dispositivo, por ejemplo, la cámara, el GPS, los sensores en el interior del dispositivo, entre otros. Por el contrario, las aplicaciones híbridas también pueden utilizar estos recursos de hardware, pero no al mismo nivel en comparación con las nativas.  </vt:lpstr>
      <vt:lpstr>Presentación de PowerPoint</vt:lpstr>
      <vt:lpstr>Su creación es mucho más sencilla y económica.    El código base con el que se crea la app puede utilizarse en múltiples plataformas.     No necesitas de permisos externos para publicarla en las tiendas de aplicaciones. </vt:lpstr>
      <vt:lpstr>Presentación de PowerPoint</vt:lpstr>
      <vt:lpstr>Etapas para crear tu sitio web</vt:lpstr>
      <vt:lpstr>Creación del mapa del sitio. Haga una lista de todas las áreas temáticas del sitio, así como los subtemas, para desarrollar un sistema de navegación homogéneo y fácil de entender.       Decisión sobre las tecnologías requeridas. Determine lo que necesitará para sus formularios interactivos, aplicaciones flash o sistemas de gestión de contenidos (CMS).    Determinación de las resoluciones compatibles. Teniendo en cuenta el aumento de la tasa de adaptación móvil de los sitios web, conviene considerar la implementación de un diseño web adaptable. Este enfoque permite que los sitios se ajusten perfectamente a cualquier pantalla, como la de un equipo de escritorio, tableta o teléfono inteligente.  </vt:lpstr>
      <vt:lpstr>Etapa 3: diseño </vt:lpstr>
      <vt:lpstr>Etapa 4: desarrollo </vt:lpstr>
      <vt:lpstr>Etapa 5: pruebas, entrega y lanzamiento </vt:lpstr>
      <vt:lpstr>Etapa 6: mantenimiento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6</cp:revision>
  <dcterms:created xsi:type="dcterms:W3CDTF">2019-05-30T13:55:01Z</dcterms:created>
  <dcterms:modified xsi:type="dcterms:W3CDTF">2019-05-30T14:46:01Z</dcterms:modified>
</cp:coreProperties>
</file>