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79" r:id="rId7"/>
    <p:sldId id="263" r:id="rId8"/>
    <p:sldId id="264" r:id="rId9"/>
    <p:sldId id="280" r:id="rId10"/>
    <p:sldId id="281" r:id="rId11"/>
    <p:sldId id="283" r:id="rId12"/>
    <p:sldId id="282" r:id="rId13"/>
    <p:sldId id="284" r:id="rId14"/>
    <p:sldId id="285" r:id="rId15"/>
    <p:sldId id="27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Z610oH2OxPDTaYiZXaGOaXeyZ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45BA9F-09DF-4347-889B-527336C4DEBA}">
  <a:tblStyle styleId="{2845BA9F-09DF-4347-889B-527336C4DE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c9b6829d6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c9b6829d6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9b6829d6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c9b6829d6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c9b6829d6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c9b6829d6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c9b6829d6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c9b6829d6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c9b6829d6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c9b6829d6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9" name="Google Shape;3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g1dc9b6829d6_0_418">
            <a:extLst>
              <a:ext uri="{FF2B5EF4-FFF2-40B4-BE49-F238E27FC236}">
                <a16:creationId xmlns:a16="http://schemas.microsoft.com/office/drawing/2014/main" id="{38C085C3-7C49-230B-8583-B012FC7EEC18}"/>
              </a:ext>
            </a:extLst>
          </p:cNvPr>
          <p:cNvSpPr txBox="1">
            <a:spLocks/>
          </p:cNvSpPr>
          <p:nvPr/>
        </p:nvSpPr>
        <p:spPr>
          <a:xfrm>
            <a:off x="821267" y="198436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00000"/>
              </a:lnSpc>
              <a:buSzPts val="3600"/>
            </a:pPr>
            <a:r>
              <a:rPr lang="es-ES" sz="4500" b="1" dirty="0">
                <a:solidFill>
                  <a:srgbClr val="0551A5"/>
                </a:solidFill>
              </a:rPr>
              <a:t>Ejemplos de los tipos de privilegios</a:t>
            </a:r>
          </a:p>
        </p:txBody>
      </p:sp>
      <p:sp>
        <p:nvSpPr>
          <p:cNvPr id="3" name="Google Shape;139;g1dc9b6829d6_0_418">
            <a:extLst>
              <a:ext uri="{FF2B5EF4-FFF2-40B4-BE49-F238E27FC236}">
                <a16:creationId xmlns:a16="http://schemas.microsoft.com/office/drawing/2014/main" id="{89CE1979-89D4-A4BB-FE7E-63101C69C962}"/>
              </a:ext>
            </a:extLst>
          </p:cNvPr>
          <p:cNvSpPr txBox="1">
            <a:spLocks/>
          </p:cNvSpPr>
          <p:nvPr/>
        </p:nvSpPr>
        <p:spPr>
          <a:xfrm>
            <a:off x="914400" y="1341436"/>
            <a:ext cx="10363200" cy="4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b="1" dirty="0">
                <a:solidFill>
                  <a:schemeClr val="tx1"/>
                </a:solidFill>
                <a:latin typeface="+mj-lt"/>
              </a:rPr>
              <a:t>Asignar privilegios a nivel global: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GRANT ALL PRIVILEGES ON *.* TO '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usuario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'@'localhost' IDENTIFIED BY 'password’;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endParaRPr lang="es-ES" sz="2000" b="1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Asignar privilegios a nivel de base de datos: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GRANT ALL PRIVILEGES ON nombre_basedatos.* TO '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usuario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'@'localhost' IDENTIFIED BY 'password’;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endParaRPr lang="en-US" sz="20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Asignar privilegios a nivel de tabla:</a:t>
            </a:r>
            <a:endParaRPr lang="en-US" sz="2000" b="1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GRANT SELECT, INSERT, UPDATE, DELETE ON </a:t>
            </a:r>
            <a:r>
              <a:rPr lang="es-E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nombre_basedatos.nombre_tabla</a:t>
            </a: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TO '</a:t>
            </a:r>
            <a:r>
              <a:rPr lang="es-E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usuario'@'localhost</a:t>
            </a: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' IDENTIFIED BY '</a:t>
            </a:r>
            <a:r>
              <a:rPr lang="es-E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password</a:t>
            </a: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’;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endParaRPr lang="es-ES" sz="2000" b="1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Asignar privilegios a nivel de columna: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GRANT SELECT (</a:t>
            </a:r>
            <a:r>
              <a:rPr lang="es-E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nombre_columna</a:t>
            </a: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), INSERT (</a:t>
            </a:r>
            <a:r>
              <a:rPr lang="es-E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nombre_columna</a:t>
            </a: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), UPDATE (</a:t>
            </a:r>
            <a:r>
              <a:rPr lang="es-E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nombre_columna</a:t>
            </a: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) ON </a:t>
            </a:r>
            <a:r>
              <a:rPr lang="es-E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nombre_basedatos.nombre_tabla</a:t>
            </a: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TO '</a:t>
            </a:r>
            <a:r>
              <a:rPr lang="es-E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usuario'@'localhost</a:t>
            </a: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' IDENTIFIED BY '</a:t>
            </a:r>
            <a:r>
              <a:rPr lang="es-ES" sz="200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password</a:t>
            </a:r>
            <a:r>
              <a:rPr lang="es-E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';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endParaRPr lang="es-ES" sz="2000" b="1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9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g1dc9b6829d6_0_418">
            <a:extLst>
              <a:ext uri="{FF2B5EF4-FFF2-40B4-BE49-F238E27FC236}">
                <a16:creationId xmlns:a16="http://schemas.microsoft.com/office/drawing/2014/main" id="{F5BB9D9B-3F26-1648-6F73-98612FD1F7E8}"/>
              </a:ext>
            </a:extLst>
          </p:cNvPr>
          <p:cNvSpPr txBox="1">
            <a:spLocks/>
          </p:cNvSpPr>
          <p:nvPr/>
        </p:nvSpPr>
        <p:spPr>
          <a:xfrm>
            <a:off x="821267" y="198436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00000"/>
              </a:lnSpc>
              <a:buSzPts val="3600"/>
            </a:pPr>
            <a:r>
              <a:rPr lang="es-ES" sz="4500" b="1" dirty="0">
                <a:solidFill>
                  <a:srgbClr val="0551A5"/>
                </a:solidFill>
              </a:rPr>
              <a:t>Como se elimina los usuarios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588697-5498-4F89-3FE5-59C2472B0128}"/>
              </a:ext>
            </a:extLst>
          </p:cNvPr>
          <p:cNvSpPr txBox="1"/>
          <p:nvPr/>
        </p:nvSpPr>
        <p:spPr>
          <a:xfrm>
            <a:off x="821266" y="1775736"/>
            <a:ext cx="10729049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Para eliminar un usuario en MySQL, se utiliza la instrucción DROP USER seguida del nombre de usuario que se desea eliminar. La sintaxis básica es la siguiente:</a:t>
            </a:r>
          </a:p>
          <a:p>
            <a:r>
              <a:rPr lang="es-CO" sz="2000" b="1" dirty="0">
                <a:solidFill>
                  <a:schemeClr val="tx1"/>
                </a:solidFill>
                <a:latin typeface="+mj-lt"/>
              </a:rPr>
              <a:t>DROP USER '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nombre_usuario'@'host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’;</a:t>
            </a:r>
          </a:p>
          <a:p>
            <a:endParaRPr lang="es-CO" sz="20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onde '</a:t>
            </a:r>
            <a:r>
              <a:rPr lang="es-ES" sz="2000" b="0" i="0" dirty="0" err="1">
                <a:solidFill>
                  <a:schemeClr val="tx1"/>
                </a:solidFill>
                <a:effectLst/>
                <a:latin typeface="+mj-lt"/>
              </a:rPr>
              <a:t>nombre_usuario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' es el nombre del usuario que se desea eliminar y 'host' es la dirección IP o nombre de host desde donde el usuario tiene permitido conectarse.</a:t>
            </a:r>
          </a:p>
          <a:p>
            <a:pPr algn="l"/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Por ejemplo, para eliminar el usuario 'juan' que se conecta desde 'localhost', se usaría la siguiente consulta:</a:t>
            </a:r>
          </a:p>
          <a:p>
            <a:r>
              <a:rPr lang="es-CO" sz="2000" b="1" dirty="0">
                <a:solidFill>
                  <a:schemeClr val="tx1"/>
                </a:solidFill>
                <a:latin typeface="+mj-lt"/>
              </a:rPr>
              <a:t>DROP USER '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juan'@'localhost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’;</a:t>
            </a:r>
          </a:p>
          <a:p>
            <a:endParaRPr lang="es-CO" sz="2000" dirty="0">
              <a:solidFill>
                <a:schemeClr val="tx1"/>
              </a:solidFill>
              <a:latin typeface="+mj-lt"/>
            </a:endParaRPr>
          </a:p>
          <a:p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También es posible eliminar varios usuarios a la vez, simplemente especificando los nombres de usuario separados por comas:</a:t>
            </a:r>
            <a:endParaRPr lang="es-CO" sz="2000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s-CO" sz="2000" b="1" dirty="0">
                <a:solidFill>
                  <a:schemeClr val="tx1"/>
                </a:solidFill>
                <a:latin typeface="+mj-lt"/>
              </a:rPr>
              <a:t>DROP USER '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juan'@'localhost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', '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maria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'@'localhost';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456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1dc9b6829d6_0_371">
            <a:extLst>
              <a:ext uri="{FF2B5EF4-FFF2-40B4-BE49-F238E27FC236}">
                <a16:creationId xmlns:a16="http://schemas.microsoft.com/office/drawing/2014/main" id="{7E9F589A-2354-35A3-068C-B5367EF0CE46}"/>
              </a:ext>
            </a:extLst>
          </p:cNvPr>
          <p:cNvSpPr txBox="1"/>
          <p:nvPr/>
        </p:nvSpPr>
        <p:spPr>
          <a:xfrm>
            <a:off x="2466520" y="574347"/>
            <a:ext cx="8938413" cy="83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err="1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400" dirty="0" err="1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400" dirty="0" err="1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 sz="4400" dirty="0">
              <a:solidFill>
                <a:srgbClr val="0551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E3A486-D651-01C7-47A2-8DC878EDFF20}"/>
              </a:ext>
            </a:extLst>
          </p:cNvPr>
          <p:cNvSpPr txBox="1"/>
          <p:nvPr/>
        </p:nvSpPr>
        <p:spPr>
          <a:xfrm>
            <a:off x="850232" y="1759694"/>
            <a:ext cx="1013861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Creación de usuarios:</a:t>
            </a:r>
          </a:p>
          <a:p>
            <a:pPr algn="l"/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Para crear un nuevo usuario en PostgreSQL, se puede usar la siguiente consulta:</a:t>
            </a:r>
          </a:p>
          <a:p>
            <a:pPr algn="l"/>
            <a:r>
              <a:rPr lang="es-ES" sz="2000" b="1" i="0" dirty="0">
                <a:solidFill>
                  <a:schemeClr val="tx1"/>
                </a:solidFill>
                <a:effectLst/>
                <a:latin typeface="+mj-lt"/>
              </a:rPr>
              <a:t>CREATE USER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+mj-lt"/>
              </a:rPr>
              <a:t>nombre_usuario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+mj-lt"/>
              </a:rPr>
              <a:t> WITH PASSWORD 'contraseña’;</a:t>
            </a:r>
          </a:p>
          <a:p>
            <a:pPr algn="l"/>
            <a:endParaRPr lang="es-ES" sz="200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s-ES" sz="2000" i="0" dirty="0">
                <a:solidFill>
                  <a:schemeClr val="tx1"/>
                </a:solidFill>
                <a:effectLst/>
                <a:latin typeface="+mj-lt"/>
              </a:rPr>
              <a:t>Donde '</a:t>
            </a:r>
            <a:r>
              <a:rPr lang="es-ES" sz="2000" i="0" dirty="0" err="1">
                <a:solidFill>
                  <a:schemeClr val="tx1"/>
                </a:solidFill>
                <a:effectLst/>
                <a:latin typeface="+mj-lt"/>
              </a:rPr>
              <a:t>nombre_usuario</a:t>
            </a:r>
            <a:r>
              <a:rPr lang="es-ES" sz="2000" i="0" dirty="0">
                <a:solidFill>
                  <a:schemeClr val="tx1"/>
                </a:solidFill>
                <a:effectLst/>
                <a:latin typeface="+mj-lt"/>
              </a:rPr>
              <a:t>' es el nombre del usuario que se desea crear y 'contraseña' es la contraseña que se le asignará al usuario. Además, se pueden especificar opciones adicionales, como la ubicación de la base de datos predeterminada, como se muestra en el siguiente ejemplo:</a:t>
            </a: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CREATE USER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nombre_usuario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WITH PASSWORD '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contraseña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' CREATEDB;</a:t>
            </a: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8940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1dc9b6829d6_0_371">
            <a:extLst>
              <a:ext uri="{FF2B5EF4-FFF2-40B4-BE49-F238E27FC236}">
                <a16:creationId xmlns:a16="http://schemas.microsoft.com/office/drawing/2014/main" id="{E3D8E814-2F2E-1565-8B14-F15835F3693A}"/>
              </a:ext>
            </a:extLst>
          </p:cNvPr>
          <p:cNvSpPr txBox="1"/>
          <p:nvPr/>
        </p:nvSpPr>
        <p:spPr>
          <a:xfrm>
            <a:off x="2466520" y="574347"/>
            <a:ext cx="8938413" cy="83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Asignación de privilegios: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B695BE-7BCC-E41D-780E-146245A59C26}"/>
              </a:ext>
            </a:extLst>
          </p:cNvPr>
          <p:cNvSpPr txBox="1"/>
          <p:nvPr/>
        </p:nvSpPr>
        <p:spPr>
          <a:xfrm>
            <a:off x="335881" y="1299411"/>
            <a:ext cx="11069052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En PostgreSQL, los privilegios se pueden asignar a nivel de base de datos, esquema, tabla y columna. A continuación, te proporciono algunos ejemplos de cómo asignar los distintos tipos de privilegios:</a:t>
            </a:r>
          </a:p>
          <a:p>
            <a:endParaRPr lang="es-ES" sz="2000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Asignar privilegios a nivel de base de datos:</a:t>
            </a:r>
            <a:endParaRPr lang="es-ES" sz="2000" dirty="0">
              <a:solidFill>
                <a:schemeClr val="tx1"/>
              </a:solidFill>
              <a:latin typeface="+mj-lt"/>
            </a:endParaRPr>
          </a:p>
          <a:p>
            <a:r>
              <a:rPr lang="es-CO" sz="2000" b="1" dirty="0">
                <a:solidFill>
                  <a:schemeClr val="tx1"/>
                </a:solidFill>
                <a:latin typeface="+mj-lt"/>
              </a:rPr>
              <a:t>GRANT ALL PRIVILEGES ON DATABASE 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nombre_basedatos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 TO 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nombre_usuario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endParaRPr lang="es-CO" sz="2000" b="1" dirty="0">
              <a:solidFill>
                <a:schemeClr val="tx1"/>
              </a:solidFill>
              <a:latin typeface="+mj-lt"/>
            </a:endParaRPr>
          </a:p>
          <a:p>
            <a:r>
              <a:rPr lang="es-CO" sz="2000" b="0" i="0" dirty="0">
                <a:solidFill>
                  <a:schemeClr val="tx1"/>
                </a:solidFill>
                <a:effectLst/>
                <a:latin typeface="+mj-lt"/>
              </a:rPr>
              <a:t>Asignar privilegios a nivel de esquema:</a:t>
            </a:r>
          </a:p>
          <a:p>
            <a:r>
              <a:rPr lang="es-CO" sz="2000" b="1" dirty="0">
                <a:solidFill>
                  <a:schemeClr val="tx1"/>
                </a:solidFill>
                <a:latin typeface="+mj-lt"/>
              </a:rPr>
              <a:t>GRANT ALL PRIVILEGES ON SCHEMA 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nombre_esquema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 TO 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nombre_usuario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endParaRPr lang="es-CO" sz="2000" b="1" dirty="0">
              <a:solidFill>
                <a:schemeClr val="tx1"/>
              </a:solidFill>
              <a:latin typeface="+mj-lt"/>
            </a:endParaRPr>
          </a:p>
          <a:p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Asignar privilegios a nivel de tabla:</a:t>
            </a:r>
            <a:endParaRPr lang="es-CO" sz="2000" dirty="0">
              <a:solidFill>
                <a:schemeClr val="tx1"/>
              </a:solidFill>
              <a:latin typeface="+mj-lt"/>
            </a:endParaRPr>
          </a:p>
          <a:p>
            <a:r>
              <a:rPr lang="es-CO" sz="2000" b="1" dirty="0">
                <a:solidFill>
                  <a:schemeClr val="tx1"/>
                </a:solidFill>
                <a:latin typeface="+mj-lt"/>
              </a:rPr>
              <a:t>GRANT SELECT, INSERT, UPDATE, DELETE ON 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nombre_tabla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 TO 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nombre_usuario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endParaRPr lang="es-CO" sz="2000" b="1" dirty="0">
              <a:solidFill>
                <a:schemeClr val="tx1"/>
              </a:solidFill>
              <a:latin typeface="+mj-lt"/>
            </a:endParaRPr>
          </a:p>
          <a:p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Asignar privilegios a nivel de columna:</a:t>
            </a:r>
            <a:endParaRPr lang="es-CO" sz="2000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s-CO" sz="2000" b="1" dirty="0">
                <a:solidFill>
                  <a:schemeClr val="tx1"/>
                </a:solidFill>
                <a:latin typeface="+mj-lt"/>
              </a:rPr>
              <a:t>GRANT SELECT (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nombre_columna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), INSERT (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nombre_columna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), UPDATE (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nombre_columna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) ON 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nombre_tabla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 TO </a:t>
            </a:r>
            <a:r>
              <a:rPr lang="es-CO" sz="2000" b="1" dirty="0" err="1">
                <a:solidFill>
                  <a:schemeClr val="tx1"/>
                </a:solidFill>
                <a:latin typeface="+mj-lt"/>
              </a:rPr>
              <a:t>nombre_usuario</a:t>
            </a:r>
            <a:r>
              <a:rPr lang="es-CO" sz="2000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11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1dc9b6829d6_0_371">
            <a:extLst>
              <a:ext uri="{FF2B5EF4-FFF2-40B4-BE49-F238E27FC236}">
                <a16:creationId xmlns:a16="http://schemas.microsoft.com/office/drawing/2014/main" id="{C887B81E-702D-6576-85F7-8FAD3247639D}"/>
              </a:ext>
            </a:extLst>
          </p:cNvPr>
          <p:cNvSpPr txBox="1"/>
          <p:nvPr/>
        </p:nvSpPr>
        <p:spPr>
          <a:xfrm>
            <a:off x="2466520" y="574347"/>
            <a:ext cx="8938413" cy="83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Revocación de privilegios: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B39E6A-E3AC-F4BB-FD64-5B5DABFBE9F9}"/>
              </a:ext>
            </a:extLst>
          </p:cNvPr>
          <p:cNvSpPr txBox="1"/>
          <p:nvPr/>
        </p:nvSpPr>
        <p:spPr>
          <a:xfrm>
            <a:off x="839725" y="2124090"/>
            <a:ext cx="81438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Para revocar los privilegios asignados, se puede utilizar la siguiente sintaxis:</a:t>
            </a:r>
          </a:p>
          <a:p>
            <a:r>
              <a:rPr lang="es-ES" sz="2000" b="1" dirty="0">
                <a:solidFill>
                  <a:schemeClr val="tx1"/>
                </a:solidFill>
                <a:latin typeface="+mj-lt"/>
              </a:rPr>
              <a:t>REVOKE </a:t>
            </a: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tipo_privilegio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 ON objeto FROM </a:t>
            </a: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nombre_usuario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endParaRPr lang="es-CO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Google Shape;100;g1dc9b6829d6_0_371">
            <a:extLst>
              <a:ext uri="{FF2B5EF4-FFF2-40B4-BE49-F238E27FC236}">
                <a16:creationId xmlns:a16="http://schemas.microsoft.com/office/drawing/2014/main" id="{7C2CBD4C-4557-DBFC-4EAE-CCBBE3A17655}"/>
              </a:ext>
            </a:extLst>
          </p:cNvPr>
          <p:cNvSpPr txBox="1"/>
          <p:nvPr/>
        </p:nvSpPr>
        <p:spPr>
          <a:xfrm>
            <a:off x="2466520" y="3028849"/>
            <a:ext cx="8938413" cy="83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Eliminación de usuarios: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C334ED-2780-A91B-DD1A-0A839EB5A93F}"/>
              </a:ext>
            </a:extLst>
          </p:cNvPr>
          <p:cNvSpPr txBox="1"/>
          <p:nvPr/>
        </p:nvSpPr>
        <p:spPr>
          <a:xfrm>
            <a:off x="978569" y="4016988"/>
            <a:ext cx="8518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Para eliminar un usuario en PostgreSQL, se utiliza la siguiente consulta:</a:t>
            </a:r>
          </a:p>
          <a:p>
            <a:r>
              <a:rPr lang="es-CO" sz="2000" b="1" dirty="0">
                <a:solidFill>
                  <a:schemeClr val="tx1"/>
                </a:solidFill>
              </a:rPr>
              <a:t>DROP USER </a:t>
            </a:r>
            <a:r>
              <a:rPr lang="es-CO" sz="2000" b="1" dirty="0" err="1">
                <a:solidFill>
                  <a:schemeClr val="tx1"/>
                </a:solidFill>
              </a:rPr>
              <a:t>nombre_usuario</a:t>
            </a:r>
            <a:r>
              <a:rPr lang="es-CO" sz="2000" b="1" dirty="0">
                <a:solidFill>
                  <a:schemeClr val="tx1"/>
                </a:solidFill>
              </a:rPr>
              <a:t>;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3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/>
        </p:nvSpPr>
        <p:spPr>
          <a:xfrm>
            <a:off x="2609582" y="3954352"/>
            <a:ext cx="7241059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Josue David Gelvez Jurado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cuc21131011@mail.udes.edu.co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CO" sz="8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GRACIAS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103869" y="2414427"/>
            <a:ext cx="10543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CO" sz="4800" b="1" dirty="0">
                <a:solidFill>
                  <a:srgbClr val="0551A5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es-CO" sz="4800" b="1">
                <a:solidFill>
                  <a:srgbClr val="0551A5"/>
                </a:solidFill>
                <a:latin typeface="Tahoma"/>
                <a:ea typeface="Tahoma"/>
                <a:cs typeface="Tahoma"/>
                <a:sym typeface="Tahoma"/>
              </a:rPr>
              <a:t>istema </a:t>
            </a:r>
            <a:r>
              <a:rPr lang="es-CO" sz="4800" b="1" dirty="0">
                <a:solidFill>
                  <a:srgbClr val="0551A5"/>
                </a:solidFill>
                <a:latin typeface="Tahoma"/>
                <a:ea typeface="Tahoma"/>
                <a:cs typeface="Tahoma"/>
                <a:sym typeface="Tahoma"/>
              </a:rPr>
              <a:t>gestión de base datos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308749" y="3943552"/>
            <a:ext cx="99843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600"/>
            </a:pPr>
            <a:r>
              <a:rPr lang="es-CO" sz="3600" b="1" dirty="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Tema</a:t>
            </a:r>
            <a:r>
              <a:rPr lang="es-CO" sz="3600" b="1" i="0" u="none" strike="noStrike" cap="none" dirty="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s-CO" sz="3600" b="1" i="0" u="none" strike="noStrike" cap="none" dirty="0" err="1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Manage</a:t>
            </a:r>
            <a:r>
              <a:rPr lang="es-CO" sz="3600" b="1" i="0" u="none" strike="noStrike" cap="none" dirty="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CO" sz="3600" b="1" i="0" u="none" strike="noStrike" cap="none" dirty="0" err="1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r>
              <a:rPr lang="es-CO" sz="3600" b="1" i="0" u="none" strike="noStrike" cap="none" dirty="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MySQL y </a:t>
            </a:r>
            <a:r>
              <a:rPr lang="es-CO" sz="3600" b="1" i="0" u="none" strike="noStrike" cap="none" dirty="0" err="1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postgresql</a:t>
            </a:r>
            <a:r>
              <a:rPr lang="es-CO" sz="3600" b="1" i="0" u="none" strike="noStrike" cap="none" dirty="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algn="ctr">
              <a:buSzPts val="3600"/>
            </a:pPr>
            <a:r>
              <a:rPr lang="es-CO" sz="2400" b="1" dirty="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Josue David Gelvez Jurado</a:t>
            </a:r>
            <a:r>
              <a:rPr lang="es-CO" sz="3600" b="1" i="0" u="none" strike="noStrike" cap="none" dirty="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1" dirty="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cuc21131011@mail.udes.edu.co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103870" y="5944561"/>
            <a:ext cx="998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c9b6829d6_0_371"/>
          <p:cNvSpPr txBox="1"/>
          <p:nvPr/>
        </p:nvSpPr>
        <p:spPr>
          <a:xfrm>
            <a:off x="2129636" y="718725"/>
            <a:ext cx="8938413" cy="83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err="1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400" dirty="0" err="1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 MySQL</a:t>
            </a:r>
            <a:endParaRPr sz="4400" dirty="0">
              <a:solidFill>
                <a:srgbClr val="0551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dc9b6829d6_0_371"/>
          <p:cNvSpPr txBox="1"/>
          <p:nvPr/>
        </p:nvSpPr>
        <p:spPr>
          <a:xfrm>
            <a:off x="1419324" y="2015712"/>
            <a:ext cx="8938413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+mj-lt"/>
                <a:ea typeface="Verdana"/>
                <a:cs typeface="Verdana"/>
                <a:sym typeface="Verdana"/>
              </a:rPr>
              <a:t>El manejo de usuarios en MySQL es un aspecto fundamental para garantizar la seguridad y el control de acceso adecuado a nuestra base de datos. Con el uso de MySQL, es posible crear y asignar diferentes privilegios a los usuarios para controlar su acceso a bases de datos y tablas específicas. En esta presentación, exploraremos los diferentes aspectos del manejo de usuarios en MySQL, desde la creación de usuarios hasta la asignación de privilegios y la gestión de usuarios existentes. También analizaremos la importancia de proteger la seguridad de nuestra base de datos mediante un adecuado control de acceso y el uso de contraseñas seguras.</a:t>
            </a:r>
          </a:p>
        </p:txBody>
      </p:sp>
      <p:sp>
        <p:nvSpPr>
          <p:cNvPr id="2" name="Google Shape;100;g1dc9b6829d6_0_371">
            <a:extLst>
              <a:ext uri="{FF2B5EF4-FFF2-40B4-BE49-F238E27FC236}">
                <a16:creationId xmlns:a16="http://schemas.microsoft.com/office/drawing/2014/main" id="{A98B9DF7-2BC6-821A-EA7E-3EC4932F1D4E}"/>
              </a:ext>
            </a:extLst>
          </p:cNvPr>
          <p:cNvSpPr txBox="1"/>
          <p:nvPr/>
        </p:nvSpPr>
        <p:spPr>
          <a:xfrm>
            <a:off x="2362246" y="1367219"/>
            <a:ext cx="8938413" cy="83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 sz="4400" dirty="0">
              <a:solidFill>
                <a:srgbClr val="0551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c9b6829d6_0_376"/>
          <p:cNvSpPr txBox="1"/>
          <p:nvPr/>
        </p:nvSpPr>
        <p:spPr>
          <a:xfrm>
            <a:off x="3963900" y="244838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Creación de usuarios</a:t>
            </a:r>
            <a:endParaRPr sz="4400" dirty="0">
              <a:solidFill>
                <a:srgbClr val="0551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dc9b6829d6_0_376"/>
          <p:cNvSpPr txBox="1"/>
          <p:nvPr/>
        </p:nvSpPr>
        <p:spPr>
          <a:xfrm>
            <a:off x="1050423" y="1806575"/>
            <a:ext cx="9983400" cy="544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La creación de usuarios en MySQL se realiza mediante el comando "CREATE USER", seguido del nombre de usuario y la contraseña que deseas asignar. El siguiente es un ejemplo de código: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CREATE USER 'nombre_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usuario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'@'localhost' IDENTIFIED BY '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contraseña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’;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En este comando, "</a:t>
            </a:r>
            <a:r>
              <a:rPr lang="es-ES" sz="2000" b="0" i="0" dirty="0" err="1">
                <a:solidFill>
                  <a:schemeClr val="tx1"/>
                </a:solidFill>
                <a:effectLst/>
                <a:latin typeface="+mj-lt"/>
              </a:rPr>
              <a:t>nombre_usuario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" es el nombre que deseas asignar al usuario, y "contraseña" es la contraseña que deseas asignarle. También es importante especificar la ubicación desde donde el usuario se conectará a la base de datos. En este ejemplo, se especifica "localhost", lo que significa que el usuario solo puede conectarse desde el mismo servidor donde se encuentra la base de datos.</a:t>
            </a:r>
            <a:endParaRPr lang="en-US" sz="2000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71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dirty="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g1dc9b6829d6_0_376">
            <a:extLst>
              <a:ext uri="{FF2B5EF4-FFF2-40B4-BE49-F238E27FC236}">
                <a16:creationId xmlns:a16="http://schemas.microsoft.com/office/drawing/2014/main" id="{4234AD7C-DF1B-E5AD-BE7C-E01F1D19C876}"/>
              </a:ext>
            </a:extLst>
          </p:cNvPr>
          <p:cNvSpPr txBox="1"/>
          <p:nvPr/>
        </p:nvSpPr>
        <p:spPr>
          <a:xfrm>
            <a:off x="3424945" y="0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Algunos tipos</a:t>
            </a:r>
            <a:endParaRPr sz="4400" dirty="0">
              <a:solidFill>
                <a:srgbClr val="0551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g1dc9b6829d6_0_376">
            <a:extLst>
              <a:ext uri="{FF2B5EF4-FFF2-40B4-BE49-F238E27FC236}">
                <a16:creationId xmlns:a16="http://schemas.microsoft.com/office/drawing/2014/main" id="{5F437AA4-6B1D-3BD5-01CB-7E0D035FEC0E}"/>
              </a:ext>
            </a:extLst>
          </p:cNvPr>
          <p:cNvSpPr txBox="1"/>
          <p:nvPr/>
        </p:nvSpPr>
        <p:spPr>
          <a:xfrm>
            <a:off x="1104300" y="1774491"/>
            <a:ext cx="9983400" cy="386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Crear un usuario con acceso completo a todas las bases de datos en el servidor: el % indica que el usuario se puede conectar a la base desde cualquier ubicación.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Verdana"/>
                <a:ea typeface="Verdana"/>
                <a:cs typeface="Verdana"/>
                <a:sym typeface="Verdana"/>
              </a:rPr>
              <a:t>CREATE USER '</a:t>
            </a:r>
            <a:r>
              <a:rPr lang="en-US" sz="1800" b="1" dirty="0" err="1">
                <a:latin typeface="Verdana"/>
                <a:ea typeface="Verdana"/>
                <a:cs typeface="Verdana"/>
                <a:sym typeface="Verdana"/>
              </a:rPr>
              <a:t>nombre_usuario</a:t>
            </a:r>
            <a:r>
              <a:rPr lang="en-US" sz="1800" b="1" dirty="0">
                <a:latin typeface="Verdana"/>
                <a:ea typeface="Verdana"/>
                <a:cs typeface="Verdana"/>
                <a:sym typeface="Verdana"/>
              </a:rPr>
              <a:t>'@'%' IDENTIFIED BY '</a:t>
            </a:r>
            <a:r>
              <a:rPr lang="en-US" sz="1800" b="1" dirty="0" err="1">
                <a:latin typeface="Verdana"/>
                <a:ea typeface="Verdana"/>
                <a:cs typeface="Verdana"/>
                <a:sym typeface="Verdana"/>
              </a:rPr>
              <a:t>contraseña</a:t>
            </a:r>
            <a:r>
              <a:rPr lang="en-US" sz="1800" b="1" dirty="0">
                <a:latin typeface="Verdana"/>
                <a:ea typeface="Verdana"/>
                <a:cs typeface="Verdana"/>
                <a:sym typeface="Verdana"/>
              </a:rPr>
              <a:t>';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Crear un usuario sin contraseña:</a:t>
            </a: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CREATE USER 'nombre_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usuario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'@'localhost’;</a:t>
            </a: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Es útil en algunos casos pero presenta un riesgo alto de seguridad.</a:t>
            </a:r>
            <a:endParaRPr sz="2000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71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dirty="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g1dc9b6829d6_0_376">
            <a:extLst>
              <a:ext uri="{FF2B5EF4-FFF2-40B4-BE49-F238E27FC236}">
                <a16:creationId xmlns:a16="http://schemas.microsoft.com/office/drawing/2014/main" id="{1CA9CED4-27EC-0DAF-9758-F650AC980837}"/>
              </a:ext>
            </a:extLst>
          </p:cNvPr>
          <p:cNvSpPr txBox="1"/>
          <p:nvPr/>
        </p:nvSpPr>
        <p:spPr>
          <a:xfrm>
            <a:off x="3774362" y="373175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Asignación de privilegios</a:t>
            </a:r>
            <a:endParaRPr sz="4400" dirty="0">
              <a:solidFill>
                <a:srgbClr val="0551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7;g1dc9b6829d6_0_376">
            <a:extLst>
              <a:ext uri="{FF2B5EF4-FFF2-40B4-BE49-F238E27FC236}">
                <a16:creationId xmlns:a16="http://schemas.microsoft.com/office/drawing/2014/main" id="{33F0BBD9-65A1-8548-D67F-28C4AFCD838A}"/>
              </a:ext>
            </a:extLst>
          </p:cNvPr>
          <p:cNvSpPr txBox="1"/>
          <p:nvPr/>
        </p:nvSpPr>
        <p:spPr>
          <a:xfrm>
            <a:off x="1221873" y="1739900"/>
            <a:ext cx="9983400" cy="4464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La asignación de privilegios es un aspecto importante del manejo de usuarios en MySQL, ya que permite controlar el acceso de los usuarios a la base de datos y las tablas específicas. Los privilegios pueden ser asignados a un usuario utilizando el comando "GRANT", seguido del tipo de privilegio que deseas asignar y la ubicación desde donde se permite el acceso.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Los tipos de privilegios más comunes en MySQL incluyen: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SELECT: permite al usuario leer datos de una tabla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INSERT: permite al usuario insertar nuevos datos en una tabla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UPDATE: permite al usuario actualizar datos existentes en una tabla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DELETE: permite al usuario eliminar datos de una tabla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tx1"/>
                </a:solidFill>
                <a:effectLst/>
                <a:latin typeface="+mj-lt"/>
              </a:rPr>
              <a:t>ALL PRIVILEGES: otorga al usuario todos los privilegios para una base de datos o tabla específica.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7814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g1dc9b6829d6_0_376">
            <a:extLst>
              <a:ext uri="{FF2B5EF4-FFF2-40B4-BE49-F238E27FC236}">
                <a16:creationId xmlns:a16="http://schemas.microsoft.com/office/drawing/2014/main" id="{EBF065BC-F985-2A0C-33AD-FAE3AE65816F}"/>
              </a:ext>
            </a:extLst>
          </p:cNvPr>
          <p:cNvSpPr txBox="1"/>
          <p:nvPr/>
        </p:nvSpPr>
        <p:spPr>
          <a:xfrm>
            <a:off x="4146840" y="232811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551A5"/>
                </a:solidFill>
                <a:latin typeface="Calibri"/>
                <a:ea typeface="Calibri"/>
                <a:cs typeface="Calibri"/>
                <a:sym typeface="Calibri"/>
              </a:rPr>
              <a:t>Ejemplo de asignación de privilegios</a:t>
            </a:r>
            <a:endParaRPr sz="4400" dirty="0">
              <a:solidFill>
                <a:srgbClr val="0551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g1dc9b6829d6_0_376">
            <a:extLst>
              <a:ext uri="{FF2B5EF4-FFF2-40B4-BE49-F238E27FC236}">
                <a16:creationId xmlns:a16="http://schemas.microsoft.com/office/drawing/2014/main" id="{221ED2A2-505A-04B6-9729-6969AE7CC4F1}"/>
              </a:ext>
            </a:extLst>
          </p:cNvPr>
          <p:cNvSpPr txBox="1"/>
          <p:nvPr/>
        </p:nvSpPr>
        <p:spPr>
          <a:xfrm>
            <a:off x="1031373" y="1511300"/>
            <a:ext cx="9983400" cy="629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 b="1" dirty="0">
                <a:latin typeface="+mj-lt"/>
                <a:ea typeface="Verdana"/>
                <a:cs typeface="Verdana"/>
                <a:sym typeface="Verdana"/>
              </a:rPr>
              <a:t>GRANT SELECT ON </a:t>
            </a:r>
            <a:r>
              <a:rPr lang="fr-FR" sz="2000" b="1" dirty="0" err="1">
                <a:latin typeface="+mj-lt"/>
                <a:ea typeface="Verdana"/>
                <a:cs typeface="Verdana"/>
                <a:sym typeface="Verdana"/>
              </a:rPr>
              <a:t>nombre_base_datos.nombre_tabla</a:t>
            </a:r>
            <a:r>
              <a:rPr lang="fr-FR" sz="2000" b="1" dirty="0">
                <a:latin typeface="+mj-lt"/>
                <a:ea typeface="Verdana"/>
                <a:cs typeface="Verdana"/>
                <a:sym typeface="Verdana"/>
              </a:rPr>
              <a:t> TO 'nombre_</a:t>
            </a:r>
            <a:r>
              <a:rPr lang="fr-FR" sz="2000" b="1" dirty="0" err="1">
                <a:latin typeface="+mj-lt"/>
                <a:ea typeface="Verdana"/>
                <a:cs typeface="Verdana"/>
                <a:sym typeface="Verdana"/>
              </a:rPr>
              <a:t>usuario</a:t>
            </a:r>
            <a:r>
              <a:rPr lang="fr-FR" sz="2000" b="1" dirty="0">
                <a:latin typeface="+mj-lt"/>
                <a:ea typeface="Verdana"/>
                <a:cs typeface="Verdana"/>
                <a:sym typeface="Verdana"/>
              </a:rPr>
              <a:t>'@'localhost';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 b="0" i="0" dirty="0">
                <a:solidFill>
                  <a:srgbClr val="374151"/>
                </a:solidFill>
                <a:effectLst/>
                <a:latin typeface="+mj-lt"/>
              </a:rPr>
              <a:t>En este ejemplo, "</a:t>
            </a:r>
            <a:r>
              <a:rPr lang="es-ES" sz="2000" b="0" i="0" dirty="0" err="1">
                <a:solidFill>
                  <a:srgbClr val="374151"/>
                </a:solidFill>
                <a:effectLst/>
                <a:latin typeface="+mj-lt"/>
              </a:rPr>
              <a:t>nombre_base_datos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+mj-lt"/>
              </a:rPr>
              <a:t>" es el nombre de la base de datos a la que se asignará el privilegio, y "</a:t>
            </a:r>
            <a:r>
              <a:rPr lang="es-ES" sz="2000" b="0" i="0" dirty="0" err="1">
                <a:solidFill>
                  <a:srgbClr val="374151"/>
                </a:solidFill>
                <a:effectLst/>
                <a:latin typeface="+mj-lt"/>
              </a:rPr>
              <a:t>nombre_tabla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+mj-lt"/>
              </a:rPr>
              <a:t>" es el nombre de la tabla específica a la que se asignará el privilegio SELECT. El comando "TO" especifica a qué usuario y desde qué ubicación se asignará el privilegio.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74151"/>
                </a:solidFill>
                <a:latin typeface="+mj-lt"/>
                <a:ea typeface="Verdana"/>
                <a:cs typeface="Verdana"/>
                <a:sym typeface="Verdana"/>
              </a:rPr>
              <a:t>Aparte de dar lo privilegios también pueden ser revocados de dichos usuarios.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/>
                <a:sym typeface="Verdana"/>
              </a:rPr>
              <a:t>REVOKE SELECT ON </a:t>
            </a:r>
            <a:r>
              <a:rPr lang="fr-FR" sz="2000" b="1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/>
                <a:sym typeface="Verdana"/>
              </a:rPr>
              <a:t>nombre_base_datos.nombre_tabla</a:t>
            </a:r>
            <a:r>
              <a:rPr lang="fr-FR" sz="20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/>
                <a:sym typeface="Verdana"/>
              </a:rPr>
              <a:t> FROM 'nombre_</a:t>
            </a:r>
            <a:r>
              <a:rPr lang="fr-FR" sz="2000" b="1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/>
                <a:sym typeface="Verdana"/>
              </a:rPr>
              <a:t>usuario</a:t>
            </a:r>
            <a:r>
              <a:rPr lang="fr-FR" sz="20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/>
                <a:sym typeface="Verdana"/>
              </a:rPr>
              <a:t>'@'localhost’;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 b="0" i="0" dirty="0">
                <a:solidFill>
                  <a:srgbClr val="374151"/>
                </a:solidFill>
                <a:effectLst/>
                <a:latin typeface="+mj-lt"/>
              </a:rPr>
              <a:t>En este ejemplo, "</a:t>
            </a:r>
            <a:r>
              <a:rPr lang="es-ES" sz="2000" b="0" i="0" dirty="0" err="1">
                <a:solidFill>
                  <a:srgbClr val="374151"/>
                </a:solidFill>
                <a:effectLst/>
                <a:latin typeface="+mj-lt"/>
              </a:rPr>
              <a:t>nombre_base_datos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+mj-lt"/>
              </a:rPr>
              <a:t>" es el nombre de la base de datos de la que se revocará el privilegio, y "</a:t>
            </a:r>
            <a:r>
              <a:rPr lang="es-ES" sz="2000" b="0" i="0" dirty="0" err="1">
                <a:solidFill>
                  <a:srgbClr val="374151"/>
                </a:solidFill>
                <a:effectLst/>
                <a:latin typeface="+mj-lt"/>
              </a:rPr>
              <a:t>nombre_tabla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+mj-lt"/>
              </a:rPr>
              <a:t>" es el nombre de la tabla específica de la que se revocará el privilegio SELECT. El comando "FROM" especifica de qué usuario y desde qué ubicación se revocará el privilegio.</a:t>
            </a:r>
            <a:endParaRPr lang="fr-FR" sz="2000" dirty="0">
              <a:solidFill>
                <a:srgbClr val="374151"/>
              </a:solidFill>
              <a:latin typeface="+mj-lt"/>
              <a:ea typeface="Verdana" panose="020B0604030504040204" pitchFamily="34" charset="0"/>
              <a:cs typeface="Verdana"/>
              <a:sym typeface="Verdana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37415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es-ES"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c9b6829d6_0_418"/>
          <p:cNvSpPr txBox="1">
            <a:spLocks noGrp="1"/>
          </p:cNvSpPr>
          <p:nvPr>
            <p:ph type="title" idx="4294967295"/>
          </p:nvPr>
        </p:nvSpPr>
        <p:spPr>
          <a:xfrm>
            <a:off x="821267" y="198436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4500" b="1" dirty="0">
                <a:solidFill>
                  <a:srgbClr val="0551A5"/>
                </a:solidFill>
              </a:rPr>
              <a:t>Tipos de Privilegios </a:t>
            </a:r>
            <a:endParaRPr sz="4500" b="1" dirty="0">
              <a:solidFill>
                <a:srgbClr val="0551A5"/>
              </a:solidFill>
            </a:endParaRPr>
          </a:p>
        </p:txBody>
      </p:sp>
      <p:sp>
        <p:nvSpPr>
          <p:cNvPr id="139" name="Google Shape;139;g1dc9b6829d6_0_418"/>
          <p:cNvSpPr txBox="1">
            <a:spLocks noGrp="1"/>
          </p:cNvSpPr>
          <p:nvPr>
            <p:ph type="body" idx="4294967295"/>
          </p:nvPr>
        </p:nvSpPr>
        <p:spPr>
          <a:xfrm>
            <a:off x="1007533" y="1341436"/>
            <a:ext cx="103632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 fontScale="925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Privilegios a nivel global: </a:t>
            </a:r>
            <a:r>
              <a:rPr lang="es-ES" sz="2000" b="0" i="0" u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Estos privilegios se aplican a todas las bases de datos y tablas en el servidor MySQL. Algunos de estos privilegios son: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ALL PRIVILEGES: otorga al usuario todos los privilegios en todas las bases de datos y tablas en el servidor MySQL.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CREATE USER: permite al usuario crear nuevos usuarios.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RELOAD: permite al usuario recargar la configuración del servidor MySQL.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SHUTDOWN: permite al usuario apagar el servidor MySQL.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lang="es-ES" sz="2000" dirty="0">
              <a:latin typeface="+mj-lt"/>
            </a:endParaRPr>
          </a:p>
          <a:p>
            <a:pPr marL="50800" indent="0" algn="l">
              <a:buNone/>
            </a:pPr>
            <a:r>
              <a:rPr lang="es-ES" sz="2200" b="1" i="0" dirty="0">
                <a:solidFill>
                  <a:schemeClr val="tx1"/>
                </a:solidFill>
                <a:effectLst/>
                <a:latin typeface="+mj-lt"/>
              </a:rPr>
              <a:t>Privilegios a nivel de base de datos: </a:t>
            </a:r>
            <a:r>
              <a:rPr lang="es-ES" sz="2200" b="0" i="0" dirty="0">
                <a:solidFill>
                  <a:schemeClr val="tx1"/>
                </a:solidFill>
                <a:effectLst/>
                <a:latin typeface="+mj-lt"/>
              </a:rPr>
              <a:t>Estos privilegios se aplican a una base de datos específica en el servidor MySQL. Algunos de estos privilegios son: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chemeClr val="tx1"/>
                </a:solidFill>
                <a:effectLst/>
                <a:latin typeface="+mj-lt"/>
              </a:rPr>
              <a:t>ALL PRIVILEGES: otorga al usuario todos los privilegios en una base de datos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chemeClr val="tx1"/>
                </a:solidFill>
                <a:effectLst/>
                <a:latin typeface="+mj-lt"/>
              </a:rPr>
              <a:t>CREATE: permite al usuario crear nuevas tablas y bases de datos en una base de datos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chemeClr val="tx1"/>
                </a:solidFill>
                <a:effectLst/>
                <a:latin typeface="+mj-lt"/>
              </a:rPr>
              <a:t>ALTER: permite al usuario modificar la estructura de las tablas en una base de datos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chemeClr val="tx1"/>
                </a:solidFill>
                <a:effectLst/>
                <a:latin typeface="+mj-lt"/>
              </a:rPr>
              <a:t>DROP: permite al usuario eliminar tablas y bases de datos en una base de datos específica.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lang="es-ES" sz="2000" b="0" i="0" u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000" b="0" i="0" u="none" dirty="0">
              <a:solidFill>
                <a:schemeClr val="dk1"/>
              </a:solidFill>
              <a:latin typeface="+mj-lt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g1dc9b6829d6_0_418">
            <a:extLst>
              <a:ext uri="{FF2B5EF4-FFF2-40B4-BE49-F238E27FC236}">
                <a16:creationId xmlns:a16="http://schemas.microsoft.com/office/drawing/2014/main" id="{B4804B78-F90E-B23B-BDCE-73E176C705F8}"/>
              </a:ext>
            </a:extLst>
          </p:cNvPr>
          <p:cNvSpPr txBox="1">
            <a:spLocks/>
          </p:cNvSpPr>
          <p:nvPr/>
        </p:nvSpPr>
        <p:spPr>
          <a:xfrm>
            <a:off x="1428749" y="500062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00000"/>
              </a:lnSpc>
              <a:buSzPts val="3600"/>
            </a:pPr>
            <a:r>
              <a:rPr lang="es-ES" sz="4000" b="1" dirty="0">
                <a:solidFill>
                  <a:srgbClr val="0551A5"/>
                </a:solidFill>
              </a:rPr>
              <a:t>Tipos de Privilegios </a:t>
            </a:r>
            <a:endParaRPr lang="es-CO" sz="4500" b="1" dirty="0">
              <a:solidFill>
                <a:srgbClr val="0551A5"/>
              </a:solidFill>
            </a:endParaRPr>
          </a:p>
        </p:txBody>
      </p:sp>
      <p:sp>
        <p:nvSpPr>
          <p:cNvPr id="3" name="Google Shape;139;g1dc9b6829d6_0_418">
            <a:extLst>
              <a:ext uri="{FF2B5EF4-FFF2-40B4-BE49-F238E27FC236}">
                <a16:creationId xmlns:a16="http://schemas.microsoft.com/office/drawing/2014/main" id="{5943944F-8CD5-8CE5-4D7F-1EDC7B09EC82}"/>
              </a:ext>
            </a:extLst>
          </p:cNvPr>
          <p:cNvSpPr txBox="1">
            <a:spLocks/>
          </p:cNvSpPr>
          <p:nvPr/>
        </p:nvSpPr>
        <p:spPr>
          <a:xfrm>
            <a:off x="1007533" y="1341436"/>
            <a:ext cx="10363200" cy="4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b="1" dirty="0">
                <a:solidFill>
                  <a:schemeClr val="tx1"/>
                </a:solidFill>
                <a:latin typeface="+mj-lt"/>
              </a:rPr>
              <a:t>Privilegios a nivel de tabla:</a:t>
            </a:r>
            <a:r>
              <a:rPr lang="es-ES" sz="2000" dirty="0">
                <a:solidFill>
                  <a:schemeClr val="tx1"/>
                </a:solidFill>
                <a:latin typeface="+mj-lt"/>
              </a:rPr>
              <a:t> Estos privilegios se aplican a una tabla específica en una base de datos en el servidor MySQL. Algunos de estos privilegios son: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</a:rPr>
              <a:t>SELECT: permite al usuario leer datos de una tabla específica.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</a:rPr>
              <a:t>INSERT: permite al usuario insertar nuevos datos en una tabla específica.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</a:rPr>
              <a:t>UPDATE: permite al usuario actualizar datos existentes en una tabla específica.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</a:rPr>
              <a:t>DELETE: permite al usuario eliminar datos de una tabla específica.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endParaRPr lang="es-ES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b="1" dirty="0">
                <a:solidFill>
                  <a:schemeClr val="tx1"/>
                </a:solidFill>
                <a:latin typeface="+mj-lt"/>
              </a:rPr>
              <a:t>Privilegios a nivel de columna: </a:t>
            </a:r>
            <a:r>
              <a:rPr lang="es-ES" sz="2000" dirty="0">
                <a:solidFill>
                  <a:schemeClr val="tx1"/>
                </a:solidFill>
                <a:latin typeface="+mj-lt"/>
              </a:rPr>
              <a:t>Estos privilegios se aplican a una columna específica en una tabla en una base de datos en el servidor MySQL. Algunos de estos privilegios son: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</a:rPr>
              <a:t>SELECT: permite al usuario leer datos de una columna específica en una tabla.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</a:rPr>
              <a:t>INSERT: permite al usuario insertar datos en una columna específica en una tabla.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</a:rPr>
              <a:t>UPDATE: permite al usuario actualizar datos en una columna específica en una tabla.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rPr lang="es-ES" sz="2000" dirty="0">
                <a:solidFill>
                  <a:schemeClr val="tx1"/>
                </a:solidFill>
                <a:latin typeface="+mj-lt"/>
              </a:rPr>
              <a:t>Espero que esta información te sea útil para tus diapositivas sobre los tipos de privilegios en MySQL.</a:t>
            </a:r>
            <a:endParaRPr lang="es-ES" sz="20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9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1602</Words>
  <Application>Microsoft Office PowerPoint</Application>
  <PresentationFormat>Panorámica</PresentationFormat>
  <Paragraphs>114</Paragraphs>
  <Slides>15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Times New Roman</vt:lpstr>
      <vt:lpstr>Calibri</vt:lpstr>
      <vt:lpstr>Tahoma</vt:lpstr>
      <vt:lpstr>Arial</vt:lpstr>
      <vt:lpstr>Verdana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Privilegios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Medios Educativos</dc:creator>
  <cp:lastModifiedBy>JOSUE DAVID GELVEZ JURADO</cp:lastModifiedBy>
  <cp:revision>4</cp:revision>
  <dcterms:created xsi:type="dcterms:W3CDTF">2020-09-29T13:38:10Z</dcterms:created>
  <dcterms:modified xsi:type="dcterms:W3CDTF">2023-03-16T03:34:14Z</dcterms:modified>
</cp:coreProperties>
</file>