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72" r:id="rId4"/>
    <p:sldId id="273" r:id="rId5"/>
    <p:sldId id="274" r:id="rId6"/>
    <p:sldId id="275" r:id="rId7"/>
    <p:sldId id="276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85"/>
    <a:srgbClr val="FF5D5D"/>
    <a:srgbClr val="277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D3769E-74DA-5B56-9E9D-EB05CE005E5B}" v="828" dt="2025-09-18T02:08:54.920"/>
    <p1510:client id="{BA70680F-80C3-40C9-BCBB-08CF1321AB79}" v="25" dt="2025-09-18T00:07:08.1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EAF07-569F-4BA2-B711-C2B45F791A16}" type="datetimeFigureOut">
              <a:rPr lang="es-EC" smtClean="0"/>
              <a:t>24/9/2025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C4CB-72CB-4935-94D5-BEDF90212C1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589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24/9/2025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08872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24/9/2025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577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24/9/2025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4515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24/9/2025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3398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24/9/2025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647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24/9/2025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610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24/9/2025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2986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24/9/2025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7592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24/9/2025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59972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24/9/2025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55820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D313A-8E65-49D9-BBB0-C61B7AF976C4}" type="datetimeFigureOut">
              <a:rPr lang="es-EC" smtClean="0"/>
              <a:t>24/9/2025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F2352-CD1E-4904-B673-8769A6E03D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898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D313A-8E65-49D9-BBB0-C61B7AF976C4}" type="datetimeFigureOut">
              <a:rPr lang="es-EC" smtClean="0"/>
              <a:t>24/9/2025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CF2352-CD1E-4904-B673-8769A6E03D14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6586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9264A444-2BD1-DE32-B0C8-01F9EA692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2" t="13114" r="3151" b="22187"/>
          <a:stretch>
            <a:fillRect/>
          </a:stretch>
        </p:blipFill>
        <p:spPr>
          <a:xfrm>
            <a:off x="2154891" y="170029"/>
            <a:ext cx="4834218" cy="342327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2C8AC36-279A-354C-0661-D6C9A573ACF0}"/>
              </a:ext>
            </a:extLst>
          </p:cNvPr>
          <p:cNvSpPr txBox="1"/>
          <p:nvPr/>
        </p:nvSpPr>
        <p:spPr>
          <a:xfrm>
            <a:off x="0" y="3797805"/>
            <a:ext cx="91440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MX" sz="2400" b="1" dirty="0">
                <a:latin typeface="Rubik" pitchFamily="2" charset="-79"/>
                <a:cs typeface="Rubik"/>
              </a:rPr>
              <a:t>Taller #3: Excel aplicado a la Comunidad</a:t>
            </a:r>
          </a:p>
          <a:p>
            <a:pPr algn="ctr"/>
            <a:endParaRPr lang="es-MX" sz="2400" b="1" dirty="0">
              <a:latin typeface="Rubik" pitchFamily="2" charset="-79"/>
              <a:cs typeface="Rubik"/>
            </a:endParaRPr>
          </a:p>
          <a:p>
            <a:pPr algn="ctr"/>
            <a:r>
              <a:rPr lang="es-MX" sz="2400" dirty="0"/>
              <a:t>Análisis de datos para la transformación digital – Parroquia Manglaralto 2025</a:t>
            </a:r>
          </a:p>
          <a:p>
            <a:pPr algn="ctr"/>
            <a:endParaRPr lang="es-MX" sz="2400" dirty="0"/>
          </a:p>
          <a:p>
            <a:pPr algn="ctr"/>
            <a:r>
              <a:rPr lang="es-MX" sz="2400" b="1" dirty="0">
                <a:latin typeface="Rubik" pitchFamily="2" charset="-79"/>
                <a:cs typeface="Rubik" pitchFamily="2" charset="-79"/>
              </a:rPr>
              <a:t>Fecha: </a:t>
            </a:r>
            <a:r>
              <a:rPr lang="es-MX" sz="2400" dirty="0">
                <a:latin typeface="Rubik" pitchFamily="2" charset="-79"/>
                <a:cs typeface="Rubik" pitchFamily="2" charset="-79"/>
              </a:rPr>
              <a:t>26/09/2025</a:t>
            </a:r>
          </a:p>
          <a:p>
            <a:pPr algn="ctr"/>
            <a:endParaRPr lang="es-MX" sz="2400" dirty="0">
              <a:latin typeface="Rubik" pitchFamily="2" charset="-79"/>
              <a:cs typeface="Rubik" pitchFamily="2" charset="-79"/>
            </a:endParaRPr>
          </a:p>
          <a:p>
            <a:pPr algn="ctr"/>
            <a:r>
              <a:rPr lang="es-MX" sz="2400" dirty="0">
                <a:latin typeface="Rubik" pitchFamily="2" charset="-79"/>
                <a:cs typeface="Rubik" pitchFamily="2" charset="-79"/>
              </a:rPr>
              <a:t>FIEC - ESPOL</a:t>
            </a:r>
            <a:endParaRPr lang="es-EC" sz="2400" dirty="0"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63282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16D60-1248-C25D-A9F0-746711B13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9002307-F47A-BE81-D8A4-7B643ABA3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640"/>
            <a:ext cx="788670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MX" b="1" dirty="0">
                <a:ln/>
                <a:solidFill>
                  <a:schemeClr val="accent3"/>
                </a:solidFill>
              </a:rPr>
              <a:t>OBJETIVO DEL TALLER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C8E573-595F-6630-FD86-2CBB391B4A7D}"/>
              </a:ext>
            </a:extLst>
          </p:cNvPr>
          <p:cNvSpPr txBox="1"/>
          <p:nvPr/>
        </p:nvSpPr>
        <p:spPr>
          <a:xfrm>
            <a:off x="0" y="1572702"/>
            <a:ext cx="9144000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b="1" dirty="0"/>
              <a:t>¿Qué aprenderemos hoy?</a:t>
            </a:r>
          </a:p>
          <a:p>
            <a:pPr algn="ctr"/>
            <a:endParaRPr lang="es-MX" b="1" dirty="0"/>
          </a:p>
          <a:p>
            <a:pPr algn="just"/>
            <a:r>
              <a:rPr lang="es-MX" dirty="0"/>
              <a:t>Los participantes aprenderán a </a:t>
            </a:r>
            <a:r>
              <a:rPr lang="es-MX" b="1" dirty="0"/>
              <a:t>analizar información comunitaria</a:t>
            </a:r>
            <a:r>
              <a:rPr lang="es-MX" dirty="0"/>
              <a:t> en Excel mediante sumas, promedios, funciones MAX y MIN, formato condicional y gráficos básicos para </a:t>
            </a:r>
            <a:r>
              <a:rPr lang="es-MX" b="1" dirty="0"/>
              <a:t>facilitar la toma de decisiones</a:t>
            </a:r>
            <a:r>
              <a:rPr lang="es-MX" dirty="0"/>
              <a:t> en la comunidad.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FC37BA-B43A-55E6-AE14-DAF462B1AB9B}"/>
              </a:ext>
            </a:extLst>
          </p:cNvPr>
          <p:cNvSpPr txBox="1"/>
          <p:nvPr/>
        </p:nvSpPr>
        <p:spPr>
          <a:xfrm>
            <a:off x="1266802" y="3642311"/>
            <a:ext cx="28332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sz="2000" b="1" dirty="0"/>
              <a:t>Lo que ya sabemos:</a:t>
            </a:r>
          </a:p>
          <a:p>
            <a:pPr>
              <a:buNone/>
            </a:pPr>
            <a:endParaRPr lang="es-MX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/>
              <a:t>Crear tablas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/>
              <a:t>Ordenar información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/>
              <a:t>Aplicar filtros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1E2A4DC-1976-0685-0DD2-DAC639C458BB}"/>
              </a:ext>
            </a:extLst>
          </p:cNvPr>
          <p:cNvSpPr txBox="1"/>
          <p:nvPr/>
        </p:nvSpPr>
        <p:spPr>
          <a:xfrm>
            <a:off x="5348748" y="3627707"/>
            <a:ext cx="31666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sz="2000" b="1" dirty="0"/>
              <a:t>Lo que aprenderemos:</a:t>
            </a:r>
          </a:p>
          <a:p>
            <a:pPr>
              <a:buNone/>
            </a:pPr>
            <a:endParaRPr lang="es-MX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/>
              <a:t>Funciones matemáticas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/>
              <a:t>Formato condicional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/>
              <a:t>Crear gráficos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/>
              <a:t>Interpretar datos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B8640DFA-BDD5-3938-2C44-E5FC6DBCB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12" y="3589915"/>
            <a:ext cx="466790" cy="42868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9B5EFBA4-A4DC-E684-9ACD-6E9F60E55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853" y="3694705"/>
            <a:ext cx="323895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0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4518C-25F8-1C6C-93A1-13696FE13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734C1B6-CAD6-D059-B56F-4D6F821C7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640"/>
            <a:ext cx="788670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MX" b="1" dirty="0">
                <a:ln/>
                <a:solidFill>
                  <a:schemeClr val="accent3"/>
                </a:solidFill>
              </a:rPr>
              <a:t>CONCEPTOS CLAVE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9C5067A-FE8A-BEE0-AE8F-3B1DA9D01A59}"/>
              </a:ext>
            </a:extLst>
          </p:cNvPr>
          <p:cNvSpPr txBox="1"/>
          <p:nvPr/>
        </p:nvSpPr>
        <p:spPr>
          <a:xfrm>
            <a:off x="0" y="1572702"/>
            <a:ext cx="9144000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b="1" dirty="0"/>
              <a:t>¿Qué es una Fórmula?</a:t>
            </a:r>
          </a:p>
          <a:p>
            <a:pPr algn="ctr"/>
            <a:endParaRPr lang="es-MX" b="1" dirty="0"/>
          </a:p>
          <a:p>
            <a:pPr algn="just"/>
            <a:r>
              <a:rPr lang="es-MX" dirty="0"/>
              <a:t>Es una </a:t>
            </a:r>
            <a:r>
              <a:rPr lang="es-MX" b="1" dirty="0"/>
              <a:t>operación matemática</a:t>
            </a:r>
            <a:r>
              <a:rPr lang="es-MX" dirty="0"/>
              <a:t> como suma o multiplicación que se puede hacer con datos fijos o valores de celdas.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CBE1C51-EA64-7BA5-5E6C-91AF151598B3}"/>
              </a:ext>
            </a:extLst>
          </p:cNvPr>
          <p:cNvSpPr txBox="1"/>
          <p:nvPr/>
        </p:nvSpPr>
        <p:spPr>
          <a:xfrm>
            <a:off x="619187" y="3125577"/>
            <a:ext cx="33042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sz="2000" b="1" dirty="0"/>
              <a:t>Reglas importantes:</a:t>
            </a:r>
          </a:p>
          <a:p>
            <a:pPr>
              <a:buNone/>
            </a:pPr>
            <a:endParaRPr lang="es-MX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/>
              <a:t>Siempre empiezan con =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/>
              <a:t>Incluyen un operador entre valores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MX" sz="2000" dirty="0"/>
              <a:t>Pueden usar datos fijos o de celdas.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567AD1B-EEB9-18E1-3614-8DD08C2A7813}"/>
              </a:ext>
            </a:extLst>
          </p:cNvPr>
          <p:cNvSpPr txBox="1"/>
          <p:nvPr/>
        </p:nvSpPr>
        <p:spPr>
          <a:xfrm>
            <a:off x="4218822" y="3115474"/>
            <a:ext cx="31666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sz="2000" dirty="0"/>
              <a:t>⚡</a:t>
            </a:r>
            <a:r>
              <a:rPr lang="es-MX" sz="2000" b="1" dirty="0"/>
              <a:t>Tipos de Operadores: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51090E5-C4A4-4A22-6AA7-2B0262A4A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07" y="3111369"/>
            <a:ext cx="304843" cy="36200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15427B9-0076-73E6-113E-F591280DF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839" y="5372346"/>
            <a:ext cx="1428949" cy="107647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18B1C6C-5C07-1E08-6917-3555B879F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147" y="3515584"/>
            <a:ext cx="4867712" cy="260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663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87E51-0821-D0A7-1FB1-D5771B7F0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E054AD3-A76F-EF35-AE3D-9CCC3ADF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640"/>
            <a:ext cx="788670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MX" b="1" dirty="0">
                <a:ln/>
                <a:solidFill>
                  <a:schemeClr val="accent3"/>
                </a:solidFill>
              </a:rPr>
              <a:t>FUNCIONES QUE USAREMOS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75CA86-2093-7B93-CA16-FA746F3B2968}"/>
              </a:ext>
            </a:extLst>
          </p:cNvPr>
          <p:cNvSpPr txBox="1"/>
          <p:nvPr/>
        </p:nvSpPr>
        <p:spPr>
          <a:xfrm>
            <a:off x="0" y="1418442"/>
            <a:ext cx="9144000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/>
              <a:t>Las </a:t>
            </a:r>
            <a:r>
              <a:rPr lang="es-MX" b="1"/>
              <a:t>funciones</a:t>
            </a:r>
            <a:r>
              <a:rPr lang="es-MX"/>
              <a:t> son fórmulas prediseñadas que operan con valores o rangos de celdas.</a:t>
            </a:r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AAFB3C-C868-2049-13F1-0B684E6264E6}"/>
              </a:ext>
            </a:extLst>
          </p:cNvPr>
          <p:cNvSpPr txBox="1"/>
          <p:nvPr/>
        </p:nvSpPr>
        <p:spPr>
          <a:xfrm>
            <a:off x="894734" y="1868289"/>
            <a:ext cx="311682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b="1" dirty="0"/>
              <a:t>📊 SUMA</a:t>
            </a:r>
          </a:p>
          <a:p>
            <a:pPr algn="ctr"/>
            <a:r>
              <a:rPr lang="es-MX" dirty="0"/>
              <a:t>Suma un rango de celdas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2747E3C9-7C70-0580-C65E-3FA5B471E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616" y="2537136"/>
            <a:ext cx="1467055" cy="40010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235D3A0B-A131-8373-AC8D-120B20B705A7}"/>
              </a:ext>
            </a:extLst>
          </p:cNvPr>
          <p:cNvSpPr txBox="1"/>
          <p:nvPr/>
        </p:nvSpPr>
        <p:spPr>
          <a:xfrm>
            <a:off x="5132441" y="1868289"/>
            <a:ext cx="311682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b="1" dirty="0"/>
              <a:t>⬆️ MAX</a:t>
            </a:r>
          </a:p>
          <a:p>
            <a:pPr algn="ctr"/>
            <a:r>
              <a:rPr lang="es-MX" dirty="0"/>
              <a:t>Devuelve el valor más alto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2CBA0D6-66E4-36A6-52F1-E372A4EB1D97}"/>
              </a:ext>
            </a:extLst>
          </p:cNvPr>
          <p:cNvSpPr txBox="1"/>
          <p:nvPr/>
        </p:nvSpPr>
        <p:spPr>
          <a:xfrm>
            <a:off x="5132441" y="3471993"/>
            <a:ext cx="3116825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b="1" dirty="0"/>
              <a:t>⬇️ MIN</a:t>
            </a:r>
          </a:p>
          <a:p>
            <a:pPr algn="ctr"/>
            <a:r>
              <a:rPr lang="es-MX" dirty="0"/>
              <a:t>Devuelve el valor más bajo</a:t>
            </a:r>
          </a:p>
          <a:p>
            <a:pPr algn="ctr"/>
            <a:r>
              <a:rPr lang="es-MX" dirty="0"/>
              <a:t>	</a:t>
            </a:r>
          </a:p>
          <a:p>
            <a:pPr algn="ctr"/>
            <a:endParaRPr lang="es-MX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057143E-9150-C49B-C7CA-A45F6C81442A}"/>
              </a:ext>
            </a:extLst>
          </p:cNvPr>
          <p:cNvSpPr txBox="1"/>
          <p:nvPr/>
        </p:nvSpPr>
        <p:spPr>
          <a:xfrm>
            <a:off x="894734" y="3471993"/>
            <a:ext cx="3116825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b="1" dirty="0"/>
              <a:t>📈 PROMEDIO</a:t>
            </a:r>
          </a:p>
          <a:p>
            <a:pPr algn="ctr"/>
            <a:r>
              <a:rPr lang="es-MX" dirty="0"/>
              <a:t>Calcula el promedio de un rango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4122AC0-A10D-747A-65A4-64D895A5F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062" y="4418356"/>
            <a:ext cx="2048161" cy="39058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BA61A47B-AD92-D7BB-17E1-D7D254BE33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141" y="2537136"/>
            <a:ext cx="1419423" cy="409632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5650E0A6-E228-8E60-2B9C-C94E2AB04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4956" y="4161497"/>
            <a:ext cx="1371791" cy="390580"/>
          </a:xfrm>
          <a:prstGeom prst="rect">
            <a:avLst/>
          </a:prstGeom>
        </p:spPr>
      </p:pic>
      <p:sp>
        <p:nvSpPr>
          <p:cNvPr id="32" name="CuadroTexto 31">
            <a:extLst>
              <a:ext uri="{FF2B5EF4-FFF2-40B4-BE49-F238E27FC236}">
                <a16:creationId xmlns:a16="http://schemas.microsoft.com/office/drawing/2014/main" id="{454FC0C7-B1D1-8B4E-4FFA-07E068543222}"/>
              </a:ext>
            </a:extLst>
          </p:cNvPr>
          <p:cNvSpPr txBox="1"/>
          <p:nvPr/>
        </p:nvSpPr>
        <p:spPr>
          <a:xfrm>
            <a:off x="0" y="5084602"/>
            <a:ext cx="9144000" cy="1341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1500"/>
              </a:spcBef>
              <a:spcAft>
                <a:spcPts val="1125"/>
              </a:spcAft>
              <a:buNone/>
            </a:pPr>
            <a:r>
              <a:rPr lang="es-MX" b="1" i="0" dirty="0">
                <a:solidFill>
                  <a:srgbClr val="2E7D32"/>
                </a:solidFill>
                <a:effectLst/>
                <a:latin typeface="Segoe UI" panose="020B0502040204020203" pitchFamily="34" charset="0"/>
              </a:rPr>
              <a:t>💡 Consejo Práctico</a:t>
            </a:r>
          </a:p>
          <a:p>
            <a:pPr algn="just">
              <a:buNone/>
            </a:pPr>
            <a:r>
              <a:rPr lang="es-MX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Estas funciones nos ayudan a identificar rápidamente los valores extremos en nuestros datos marinos, lo cual es crucial para la seguridad de los pescadores y actividades costeras.</a:t>
            </a:r>
          </a:p>
        </p:txBody>
      </p:sp>
    </p:spTree>
    <p:extLst>
      <p:ext uri="{BB962C8B-B14F-4D97-AF65-F5344CB8AC3E}">
        <p14:creationId xmlns:p14="http://schemas.microsoft.com/office/powerpoint/2010/main" val="253177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9C471-E986-3F64-EEB4-EC3F50D45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473EE12-3AE8-DEE4-4567-D799B4164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640"/>
            <a:ext cx="788670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MX" b="1" dirty="0">
                <a:ln/>
                <a:solidFill>
                  <a:schemeClr val="accent3"/>
                </a:solidFill>
              </a:rPr>
              <a:t>FORMATO CONDICIONAL Y GRÁFICOS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D21F637-1B0A-74AA-D087-901476A07CCE}"/>
              </a:ext>
            </a:extLst>
          </p:cNvPr>
          <p:cNvSpPr txBox="1"/>
          <p:nvPr/>
        </p:nvSpPr>
        <p:spPr>
          <a:xfrm>
            <a:off x="712900" y="1750303"/>
            <a:ext cx="3426481" cy="206461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b="1" dirty="0"/>
              <a:t>🌈 Formato Condicional</a:t>
            </a:r>
          </a:p>
          <a:p>
            <a:pPr algn="ctr"/>
            <a:r>
              <a:rPr lang="es-MX" dirty="0"/>
              <a:t>Resalta automáticamente las celdas que cumplen una condición específica.</a:t>
            </a:r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B564E6E-562E-C07F-C798-D5D7F9908ABD}"/>
              </a:ext>
            </a:extLst>
          </p:cNvPr>
          <p:cNvSpPr txBox="1"/>
          <p:nvPr/>
        </p:nvSpPr>
        <p:spPr>
          <a:xfrm>
            <a:off x="962007" y="2998700"/>
            <a:ext cx="2930013" cy="646331"/>
          </a:xfrm>
          <a:prstGeom prst="rect">
            <a:avLst/>
          </a:prstGeom>
          <a:solidFill>
            <a:srgbClr val="FF8585"/>
          </a:solidFill>
        </p:spPr>
        <p:txBody>
          <a:bodyPr wrap="square" rtlCol="0">
            <a:spAutoFit/>
          </a:bodyPr>
          <a:lstStyle/>
          <a:p>
            <a:r>
              <a:rPr lang="es-MX" b="1" dirty="0"/>
              <a:t>Ejemplo:</a:t>
            </a:r>
            <a:r>
              <a:rPr lang="es-MX" dirty="0"/>
              <a:t> Colorear en rojo las olas mayores a 2 metros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5D8D78-0A97-2D0A-0D1B-D76C29DEF444}"/>
              </a:ext>
            </a:extLst>
          </p:cNvPr>
          <p:cNvSpPr txBox="1"/>
          <p:nvPr/>
        </p:nvSpPr>
        <p:spPr>
          <a:xfrm>
            <a:off x="4844875" y="2186107"/>
            <a:ext cx="3426481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dirty="0"/>
              <a:t>📊</a:t>
            </a:r>
            <a:r>
              <a:rPr lang="es-MX" b="1" dirty="0"/>
              <a:t> Gráficos Básicos</a:t>
            </a:r>
          </a:p>
          <a:p>
            <a:pPr algn="ctr"/>
            <a:r>
              <a:rPr lang="es-MX" dirty="0"/>
              <a:t>Permiten visualizar tendencias y comparaciones de manera clara.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4B45F83-0507-D4E2-CB74-87331EE4284C}"/>
              </a:ext>
            </a:extLst>
          </p:cNvPr>
          <p:cNvSpPr txBox="1"/>
          <p:nvPr/>
        </p:nvSpPr>
        <p:spPr>
          <a:xfrm>
            <a:off x="4844875" y="3723968"/>
            <a:ext cx="3426482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s-MX" b="1" dirty="0"/>
              <a:t>📈 Gráfico de Líneas</a:t>
            </a:r>
            <a:endParaRPr lang="es-MX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MX" dirty="0"/>
              <a:t>Útil para ver la evolución de datos en el tiempo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s-MX" dirty="0"/>
          </a:p>
          <a:p>
            <a:pPr algn="ctr">
              <a:buNone/>
            </a:pPr>
            <a:r>
              <a:rPr lang="es-MX" b="1" dirty="0"/>
              <a:t>📊 Gráfico de Columnas</a:t>
            </a:r>
            <a:endParaRPr lang="es-MX" dirty="0"/>
          </a:p>
          <a:p>
            <a:pPr marL="285750" indent="-285750" algn="ctr">
              <a:buFont typeface="Wingdings" panose="05000000000000000000" pitchFamily="2" charset="2"/>
              <a:buChar char="ü"/>
            </a:pPr>
            <a:r>
              <a:rPr lang="es-MX" dirty="0"/>
              <a:t>Útil para comparar cantidades entre categorías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3F8FD52E-9586-7863-0F29-486AABE1A9D6}"/>
              </a:ext>
            </a:extLst>
          </p:cNvPr>
          <p:cNvSpPr txBox="1"/>
          <p:nvPr/>
        </p:nvSpPr>
        <p:spPr>
          <a:xfrm>
            <a:off x="442452" y="4325342"/>
            <a:ext cx="39820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b="1" dirty="0"/>
              <a:t>📈 ¿Por qué usar gráficos?</a:t>
            </a:r>
          </a:p>
          <a:p>
            <a:pPr algn="just"/>
            <a:r>
              <a:rPr lang="es-MX" dirty="0"/>
              <a:t>Los gráficos nos permiten visualizar patrones y tendencias que serían difíciles de detectar solo viendo números. Esto facilita la toma de decisiones para actividades marinas y costeras.</a:t>
            </a:r>
          </a:p>
        </p:txBody>
      </p:sp>
    </p:spTree>
    <p:extLst>
      <p:ext uri="{BB962C8B-B14F-4D97-AF65-F5344CB8AC3E}">
        <p14:creationId xmlns:p14="http://schemas.microsoft.com/office/powerpoint/2010/main" val="3553599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D7C57-BF51-1CB0-7D8A-DB36964C7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82EE865-40C0-4BF1-1A74-C138CE0F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640"/>
            <a:ext cx="788670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MX" b="1" dirty="0">
                <a:ln/>
                <a:solidFill>
                  <a:schemeClr val="accent3"/>
                </a:solidFill>
              </a:rPr>
              <a:t>PRÁCTICA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7322E01-D0F5-B67E-BFE4-FB574DECB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434203"/>
            <a:ext cx="7886700" cy="4315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PASO 1: Abrir el archivo Taller2.xlsx</a:t>
            </a:r>
            <a:endParaRPr lang="es-MX" altLang="es-MX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Utilizaremos los datos creados en el taller anterior.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PASO 2: Calcular el total semanal</a:t>
            </a:r>
            <a:endParaRPr lang="es-MX" altLang="es-MX" dirty="0"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la columna "Altura de ola (m)", en una celda vacía debajo de los datos: </a:t>
            </a:r>
            <a:r>
              <a:rPr lang="es-MX" dirty="0"/>
              <a:t>=SUMA(B4:B8)</a:t>
            </a:r>
            <a:endParaRPr lang="es-MX" altLang="es-MX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PASO 3: Calcular el promedio semanal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otra celda: </a:t>
            </a:r>
            <a:r>
              <a:rPr lang="es-MX" dirty="0"/>
              <a:t>=PROMEDIO(B4:B8)</a:t>
            </a:r>
            <a:endParaRPr lang="es-MX" dirty="0">
              <a:latin typeface="Arial" panose="020B0604020202020204" pitchFamily="34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b="1" dirty="0">
                <a:latin typeface="Arial" panose="020B0604020202020204" pitchFamily="34" charset="0"/>
              </a:rPr>
              <a:t>PASO 4: Ola más alta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MX" dirty="0">
                <a:latin typeface="Arial" panose="020B0604020202020204" pitchFamily="34" charset="0"/>
              </a:rPr>
              <a:t>Para conocer la ola más alta registrada: </a:t>
            </a:r>
            <a:r>
              <a:rPr lang="es-MX" dirty="0"/>
              <a:t>=MAX(B4:B8)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MX" dirty="0">
              <a:latin typeface="Arial" panose="020B0604020202020204" pitchFamily="34" charset="0"/>
            </a:endParaRPr>
          </a:p>
          <a:p>
            <a:r>
              <a:rPr lang="es-MX" b="1" dirty="0"/>
              <a:t>PASO 5: Ola más baja</a:t>
            </a:r>
          </a:p>
          <a:p>
            <a:r>
              <a:rPr lang="es-MX" dirty="0"/>
              <a:t>Para conocer la ola más baja registrada: =MIN(B4:B8)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5CBE153-4798-3FB2-0676-04E62D949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975" y="4784978"/>
            <a:ext cx="1262625" cy="119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EB67B-E450-E839-1295-C01DC6DFD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601F574-172C-6034-032D-8F2AC30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MX" b="1" dirty="0">
                <a:ln/>
                <a:solidFill>
                  <a:schemeClr val="accent3"/>
                </a:solidFill>
              </a:rPr>
              <a:t>PRÁCTICA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5E9FBA0-0708-486D-EFC3-B1C4B873D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880773"/>
            <a:ext cx="7886700" cy="5977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 b="1" dirty="0"/>
              <a:t>PASO 6: Resaltar datos importantes</a:t>
            </a:r>
            <a:endParaRPr lang="es-MX" dirty="0"/>
          </a:p>
          <a:p>
            <a:pPr algn="just"/>
            <a:r>
              <a:rPr lang="es-MX" b="1" dirty="0"/>
              <a:t>🌊 Para Altura de Olas:</a:t>
            </a:r>
            <a:r>
              <a:rPr lang="es-MX" dirty="0"/>
              <a:t> </a:t>
            </a:r>
            <a:r>
              <a:rPr lang="es-MX" b="1" dirty="0"/>
              <a:t>Colorear en ROJO</a:t>
            </a:r>
            <a:r>
              <a:rPr lang="es-MX" dirty="0"/>
              <a:t> las olas mayores a 2 metros</a:t>
            </a:r>
          </a:p>
          <a:p>
            <a:pPr algn="just"/>
            <a:r>
              <a:rPr lang="es-MX" dirty="0"/>
              <a:t>Proceso: Seleccionar columna → Inicio → Formato condicional → Reglas para resaltar → Mayor que... → 2 → Relleno rojo</a:t>
            </a:r>
          </a:p>
          <a:p>
            <a:pPr algn="just"/>
            <a:endParaRPr lang="es-MX" dirty="0"/>
          </a:p>
          <a:p>
            <a:pPr algn="just"/>
            <a:r>
              <a:rPr lang="es-MX" b="1" dirty="0"/>
              <a:t>🌡️ Para Temperatura:</a:t>
            </a:r>
            <a:r>
              <a:rPr lang="es-MX" dirty="0"/>
              <a:t> </a:t>
            </a:r>
            <a:r>
              <a:rPr lang="es-MX" b="1" dirty="0"/>
              <a:t>Colorear en AZUL</a:t>
            </a:r>
            <a:r>
              <a:rPr lang="es-MX" dirty="0"/>
              <a:t> las temperaturas menores a 26°C</a:t>
            </a:r>
          </a:p>
          <a:p>
            <a:pPr algn="just"/>
            <a:r>
              <a:rPr lang="es-MX" dirty="0"/>
              <a:t>Proceso: Seleccionar columna → Inicio → Formato condicional → Reglas para resaltar → Menor que... → 26 → Relleno azul</a:t>
            </a:r>
          </a:p>
          <a:p>
            <a:pPr algn="just"/>
            <a:endParaRPr lang="es-MX" dirty="0"/>
          </a:p>
          <a:p>
            <a:r>
              <a:rPr lang="es-MX" b="1" dirty="0"/>
              <a:t>PASO 7: Gráfico de Líneas - Olas</a:t>
            </a:r>
            <a:endParaRPr lang="es-MX" dirty="0"/>
          </a:p>
          <a:p>
            <a:r>
              <a:rPr lang="es-MX" dirty="0"/>
              <a:t>Seleccionar columnas de fechas y alturas</a:t>
            </a:r>
          </a:p>
          <a:p>
            <a:r>
              <a:rPr lang="es-MX" dirty="0"/>
              <a:t>Insertar → Gráficos → Línea</a:t>
            </a:r>
          </a:p>
          <a:p>
            <a:r>
              <a:rPr lang="es-MX" dirty="0"/>
              <a:t>Ver tendencia de olas durante la semana</a:t>
            </a:r>
          </a:p>
          <a:p>
            <a:endParaRPr lang="es-MX" dirty="0"/>
          </a:p>
          <a:p>
            <a:r>
              <a:rPr lang="es-MX" b="1" dirty="0"/>
              <a:t>PASO 8: Gráfico de Columnas - Temperatura</a:t>
            </a:r>
            <a:endParaRPr lang="es-MX" dirty="0"/>
          </a:p>
          <a:p>
            <a:r>
              <a:rPr lang="es-MX" dirty="0"/>
              <a:t>Insertar → Gráficos → Columna</a:t>
            </a:r>
          </a:p>
          <a:p>
            <a:r>
              <a:rPr lang="es-MX" dirty="0"/>
              <a:t>Diseño de gráfico → Seleccionar datos</a:t>
            </a:r>
          </a:p>
          <a:p>
            <a:r>
              <a:rPr lang="es-MX" dirty="0"/>
              <a:t>Rango: columna temperatura</a:t>
            </a:r>
          </a:p>
          <a:p>
            <a:r>
              <a:rPr lang="es-MX" dirty="0"/>
              <a:t>Etiquetas: columna fechas</a:t>
            </a:r>
          </a:p>
          <a:p>
            <a:endParaRPr lang="es-MX" dirty="0"/>
          </a:p>
          <a:p>
            <a:r>
              <a:rPr lang="es-MX" b="1" dirty="0"/>
              <a:t>PASO 9: Guardar como "Taller3.xlsx"</a:t>
            </a:r>
            <a:endParaRPr lang="es-MX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508692C-096C-A440-DC98-B09C6956D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975" y="4784978"/>
            <a:ext cx="1262625" cy="1192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62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7770-EC9D-B448-4956-628BDAF6E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38D779-DC4F-0971-3F33-A74634B9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2266"/>
            <a:ext cx="7886700" cy="1325563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s-MX" b="1" dirty="0">
                <a:ln/>
                <a:solidFill>
                  <a:schemeClr val="accent3"/>
                </a:solidFill>
              </a:rPr>
              <a:t>APLIQUEMOS LO APRENDIDO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A63375-6BD9-26EC-CB05-0C6D338BD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686881"/>
            <a:ext cx="7886700" cy="34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s-MX" b="1" dirty="0"/>
              <a:t>📋 </a:t>
            </a:r>
            <a:r>
              <a:rPr lang="es-MX" dirty="0"/>
              <a:t>Cree una nueva hoja dentro del mismo archivo con el siguiente ejercicio:</a:t>
            </a:r>
          </a:p>
          <a:p>
            <a:pPr algn="just"/>
            <a:endParaRPr lang="es-MX" dirty="0"/>
          </a:p>
          <a:p>
            <a:pPr marL="342900" lvl="0" indent="-342900" algn="just">
              <a:buFont typeface="+mj-lt"/>
              <a:buAutoNum type="arabicPeriod"/>
            </a:pPr>
            <a:r>
              <a:rPr lang="es-MX" dirty="0"/>
              <a:t>Ingrese nuevamente los datos de las lluvias de la semana (si no están, añádalos).</a:t>
            </a:r>
          </a:p>
          <a:p>
            <a:pPr marL="342900" lvl="0" indent="-342900" algn="just">
              <a:buFont typeface="+mj-lt"/>
              <a:buAutoNum type="arabicPeriod"/>
            </a:pPr>
            <a:endParaRPr lang="es-MX" dirty="0"/>
          </a:p>
          <a:p>
            <a:pPr marL="342900" lvl="0" indent="-342900" algn="just">
              <a:buFont typeface="+mj-lt"/>
              <a:buAutoNum type="arabicPeriod"/>
            </a:pPr>
            <a:r>
              <a:rPr lang="es-MX" dirty="0"/>
              <a:t>Calcule el promedio, el valor máximo y el mínimo de las lluvias registradas.</a:t>
            </a:r>
          </a:p>
          <a:p>
            <a:pPr marL="342900" lvl="0" indent="-342900" algn="just">
              <a:buFont typeface="+mj-lt"/>
              <a:buAutoNum type="arabicPeriod"/>
            </a:pPr>
            <a:endParaRPr lang="es-MX" dirty="0"/>
          </a:p>
          <a:p>
            <a:pPr marL="342900" lvl="0" indent="-342900" algn="just">
              <a:buFont typeface="+mj-lt"/>
              <a:buAutoNum type="arabicPeriod"/>
            </a:pPr>
            <a:r>
              <a:rPr lang="es-MX" dirty="0"/>
              <a:t>Aplique formato condicional para resaltar las lluvias iguales a 0 en color verde.</a:t>
            </a:r>
          </a:p>
          <a:p>
            <a:pPr marL="342900" lvl="0" indent="-342900" algn="just">
              <a:buFont typeface="+mj-lt"/>
              <a:buAutoNum type="arabicPeriod"/>
            </a:pPr>
            <a:endParaRPr lang="es-MX" dirty="0"/>
          </a:p>
          <a:p>
            <a:pPr marL="342900" lvl="0" indent="-342900" algn="just">
              <a:buFont typeface="+mj-lt"/>
              <a:buAutoNum type="arabicPeriod"/>
            </a:pPr>
            <a:r>
              <a:rPr lang="es-MX" dirty="0"/>
              <a:t>Cree un gráfico de líneas que muestre la variación de las lluvias durante la semana.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1EE00C3-E8B3-6C90-E2D5-6F179FFE2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195" y="5171118"/>
            <a:ext cx="1327610" cy="1253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6768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657</Words>
  <Application>Microsoft Office PowerPoint</Application>
  <PresentationFormat>Presentación en pantalla (4:3)</PresentationFormat>
  <Paragraphs>104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Rubik</vt:lpstr>
      <vt:lpstr>Segoe UI</vt:lpstr>
      <vt:lpstr>Wingdings</vt:lpstr>
      <vt:lpstr>Tema de Office</vt:lpstr>
      <vt:lpstr>Presentación de PowerPoint</vt:lpstr>
      <vt:lpstr>OBJETIVO DEL TALLER</vt:lpstr>
      <vt:lpstr>CONCEPTOS CLAVE</vt:lpstr>
      <vt:lpstr>FUNCIONES QUE USAREMOS</vt:lpstr>
      <vt:lpstr>FORMATO CONDICIONAL Y GRÁFICOS</vt:lpstr>
      <vt:lpstr>PRÁCTICA</vt:lpstr>
      <vt:lpstr>PRÁCTICA</vt:lpstr>
      <vt:lpstr>APLIQUEMOS LO APRENDIDO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Alvarado Jr.</dc:creator>
  <cp:lastModifiedBy>Víctor GL</cp:lastModifiedBy>
  <cp:revision>3</cp:revision>
  <dcterms:created xsi:type="dcterms:W3CDTF">2025-09-17T21:11:28Z</dcterms:created>
  <dcterms:modified xsi:type="dcterms:W3CDTF">2025-09-24T22:28:50Z</dcterms:modified>
</cp:coreProperties>
</file>