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4" autoAdjust="0"/>
    <p:restoredTop sz="94652" autoAdjust="0"/>
  </p:normalViewPr>
  <p:slideViewPr>
    <p:cSldViewPr snapToGrid="0" showGuides="1">
      <p:cViewPr varScale="1">
        <p:scale>
          <a:sx n="131" d="100"/>
          <a:sy n="131" d="100"/>
        </p:scale>
        <p:origin x="280" y="18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11/10/19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0375" y="3444079"/>
            <a:ext cx="815127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Rental Rates and Employment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8251" y="5306257"/>
            <a:ext cx="251549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Team Members: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Randall, Amber, &amp; Josue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321C-FBB1-DE4C-ACF7-C082202D3D7F}"/>
              </a:ext>
            </a:extLst>
          </p:cNvPr>
          <p:cNvSpPr txBox="1"/>
          <p:nvPr/>
        </p:nvSpPr>
        <p:spPr>
          <a:xfrm>
            <a:off x="7597647" y="3090446"/>
            <a:ext cx="3824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Scatter Matrix focused on our core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594" y="877372"/>
            <a:ext cx="6339670" cy="58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9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321C-FBB1-DE4C-ACF7-C082202D3D7F}"/>
              </a:ext>
            </a:extLst>
          </p:cNvPr>
          <p:cNvSpPr txBox="1"/>
          <p:nvPr/>
        </p:nvSpPr>
        <p:spPr>
          <a:xfrm>
            <a:off x="7597647" y="2844225"/>
            <a:ext cx="3824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Jointplot</a:t>
            </a:r>
            <a:r>
              <a:rPr lang="en-US" sz="1600" dirty="0"/>
              <a:t> with regression to provide additional support to our finding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906" y="1108952"/>
            <a:ext cx="5635465" cy="56354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604876-1120-2F4E-85E3-4DBDACB58591}"/>
              </a:ext>
            </a:extLst>
          </p:cNvPr>
          <p:cNvSpPr/>
          <p:nvPr/>
        </p:nvSpPr>
        <p:spPr>
          <a:xfrm>
            <a:off x="804768" y="739620"/>
            <a:ext cx="508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RentalRateSqFt</a:t>
            </a:r>
            <a:r>
              <a:rPr lang="en-US" b="1" dirty="0"/>
              <a:t> vs </a:t>
            </a:r>
            <a:r>
              <a:rPr lang="en-US" b="1" dirty="0" err="1"/>
              <a:t>UnemploymentRate</a:t>
            </a:r>
            <a:r>
              <a:rPr lang="en-US" b="1" dirty="0"/>
              <a:t> -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321C-FBB1-DE4C-ACF7-C082202D3D7F}"/>
              </a:ext>
            </a:extLst>
          </p:cNvPr>
          <p:cNvSpPr txBox="1"/>
          <p:nvPr/>
        </p:nvSpPr>
        <p:spPr>
          <a:xfrm>
            <a:off x="7597647" y="2844225"/>
            <a:ext cx="3824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Jointplot</a:t>
            </a:r>
            <a:r>
              <a:rPr lang="en-US" sz="1600" dirty="0"/>
              <a:t> with regression to provide additional support to our finding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906" y="1108952"/>
            <a:ext cx="5635465" cy="56354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604876-1120-2F4E-85E3-4DBDACB58591}"/>
              </a:ext>
            </a:extLst>
          </p:cNvPr>
          <p:cNvSpPr/>
          <p:nvPr/>
        </p:nvSpPr>
        <p:spPr>
          <a:xfrm>
            <a:off x="1048008" y="739620"/>
            <a:ext cx="460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RentalRateSqFt</a:t>
            </a:r>
            <a:r>
              <a:rPr lang="en-US" b="1" dirty="0"/>
              <a:t> vs </a:t>
            </a:r>
            <a:r>
              <a:rPr lang="en-US" b="1" dirty="0" err="1"/>
              <a:t>MedianIncome</a:t>
            </a:r>
            <a:r>
              <a:rPr lang="en-US" b="1" dirty="0"/>
              <a:t> -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ANOVA Testing of 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563" y="1537564"/>
            <a:ext cx="10640874" cy="5320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35C551-A351-3145-9439-3BBFBA5B55AD}"/>
              </a:ext>
            </a:extLst>
          </p:cNvPr>
          <p:cNvSpPr/>
          <p:nvPr/>
        </p:nvSpPr>
        <p:spPr>
          <a:xfrm>
            <a:off x="2595039" y="951952"/>
            <a:ext cx="713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 Hypothesis “Unemployment Rates has no correlation to Rental Rates”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280079-6C0F-EC47-8648-4CD13DA3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60" y="2209365"/>
            <a:ext cx="4747098" cy="1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ANOVA Testing of 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564" y="1537564"/>
            <a:ext cx="10640872" cy="5320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35C551-A351-3145-9439-3BBFBA5B55AD}"/>
              </a:ext>
            </a:extLst>
          </p:cNvPr>
          <p:cNvSpPr/>
          <p:nvPr/>
        </p:nvSpPr>
        <p:spPr>
          <a:xfrm>
            <a:off x="2595039" y="951952"/>
            <a:ext cx="657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 Hypothesis “Median Income has no correlation to Rental Rates”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35937-5B87-EC40-B98A-8A1B066AF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34" y="2209365"/>
            <a:ext cx="4304774" cy="16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6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AE240-C8FF-1642-A69B-C81223B99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547738" y="175364"/>
            <a:ext cx="50965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/>
              <a:t>Analysis of Housing Rental Market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5617C-0EB2-674E-875C-7021769B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8" y="1786512"/>
            <a:ext cx="5138143" cy="3416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5339A-133E-244D-A319-6C8ECC939A24}"/>
              </a:ext>
            </a:extLst>
          </p:cNvPr>
          <p:cNvSpPr txBox="1"/>
          <p:nvPr/>
        </p:nvSpPr>
        <p:spPr>
          <a:xfrm>
            <a:off x="7203375" y="2063510"/>
            <a:ext cx="39494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 To Answer: 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any correlation with rental rate costs with unemployment rate and/or median household income?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other factors might impact the Rental Market?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ED4D-D951-2F4E-BF05-2A2BFAF0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16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The Data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7D7A2-3300-F04B-A387-0DFC7D58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4" y="1616047"/>
            <a:ext cx="2728274" cy="238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39804-9ED1-0B45-B007-F830BFAC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6" y="4478720"/>
            <a:ext cx="2427439" cy="1375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B0F4-D056-B54B-95BB-E6B30F185236}"/>
              </a:ext>
            </a:extLst>
          </p:cNvPr>
          <p:cNvSpPr txBox="1"/>
          <p:nvPr/>
        </p:nvSpPr>
        <p:spPr>
          <a:xfrm>
            <a:off x="4647156" y="2046321"/>
            <a:ext cx="5285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U.S. Bureau Of Labor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Datasets selected for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Datasets used for final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F7E30-637D-2B48-A6DC-AEECD32C4051}"/>
              </a:ext>
            </a:extLst>
          </p:cNvPr>
          <p:cNvSpPr txBox="1"/>
          <p:nvPr/>
        </p:nvSpPr>
        <p:spPr>
          <a:xfrm>
            <a:off x="7383049" y="4150833"/>
            <a:ext cx="39707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Zillow.com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56 Datasets were initially curated from Zillow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14 Datasets selected for inclusion in the data exploration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Datasets were used for final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2F913-EE4B-BD4B-8E8F-E6098011D352}"/>
              </a:ext>
            </a:extLst>
          </p:cNvPr>
          <p:cNvSpPr txBox="1"/>
          <p:nvPr/>
        </p:nvSpPr>
        <p:spPr>
          <a:xfrm>
            <a:off x="613775" y="5274217"/>
            <a:ext cx="3181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explored the BLS API and pulled some data. However, the API was going to require more custom development that the time was allotted.</a:t>
            </a:r>
          </a:p>
        </p:txBody>
      </p:sp>
    </p:spTree>
    <p:extLst>
      <p:ext uri="{BB962C8B-B14F-4D97-AF65-F5344CB8AC3E}">
        <p14:creationId xmlns:p14="http://schemas.microsoft.com/office/powerpoint/2010/main" val="380780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B87C-0434-2149-AB7D-8644A450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8373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Data Exploration (Journey)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C1295-FA38-A143-B201-4FA91B64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7" y="1916157"/>
            <a:ext cx="5118100" cy="378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8FC16-85B5-F04E-AC22-C9B5F45AB11A}"/>
              </a:ext>
            </a:extLst>
          </p:cNvPr>
          <p:cNvSpPr txBox="1"/>
          <p:nvPr/>
        </p:nvSpPr>
        <p:spPr>
          <a:xfrm>
            <a:off x="449893" y="1691561"/>
            <a:ext cx="59122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was utilized to perform all of the data exploration.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was imported into pandas </a:t>
            </a:r>
            <a:r>
              <a:rPr lang="en-US" dirty="0" err="1"/>
              <a:t>dataframes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several visualizations in the initial process to get a feel of the data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from 2013 – 2018 at the City level. Except Unemployment and Median Income was at the State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made the decision to aggregate everything to a common dataset by Year, Month and Quarter for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data was retained at city level and outside the year range for further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0700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39912-3E9B-0B46-8082-15419F2C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209" y="1279207"/>
            <a:ext cx="2874840" cy="1995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5321C-FBB1-DE4C-ACF7-C082202D3D7F}"/>
              </a:ext>
            </a:extLst>
          </p:cNvPr>
          <p:cNvSpPr txBox="1"/>
          <p:nvPr/>
        </p:nvSpPr>
        <p:spPr>
          <a:xfrm>
            <a:off x="974246" y="2951745"/>
            <a:ext cx="70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was curated into a single </a:t>
            </a:r>
            <a:r>
              <a:rPr lang="en-US" dirty="0" err="1"/>
              <a:t>dataframe</a:t>
            </a:r>
            <a:r>
              <a:rPr lang="en-US" dirty="0"/>
              <a:t>, then we were able to apply multiple visualization.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1E5DB-1A70-DC44-AEE3-A6EE1DEC9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6" y="3847689"/>
            <a:ext cx="9018740" cy="26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2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321C-FBB1-DE4C-ACF7-C082202D3D7F}"/>
              </a:ext>
            </a:extLst>
          </p:cNvPr>
          <p:cNvSpPr txBox="1"/>
          <p:nvPr/>
        </p:nvSpPr>
        <p:spPr>
          <a:xfrm>
            <a:off x="2550612" y="916462"/>
            <a:ext cx="709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Started with the core questions by plotting </a:t>
            </a:r>
            <a:r>
              <a:rPr lang="en-US" sz="1600" dirty="0" err="1"/>
              <a:t>RentalRateSqFt</a:t>
            </a:r>
            <a:r>
              <a:rPr lang="en-US" sz="1600" dirty="0"/>
              <a:t> as our primary metric against Unemployment and Median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698"/>
            <a:ext cx="10072080" cy="5188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E07299-6097-544E-BFFC-088D980B5A90}"/>
              </a:ext>
            </a:extLst>
          </p:cNvPr>
          <p:cNvSpPr/>
          <p:nvPr/>
        </p:nvSpPr>
        <p:spPr>
          <a:xfrm>
            <a:off x="3075247" y="1901615"/>
            <a:ext cx="392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Rental Rates vs Unemployment by Year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55DEC-18DB-F34E-81E3-D3CA171B3F37}"/>
              </a:ext>
            </a:extLst>
          </p:cNvPr>
          <p:cNvSpPr txBox="1"/>
          <p:nvPr/>
        </p:nvSpPr>
        <p:spPr>
          <a:xfrm>
            <a:off x="9265607" y="2270947"/>
            <a:ext cx="248015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Rental Rates</a:t>
            </a:r>
          </a:p>
          <a:p>
            <a:r>
              <a:rPr lang="en-US" dirty="0"/>
              <a:t>2013 – $1,300</a:t>
            </a:r>
          </a:p>
          <a:p>
            <a:r>
              <a:rPr lang="en-US" dirty="0"/>
              <a:t>2018 – $1,600 </a:t>
            </a:r>
            <a:r>
              <a:rPr lang="en-US" sz="1200" dirty="0"/>
              <a:t>(23% increase)</a:t>
            </a:r>
          </a:p>
          <a:p>
            <a:endParaRPr lang="en-US" dirty="0"/>
          </a:p>
          <a:p>
            <a:r>
              <a:rPr lang="en-US" dirty="0"/>
              <a:t>Unemployment Rate</a:t>
            </a:r>
          </a:p>
          <a:p>
            <a:r>
              <a:rPr lang="en-US" dirty="0"/>
              <a:t>2013 – 6.2%</a:t>
            </a:r>
          </a:p>
          <a:p>
            <a:r>
              <a:rPr lang="en-US" dirty="0"/>
              <a:t>2018 – 3.5% </a:t>
            </a:r>
            <a:r>
              <a:rPr lang="en-US" sz="1200" dirty="0"/>
              <a:t>(77% decrease)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902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45829"/>
            <a:ext cx="10072080" cy="5036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E07299-6097-544E-BFFC-088D980B5A90}"/>
              </a:ext>
            </a:extLst>
          </p:cNvPr>
          <p:cNvSpPr/>
          <p:nvPr/>
        </p:nvSpPr>
        <p:spPr>
          <a:xfrm>
            <a:off x="3075247" y="1901615"/>
            <a:ext cx="392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Rental Rates vs Median Income by Year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55DEC-18DB-F34E-81E3-D3CA171B3F37}"/>
              </a:ext>
            </a:extLst>
          </p:cNvPr>
          <p:cNvSpPr txBox="1"/>
          <p:nvPr/>
        </p:nvSpPr>
        <p:spPr>
          <a:xfrm>
            <a:off x="9265607" y="2270947"/>
            <a:ext cx="27218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Rental Rates</a:t>
            </a:r>
          </a:p>
          <a:p>
            <a:r>
              <a:rPr lang="en-US" dirty="0"/>
              <a:t>2013 – $1,300</a:t>
            </a:r>
          </a:p>
          <a:p>
            <a:r>
              <a:rPr lang="en-US" dirty="0"/>
              <a:t>2018 – $1,600 </a:t>
            </a:r>
            <a:r>
              <a:rPr lang="en-US" sz="1200" dirty="0"/>
              <a:t>(23% increase)</a:t>
            </a:r>
          </a:p>
          <a:p>
            <a:endParaRPr lang="en-US" dirty="0"/>
          </a:p>
          <a:p>
            <a:r>
              <a:rPr lang="en-US" dirty="0"/>
              <a:t>Median Income</a:t>
            </a:r>
          </a:p>
          <a:p>
            <a:r>
              <a:rPr lang="en-US" dirty="0"/>
              <a:t>2013 – $48,236</a:t>
            </a:r>
          </a:p>
          <a:p>
            <a:r>
              <a:rPr lang="en-US" dirty="0"/>
              <a:t>2018 – $55,962 </a:t>
            </a:r>
            <a:r>
              <a:rPr lang="en-US" sz="1200" dirty="0"/>
              <a:t>(16% increase)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194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45829"/>
            <a:ext cx="10072080" cy="5036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E07299-6097-544E-BFFC-088D980B5A90}"/>
              </a:ext>
            </a:extLst>
          </p:cNvPr>
          <p:cNvSpPr/>
          <p:nvPr/>
        </p:nvSpPr>
        <p:spPr>
          <a:xfrm>
            <a:off x="3075247" y="1901615"/>
            <a:ext cx="323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Rental Rates vs All Observations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55DEC-18DB-F34E-81E3-D3CA171B3F37}"/>
              </a:ext>
            </a:extLst>
          </p:cNvPr>
          <p:cNvSpPr txBox="1"/>
          <p:nvPr/>
        </p:nvSpPr>
        <p:spPr>
          <a:xfrm>
            <a:off x="9380930" y="2274683"/>
            <a:ext cx="27218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Rental Rates</a:t>
            </a:r>
          </a:p>
          <a:p>
            <a:r>
              <a:rPr lang="en-US" sz="1400" dirty="0"/>
              <a:t>2013 – $1,300</a:t>
            </a:r>
          </a:p>
          <a:p>
            <a:r>
              <a:rPr lang="en-US" sz="1400" dirty="0"/>
              <a:t>2018 – $1,600 (23% increase)</a:t>
            </a:r>
          </a:p>
          <a:p>
            <a:endParaRPr lang="en-US" sz="1400" dirty="0"/>
          </a:p>
          <a:p>
            <a:r>
              <a:rPr lang="en-US" sz="1400" dirty="0"/>
              <a:t>Median Income</a:t>
            </a:r>
          </a:p>
          <a:p>
            <a:r>
              <a:rPr lang="en-US" sz="1400" dirty="0"/>
              <a:t>2013 – $48,236</a:t>
            </a:r>
          </a:p>
          <a:p>
            <a:r>
              <a:rPr lang="en-US" sz="1400" dirty="0"/>
              <a:t>2018 – $55,962 (16% increase)</a:t>
            </a:r>
          </a:p>
          <a:p>
            <a:endParaRPr lang="en-US" sz="1400" dirty="0"/>
          </a:p>
          <a:p>
            <a:r>
              <a:rPr lang="en-US" sz="1400" dirty="0"/>
              <a:t>Unemployment Rate</a:t>
            </a:r>
          </a:p>
          <a:p>
            <a:r>
              <a:rPr lang="en-US" sz="1400" dirty="0"/>
              <a:t>2013 – 6.2%</a:t>
            </a:r>
          </a:p>
          <a:p>
            <a:r>
              <a:rPr lang="en-US" sz="1400" dirty="0"/>
              <a:t>2018 – 3.5% (77% decrease)</a:t>
            </a:r>
          </a:p>
          <a:p>
            <a:endParaRPr lang="en-US" sz="1200" dirty="0"/>
          </a:p>
          <a:p>
            <a:r>
              <a:rPr lang="en-US" sz="1400" dirty="0"/>
              <a:t>Mortgage Rates</a:t>
            </a:r>
          </a:p>
          <a:p>
            <a:r>
              <a:rPr lang="en-US" sz="1400" dirty="0"/>
              <a:t>2013 – 3.46%</a:t>
            </a:r>
          </a:p>
          <a:p>
            <a:r>
              <a:rPr lang="en-US" sz="1400" dirty="0"/>
              <a:t>2018 – 4.6%</a:t>
            </a:r>
          </a:p>
          <a:p>
            <a:endParaRPr lang="en-US" sz="1400" dirty="0"/>
          </a:p>
          <a:p>
            <a:r>
              <a:rPr lang="en-US" sz="1400" dirty="0"/>
              <a:t>Sale Prices</a:t>
            </a:r>
          </a:p>
          <a:p>
            <a:r>
              <a:rPr lang="en-US" sz="1400" dirty="0"/>
              <a:t>2013 - $189,500</a:t>
            </a:r>
          </a:p>
          <a:p>
            <a:r>
              <a:rPr lang="en-US" sz="1400" dirty="0"/>
              <a:t>2018 - $248,900 </a:t>
            </a:r>
            <a:r>
              <a:rPr lang="en-US" sz="1200" dirty="0"/>
              <a:t>(31% increase</a:t>
            </a:r>
            <a:r>
              <a:rPr lang="en-US" sz="1400" dirty="0"/>
              <a:t>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18E31-A8CE-B049-9CD6-DB09B13AA80B}"/>
              </a:ext>
            </a:extLst>
          </p:cNvPr>
          <p:cNvSpPr/>
          <p:nvPr/>
        </p:nvSpPr>
        <p:spPr>
          <a:xfrm>
            <a:off x="3169607" y="8972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Plotted all data together</a:t>
            </a:r>
          </a:p>
        </p:txBody>
      </p:sp>
    </p:spTree>
    <p:extLst>
      <p:ext uri="{BB962C8B-B14F-4D97-AF65-F5344CB8AC3E}">
        <p14:creationId xmlns:p14="http://schemas.microsoft.com/office/powerpoint/2010/main" val="29280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2AE-3F91-9342-A9B9-898C369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3" y="0"/>
            <a:ext cx="10515600" cy="6494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Follow The Data (Analysis)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321C-FBB1-DE4C-ACF7-C082202D3D7F}"/>
              </a:ext>
            </a:extLst>
          </p:cNvPr>
          <p:cNvSpPr txBox="1"/>
          <p:nvPr/>
        </p:nvSpPr>
        <p:spPr>
          <a:xfrm>
            <a:off x="7597647" y="2844225"/>
            <a:ext cx="3824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Scatter Matrix was then plotted across all observations to look for clear signals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4F72-9B91-A341-AD8D-754864C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594" y="763791"/>
            <a:ext cx="6339670" cy="60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471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The Data</vt:lpstr>
      <vt:lpstr>Data Exploration (Journey)</vt:lpstr>
      <vt:lpstr>Follow The Data (Analysis)</vt:lpstr>
      <vt:lpstr>Follow The Data (Analysis)</vt:lpstr>
      <vt:lpstr>Follow The Data (Analysis)</vt:lpstr>
      <vt:lpstr>Follow The Data (Analysis)</vt:lpstr>
      <vt:lpstr>Follow The Data (Analysis)</vt:lpstr>
      <vt:lpstr>Follow The Data (Analysis)</vt:lpstr>
      <vt:lpstr>Follow The Data (Analysis)</vt:lpstr>
      <vt:lpstr>Follow The Data (Analysis)</vt:lpstr>
      <vt:lpstr>ANOVA Testing of Hypothesis</vt:lpstr>
      <vt:lpstr>ANOVA Testing of Hypothesis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2019-10-12T00:41:17Z</dcterms:created>
  <dcterms:modified xsi:type="dcterms:W3CDTF">2019-10-12T04:30:09Z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