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82" r:id="rId2"/>
    <p:sldId id="283" r:id="rId3"/>
    <p:sldId id="284" r:id="rId4"/>
    <p:sldId id="281" r:id="rId5"/>
    <p:sldId id="280" r:id="rId6"/>
    <p:sldId id="270" r:id="rId7"/>
    <p:sldId id="257" r:id="rId8"/>
    <p:sldId id="285" r:id="rId9"/>
    <p:sldId id="259" r:id="rId10"/>
    <p:sldId id="260" r:id="rId11"/>
    <p:sldId id="261" r:id="rId12"/>
    <p:sldId id="262" r:id="rId13"/>
    <p:sldId id="263" r:id="rId14"/>
    <p:sldId id="264" r:id="rId15"/>
    <p:sldId id="265" r:id="rId16"/>
    <p:sldId id="266" r:id="rId17"/>
    <p:sldId id="278" r:id="rId18"/>
    <p:sldId id="267" r:id="rId19"/>
    <p:sldId id="273" r:id="rId20"/>
    <p:sldId id="272" r:id="rId21"/>
    <p:sldId id="279" r:id="rId22"/>
    <p:sldId id="275" r:id="rId23"/>
    <p:sldId id="268" r:id="rId24"/>
    <p:sldId id="276" r:id="rId25"/>
    <p:sldId id="286" r:id="rId26"/>
    <p:sldId id="27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64"/>
    <p:restoredTop sz="94864"/>
  </p:normalViewPr>
  <p:slideViewPr>
    <p:cSldViewPr snapToGrid="0" snapToObjects="1">
      <p:cViewPr>
        <p:scale>
          <a:sx n="93" d="100"/>
          <a:sy n="93" d="100"/>
        </p:scale>
        <p:origin x="1248" y="5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1D5F0B-0F03-5B43-BD63-D37C9E8CAFAA}" type="datetimeFigureOut">
              <a:rPr lang="en-US" smtClean="0"/>
              <a:t>11/16/18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144BEF-C014-5249-8F70-B37FAC4B0C84}" type="slidenum">
              <a:rPr lang="en-US" smtClean="0"/>
              <a:t>‹#›</a:t>
            </a:fld>
            <a:endParaRPr lang="en-US"/>
          </a:p>
        </p:txBody>
      </p:sp>
    </p:spTree>
    <p:extLst>
      <p:ext uri="{BB962C8B-B14F-4D97-AF65-F5344CB8AC3E}">
        <p14:creationId xmlns:p14="http://schemas.microsoft.com/office/powerpoint/2010/main" val="1398592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144BEF-C014-5249-8F70-B37FAC4B0C84}" type="slidenum">
              <a:rPr lang="en-US" smtClean="0"/>
              <a:t>18</a:t>
            </a:fld>
            <a:endParaRPr lang="en-US"/>
          </a:p>
        </p:txBody>
      </p:sp>
    </p:spTree>
    <p:extLst>
      <p:ext uri="{BB962C8B-B14F-4D97-AF65-F5344CB8AC3E}">
        <p14:creationId xmlns:p14="http://schemas.microsoft.com/office/powerpoint/2010/main" val="2947603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D32401-C183-F744-B9D8-2A933C4BD0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55E9BCAB-D194-524B-AC1F-43A7A1B875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5E7BE315-7217-3149-811C-A54BB7CEB895}"/>
              </a:ext>
            </a:extLst>
          </p:cNvPr>
          <p:cNvSpPr>
            <a:spLocks noGrp="1"/>
          </p:cNvSpPr>
          <p:nvPr>
            <p:ph type="dt" sz="half" idx="10"/>
          </p:nvPr>
        </p:nvSpPr>
        <p:spPr/>
        <p:txBody>
          <a:bodyPr/>
          <a:lstStyle/>
          <a:p>
            <a:fld id="{BEFCDB44-A5D0-3645-8060-8FC34EA794ED}" type="datetimeFigureOut">
              <a:rPr lang="en-US" smtClean="0"/>
              <a:t>11/16/18</a:t>
            </a:fld>
            <a:endParaRPr lang="en-US"/>
          </a:p>
        </p:txBody>
      </p:sp>
      <p:sp>
        <p:nvSpPr>
          <p:cNvPr id="5" name="Footer Placeholder 4">
            <a:extLst>
              <a:ext uri="{FF2B5EF4-FFF2-40B4-BE49-F238E27FC236}">
                <a16:creationId xmlns:a16="http://schemas.microsoft.com/office/drawing/2014/main" xmlns="" id="{6DAF9173-52FF-D047-AA0F-673784C49F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8569D5D-6781-3749-B691-64B89BD42528}"/>
              </a:ext>
            </a:extLst>
          </p:cNvPr>
          <p:cNvSpPr>
            <a:spLocks noGrp="1"/>
          </p:cNvSpPr>
          <p:nvPr>
            <p:ph type="sldNum" sz="quarter" idx="12"/>
          </p:nvPr>
        </p:nvSpPr>
        <p:spPr/>
        <p:txBody>
          <a:bodyPr/>
          <a:lstStyle/>
          <a:p>
            <a:fld id="{E2A3D0B6-B7F8-0946-8FAD-9341E05CA7D8}" type="slidenum">
              <a:rPr lang="en-US" smtClean="0"/>
              <a:t>‹#›</a:t>
            </a:fld>
            <a:endParaRPr lang="en-US"/>
          </a:p>
        </p:txBody>
      </p:sp>
    </p:spTree>
    <p:extLst>
      <p:ext uri="{BB962C8B-B14F-4D97-AF65-F5344CB8AC3E}">
        <p14:creationId xmlns:p14="http://schemas.microsoft.com/office/powerpoint/2010/main" val="3877659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28EDAE-E4A6-CD44-8807-76FC3167BD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7FFBF9BD-BDF8-9040-AA67-CCADD0E2530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322E46A-CF64-484B-8F68-9F714ABE4934}"/>
              </a:ext>
            </a:extLst>
          </p:cNvPr>
          <p:cNvSpPr>
            <a:spLocks noGrp="1"/>
          </p:cNvSpPr>
          <p:nvPr>
            <p:ph type="dt" sz="half" idx="10"/>
          </p:nvPr>
        </p:nvSpPr>
        <p:spPr/>
        <p:txBody>
          <a:bodyPr/>
          <a:lstStyle/>
          <a:p>
            <a:fld id="{BEFCDB44-A5D0-3645-8060-8FC34EA794ED}" type="datetimeFigureOut">
              <a:rPr lang="en-US" smtClean="0"/>
              <a:t>11/16/18</a:t>
            </a:fld>
            <a:endParaRPr lang="en-US"/>
          </a:p>
        </p:txBody>
      </p:sp>
      <p:sp>
        <p:nvSpPr>
          <p:cNvPr id="5" name="Footer Placeholder 4">
            <a:extLst>
              <a:ext uri="{FF2B5EF4-FFF2-40B4-BE49-F238E27FC236}">
                <a16:creationId xmlns:a16="http://schemas.microsoft.com/office/drawing/2014/main" xmlns="" id="{DE3D92B1-BFC6-CA40-8652-1ECBE747A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E30250F-D8C0-F541-A0FB-088977444C26}"/>
              </a:ext>
            </a:extLst>
          </p:cNvPr>
          <p:cNvSpPr>
            <a:spLocks noGrp="1"/>
          </p:cNvSpPr>
          <p:nvPr>
            <p:ph type="sldNum" sz="quarter" idx="12"/>
          </p:nvPr>
        </p:nvSpPr>
        <p:spPr/>
        <p:txBody>
          <a:bodyPr/>
          <a:lstStyle/>
          <a:p>
            <a:fld id="{E2A3D0B6-B7F8-0946-8FAD-9341E05CA7D8}" type="slidenum">
              <a:rPr lang="en-US" smtClean="0"/>
              <a:t>‹#›</a:t>
            </a:fld>
            <a:endParaRPr lang="en-US"/>
          </a:p>
        </p:txBody>
      </p:sp>
    </p:spTree>
    <p:extLst>
      <p:ext uri="{BB962C8B-B14F-4D97-AF65-F5344CB8AC3E}">
        <p14:creationId xmlns:p14="http://schemas.microsoft.com/office/powerpoint/2010/main" val="2457262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A9E0A791-DCB2-F543-B3F6-2AC35D898B1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DB1F2070-A293-034C-A647-85220C6A986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AB7FC20-EF98-234B-BA81-B82C13C974C4}"/>
              </a:ext>
            </a:extLst>
          </p:cNvPr>
          <p:cNvSpPr>
            <a:spLocks noGrp="1"/>
          </p:cNvSpPr>
          <p:nvPr>
            <p:ph type="dt" sz="half" idx="10"/>
          </p:nvPr>
        </p:nvSpPr>
        <p:spPr/>
        <p:txBody>
          <a:bodyPr/>
          <a:lstStyle/>
          <a:p>
            <a:fld id="{BEFCDB44-A5D0-3645-8060-8FC34EA794ED}" type="datetimeFigureOut">
              <a:rPr lang="en-US" smtClean="0"/>
              <a:t>11/16/18</a:t>
            </a:fld>
            <a:endParaRPr lang="en-US"/>
          </a:p>
        </p:txBody>
      </p:sp>
      <p:sp>
        <p:nvSpPr>
          <p:cNvPr id="5" name="Footer Placeholder 4">
            <a:extLst>
              <a:ext uri="{FF2B5EF4-FFF2-40B4-BE49-F238E27FC236}">
                <a16:creationId xmlns:a16="http://schemas.microsoft.com/office/drawing/2014/main" xmlns="" id="{6B4483BB-F343-AF4B-9A46-2FED727BD7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166FC20-E65C-E74B-94D1-E3F5F284D4F4}"/>
              </a:ext>
            </a:extLst>
          </p:cNvPr>
          <p:cNvSpPr>
            <a:spLocks noGrp="1"/>
          </p:cNvSpPr>
          <p:nvPr>
            <p:ph type="sldNum" sz="quarter" idx="12"/>
          </p:nvPr>
        </p:nvSpPr>
        <p:spPr/>
        <p:txBody>
          <a:bodyPr/>
          <a:lstStyle/>
          <a:p>
            <a:fld id="{E2A3D0B6-B7F8-0946-8FAD-9341E05CA7D8}" type="slidenum">
              <a:rPr lang="en-US" smtClean="0"/>
              <a:t>‹#›</a:t>
            </a:fld>
            <a:endParaRPr lang="en-US"/>
          </a:p>
        </p:txBody>
      </p:sp>
    </p:spTree>
    <p:extLst>
      <p:ext uri="{BB962C8B-B14F-4D97-AF65-F5344CB8AC3E}">
        <p14:creationId xmlns:p14="http://schemas.microsoft.com/office/powerpoint/2010/main" val="2944132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C42853-4627-6840-8267-5E97DBB08C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B84A3431-D9EB-0944-8570-560515D13CA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F5C797B-9EDB-1D4D-9253-31669719746E}"/>
              </a:ext>
            </a:extLst>
          </p:cNvPr>
          <p:cNvSpPr>
            <a:spLocks noGrp="1"/>
          </p:cNvSpPr>
          <p:nvPr>
            <p:ph type="dt" sz="half" idx="10"/>
          </p:nvPr>
        </p:nvSpPr>
        <p:spPr/>
        <p:txBody>
          <a:bodyPr/>
          <a:lstStyle/>
          <a:p>
            <a:fld id="{BEFCDB44-A5D0-3645-8060-8FC34EA794ED}" type="datetimeFigureOut">
              <a:rPr lang="en-US" smtClean="0"/>
              <a:t>11/16/18</a:t>
            </a:fld>
            <a:endParaRPr lang="en-US"/>
          </a:p>
        </p:txBody>
      </p:sp>
      <p:sp>
        <p:nvSpPr>
          <p:cNvPr id="5" name="Footer Placeholder 4">
            <a:extLst>
              <a:ext uri="{FF2B5EF4-FFF2-40B4-BE49-F238E27FC236}">
                <a16:creationId xmlns:a16="http://schemas.microsoft.com/office/drawing/2014/main" xmlns="" id="{9FCD9254-0C4B-5A41-A419-6632C9F689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929C95C-3300-6D43-B9CF-CB2B2258D8D2}"/>
              </a:ext>
            </a:extLst>
          </p:cNvPr>
          <p:cNvSpPr>
            <a:spLocks noGrp="1"/>
          </p:cNvSpPr>
          <p:nvPr>
            <p:ph type="sldNum" sz="quarter" idx="12"/>
          </p:nvPr>
        </p:nvSpPr>
        <p:spPr/>
        <p:txBody>
          <a:bodyPr/>
          <a:lstStyle/>
          <a:p>
            <a:fld id="{E2A3D0B6-B7F8-0946-8FAD-9341E05CA7D8}" type="slidenum">
              <a:rPr lang="en-US" smtClean="0"/>
              <a:t>‹#›</a:t>
            </a:fld>
            <a:endParaRPr lang="en-US"/>
          </a:p>
        </p:txBody>
      </p:sp>
    </p:spTree>
    <p:extLst>
      <p:ext uri="{BB962C8B-B14F-4D97-AF65-F5344CB8AC3E}">
        <p14:creationId xmlns:p14="http://schemas.microsoft.com/office/powerpoint/2010/main" val="4146588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8EA530-EEE1-6F42-A6F0-68CB8729FC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38F2ED67-B15D-F94E-AA24-D88007D964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420B991A-77B5-6045-8DBA-3B4C4738209D}"/>
              </a:ext>
            </a:extLst>
          </p:cNvPr>
          <p:cNvSpPr>
            <a:spLocks noGrp="1"/>
          </p:cNvSpPr>
          <p:nvPr>
            <p:ph type="dt" sz="half" idx="10"/>
          </p:nvPr>
        </p:nvSpPr>
        <p:spPr/>
        <p:txBody>
          <a:bodyPr/>
          <a:lstStyle/>
          <a:p>
            <a:fld id="{BEFCDB44-A5D0-3645-8060-8FC34EA794ED}" type="datetimeFigureOut">
              <a:rPr lang="en-US" smtClean="0"/>
              <a:t>11/16/18</a:t>
            </a:fld>
            <a:endParaRPr lang="en-US"/>
          </a:p>
        </p:txBody>
      </p:sp>
      <p:sp>
        <p:nvSpPr>
          <p:cNvPr id="5" name="Footer Placeholder 4">
            <a:extLst>
              <a:ext uri="{FF2B5EF4-FFF2-40B4-BE49-F238E27FC236}">
                <a16:creationId xmlns:a16="http://schemas.microsoft.com/office/drawing/2014/main" xmlns="" id="{5E54163F-6F0A-CE47-AC7E-DD1497B8B7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55B977E-6726-4341-849B-BE343F3A2867}"/>
              </a:ext>
            </a:extLst>
          </p:cNvPr>
          <p:cNvSpPr>
            <a:spLocks noGrp="1"/>
          </p:cNvSpPr>
          <p:nvPr>
            <p:ph type="sldNum" sz="quarter" idx="12"/>
          </p:nvPr>
        </p:nvSpPr>
        <p:spPr/>
        <p:txBody>
          <a:bodyPr/>
          <a:lstStyle/>
          <a:p>
            <a:fld id="{E2A3D0B6-B7F8-0946-8FAD-9341E05CA7D8}" type="slidenum">
              <a:rPr lang="en-US" smtClean="0"/>
              <a:t>‹#›</a:t>
            </a:fld>
            <a:endParaRPr lang="en-US"/>
          </a:p>
        </p:txBody>
      </p:sp>
    </p:spTree>
    <p:extLst>
      <p:ext uri="{BB962C8B-B14F-4D97-AF65-F5344CB8AC3E}">
        <p14:creationId xmlns:p14="http://schemas.microsoft.com/office/powerpoint/2010/main" val="2111272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5735B0-FB6A-9848-87B3-178425D588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8C71BA53-C8AC-FE44-995D-5CAEE74190D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CF34DA14-5D43-1E40-BEB6-73E2A1A6424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E5D5FC8A-9F40-FA4E-AB00-FD9A4DB4C59D}"/>
              </a:ext>
            </a:extLst>
          </p:cNvPr>
          <p:cNvSpPr>
            <a:spLocks noGrp="1"/>
          </p:cNvSpPr>
          <p:nvPr>
            <p:ph type="dt" sz="half" idx="10"/>
          </p:nvPr>
        </p:nvSpPr>
        <p:spPr/>
        <p:txBody>
          <a:bodyPr/>
          <a:lstStyle/>
          <a:p>
            <a:fld id="{BEFCDB44-A5D0-3645-8060-8FC34EA794ED}" type="datetimeFigureOut">
              <a:rPr lang="en-US" smtClean="0"/>
              <a:t>11/16/18</a:t>
            </a:fld>
            <a:endParaRPr lang="en-US"/>
          </a:p>
        </p:txBody>
      </p:sp>
      <p:sp>
        <p:nvSpPr>
          <p:cNvPr id="6" name="Footer Placeholder 5">
            <a:extLst>
              <a:ext uri="{FF2B5EF4-FFF2-40B4-BE49-F238E27FC236}">
                <a16:creationId xmlns:a16="http://schemas.microsoft.com/office/drawing/2014/main" xmlns="" id="{53A1F7A2-9821-7942-9257-D892E690DF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55110A50-87D6-AC42-835F-A81A46DDF0B4}"/>
              </a:ext>
            </a:extLst>
          </p:cNvPr>
          <p:cNvSpPr>
            <a:spLocks noGrp="1"/>
          </p:cNvSpPr>
          <p:nvPr>
            <p:ph type="sldNum" sz="quarter" idx="12"/>
          </p:nvPr>
        </p:nvSpPr>
        <p:spPr/>
        <p:txBody>
          <a:bodyPr/>
          <a:lstStyle/>
          <a:p>
            <a:fld id="{E2A3D0B6-B7F8-0946-8FAD-9341E05CA7D8}" type="slidenum">
              <a:rPr lang="en-US" smtClean="0"/>
              <a:t>‹#›</a:t>
            </a:fld>
            <a:endParaRPr lang="en-US"/>
          </a:p>
        </p:txBody>
      </p:sp>
    </p:spTree>
    <p:extLst>
      <p:ext uri="{BB962C8B-B14F-4D97-AF65-F5344CB8AC3E}">
        <p14:creationId xmlns:p14="http://schemas.microsoft.com/office/powerpoint/2010/main" val="3906692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FFD18C-DF93-244F-8D9C-A381005EB89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964E26A5-A6E1-5B4C-A875-BD0E4B7946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8658B38F-0280-254E-9320-C327E662336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C709797F-3B36-9743-9D32-F586535C5A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B972B273-7D76-4C42-A932-577F59BCDB9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4AFE29DD-CFB5-C441-AC8E-06E19D09A76E}"/>
              </a:ext>
            </a:extLst>
          </p:cNvPr>
          <p:cNvSpPr>
            <a:spLocks noGrp="1"/>
          </p:cNvSpPr>
          <p:nvPr>
            <p:ph type="dt" sz="half" idx="10"/>
          </p:nvPr>
        </p:nvSpPr>
        <p:spPr/>
        <p:txBody>
          <a:bodyPr/>
          <a:lstStyle/>
          <a:p>
            <a:fld id="{BEFCDB44-A5D0-3645-8060-8FC34EA794ED}" type="datetimeFigureOut">
              <a:rPr lang="en-US" smtClean="0"/>
              <a:t>11/16/18</a:t>
            </a:fld>
            <a:endParaRPr lang="en-US"/>
          </a:p>
        </p:txBody>
      </p:sp>
      <p:sp>
        <p:nvSpPr>
          <p:cNvPr id="8" name="Footer Placeholder 7">
            <a:extLst>
              <a:ext uri="{FF2B5EF4-FFF2-40B4-BE49-F238E27FC236}">
                <a16:creationId xmlns:a16="http://schemas.microsoft.com/office/drawing/2014/main" xmlns="" id="{B088BDDF-214B-9242-A948-4DCF63E15C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F6EE9787-108A-7C4F-9BCC-BB7C8680A25B}"/>
              </a:ext>
            </a:extLst>
          </p:cNvPr>
          <p:cNvSpPr>
            <a:spLocks noGrp="1"/>
          </p:cNvSpPr>
          <p:nvPr>
            <p:ph type="sldNum" sz="quarter" idx="12"/>
          </p:nvPr>
        </p:nvSpPr>
        <p:spPr/>
        <p:txBody>
          <a:bodyPr/>
          <a:lstStyle/>
          <a:p>
            <a:fld id="{E2A3D0B6-B7F8-0946-8FAD-9341E05CA7D8}" type="slidenum">
              <a:rPr lang="en-US" smtClean="0"/>
              <a:t>‹#›</a:t>
            </a:fld>
            <a:endParaRPr lang="en-US"/>
          </a:p>
        </p:txBody>
      </p:sp>
    </p:spTree>
    <p:extLst>
      <p:ext uri="{BB962C8B-B14F-4D97-AF65-F5344CB8AC3E}">
        <p14:creationId xmlns:p14="http://schemas.microsoft.com/office/powerpoint/2010/main" val="1331576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7E9A86-3F8C-2344-A3ED-43E817514C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4743E69E-FF2D-2B45-BE65-0715CA7636F8}"/>
              </a:ext>
            </a:extLst>
          </p:cNvPr>
          <p:cNvSpPr>
            <a:spLocks noGrp="1"/>
          </p:cNvSpPr>
          <p:nvPr>
            <p:ph type="dt" sz="half" idx="10"/>
          </p:nvPr>
        </p:nvSpPr>
        <p:spPr/>
        <p:txBody>
          <a:bodyPr/>
          <a:lstStyle/>
          <a:p>
            <a:fld id="{BEFCDB44-A5D0-3645-8060-8FC34EA794ED}" type="datetimeFigureOut">
              <a:rPr lang="en-US" smtClean="0"/>
              <a:t>11/16/18</a:t>
            </a:fld>
            <a:endParaRPr lang="en-US"/>
          </a:p>
        </p:txBody>
      </p:sp>
      <p:sp>
        <p:nvSpPr>
          <p:cNvPr id="4" name="Footer Placeholder 3">
            <a:extLst>
              <a:ext uri="{FF2B5EF4-FFF2-40B4-BE49-F238E27FC236}">
                <a16:creationId xmlns:a16="http://schemas.microsoft.com/office/drawing/2014/main" xmlns="" id="{3FBA8E9B-487B-1344-B638-9C8AC37150C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44052214-F22A-0E45-8EE8-4AA5CF005AEB}"/>
              </a:ext>
            </a:extLst>
          </p:cNvPr>
          <p:cNvSpPr>
            <a:spLocks noGrp="1"/>
          </p:cNvSpPr>
          <p:nvPr>
            <p:ph type="sldNum" sz="quarter" idx="12"/>
          </p:nvPr>
        </p:nvSpPr>
        <p:spPr/>
        <p:txBody>
          <a:bodyPr/>
          <a:lstStyle/>
          <a:p>
            <a:fld id="{E2A3D0B6-B7F8-0946-8FAD-9341E05CA7D8}" type="slidenum">
              <a:rPr lang="en-US" smtClean="0"/>
              <a:t>‹#›</a:t>
            </a:fld>
            <a:endParaRPr lang="en-US"/>
          </a:p>
        </p:txBody>
      </p:sp>
    </p:spTree>
    <p:extLst>
      <p:ext uri="{BB962C8B-B14F-4D97-AF65-F5344CB8AC3E}">
        <p14:creationId xmlns:p14="http://schemas.microsoft.com/office/powerpoint/2010/main" val="649667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3EC29C3-4868-0D4C-B925-EBC3A4AC49A7}"/>
              </a:ext>
            </a:extLst>
          </p:cNvPr>
          <p:cNvSpPr>
            <a:spLocks noGrp="1"/>
          </p:cNvSpPr>
          <p:nvPr>
            <p:ph type="dt" sz="half" idx="10"/>
          </p:nvPr>
        </p:nvSpPr>
        <p:spPr/>
        <p:txBody>
          <a:bodyPr/>
          <a:lstStyle/>
          <a:p>
            <a:fld id="{BEFCDB44-A5D0-3645-8060-8FC34EA794ED}" type="datetimeFigureOut">
              <a:rPr lang="en-US" smtClean="0"/>
              <a:t>11/16/18</a:t>
            </a:fld>
            <a:endParaRPr lang="en-US"/>
          </a:p>
        </p:txBody>
      </p:sp>
      <p:sp>
        <p:nvSpPr>
          <p:cNvPr id="3" name="Footer Placeholder 2">
            <a:extLst>
              <a:ext uri="{FF2B5EF4-FFF2-40B4-BE49-F238E27FC236}">
                <a16:creationId xmlns:a16="http://schemas.microsoft.com/office/drawing/2014/main" xmlns="" id="{42BC14F5-5303-664C-9847-DB947CDE8F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702C2BB6-2ACF-E643-AAF5-5821FCD4994A}"/>
              </a:ext>
            </a:extLst>
          </p:cNvPr>
          <p:cNvSpPr>
            <a:spLocks noGrp="1"/>
          </p:cNvSpPr>
          <p:nvPr>
            <p:ph type="sldNum" sz="quarter" idx="12"/>
          </p:nvPr>
        </p:nvSpPr>
        <p:spPr/>
        <p:txBody>
          <a:bodyPr/>
          <a:lstStyle/>
          <a:p>
            <a:fld id="{E2A3D0B6-B7F8-0946-8FAD-9341E05CA7D8}" type="slidenum">
              <a:rPr lang="en-US" smtClean="0"/>
              <a:t>‹#›</a:t>
            </a:fld>
            <a:endParaRPr lang="en-US"/>
          </a:p>
        </p:txBody>
      </p:sp>
    </p:spTree>
    <p:extLst>
      <p:ext uri="{BB962C8B-B14F-4D97-AF65-F5344CB8AC3E}">
        <p14:creationId xmlns:p14="http://schemas.microsoft.com/office/powerpoint/2010/main" val="3590956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D62BFC-C120-C04C-91B3-9FC7BC35F1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12DD8279-882C-5443-BA0F-1659F814E2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55D41B37-9651-584A-8872-286B59EB7D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CB898FCB-AC00-6545-8A5F-016A7CC72BAD}"/>
              </a:ext>
            </a:extLst>
          </p:cNvPr>
          <p:cNvSpPr>
            <a:spLocks noGrp="1"/>
          </p:cNvSpPr>
          <p:nvPr>
            <p:ph type="dt" sz="half" idx="10"/>
          </p:nvPr>
        </p:nvSpPr>
        <p:spPr/>
        <p:txBody>
          <a:bodyPr/>
          <a:lstStyle/>
          <a:p>
            <a:fld id="{BEFCDB44-A5D0-3645-8060-8FC34EA794ED}" type="datetimeFigureOut">
              <a:rPr lang="en-US" smtClean="0"/>
              <a:t>11/16/18</a:t>
            </a:fld>
            <a:endParaRPr lang="en-US"/>
          </a:p>
        </p:txBody>
      </p:sp>
      <p:sp>
        <p:nvSpPr>
          <p:cNvPr id="6" name="Footer Placeholder 5">
            <a:extLst>
              <a:ext uri="{FF2B5EF4-FFF2-40B4-BE49-F238E27FC236}">
                <a16:creationId xmlns:a16="http://schemas.microsoft.com/office/drawing/2014/main" xmlns="" id="{FD2FFAD0-A1F6-A94A-BC7F-39DAC177ED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E0B6135-32CF-1B44-92BD-52272E08821D}"/>
              </a:ext>
            </a:extLst>
          </p:cNvPr>
          <p:cNvSpPr>
            <a:spLocks noGrp="1"/>
          </p:cNvSpPr>
          <p:nvPr>
            <p:ph type="sldNum" sz="quarter" idx="12"/>
          </p:nvPr>
        </p:nvSpPr>
        <p:spPr/>
        <p:txBody>
          <a:bodyPr/>
          <a:lstStyle/>
          <a:p>
            <a:fld id="{E2A3D0B6-B7F8-0946-8FAD-9341E05CA7D8}" type="slidenum">
              <a:rPr lang="en-US" smtClean="0"/>
              <a:t>‹#›</a:t>
            </a:fld>
            <a:endParaRPr lang="en-US"/>
          </a:p>
        </p:txBody>
      </p:sp>
    </p:spTree>
    <p:extLst>
      <p:ext uri="{BB962C8B-B14F-4D97-AF65-F5344CB8AC3E}">
        <p14:creationId xmlns:p14="http://schemas.microsoft.com/office/powerpoint/2010/main" val="3707124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7B681D-7A3F-8648-8DC6-5AD4CC0B92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56ED037C-6B3D-4C45-B49D-79B2C2BBD8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12BA0458-F776-4749-BB27-CCE1720DFD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A897197A-2155-564A-9C87-8EBE833023A4}"/>
              </a:ext>
            </a:extLst>
          </p:cNvPr>
          <p:cNvSpPr>
            <a:spLocks noGrp="1"/>
          </p:cNvSpPr>
          <p:nvPr>
            <p:ph type="dt" sz="half" idx="10"/>
          </p:nvPr>
        </p:nvSpPr>
        <p:spPr/>
        <p:txBody>
          <a:bodyPr/>
          <a:lstStyle/>
          <a:p>
            <a:fld id="{BEFCDB44-A5D0-3645-8060-8FC34EA794ED}" type="datetimeFigureOut">
              <a:rPr lang="en-US" smtClean="0"/>
              <a:t>11/16/18</a:t>
            </a:fld>
            <a:endParaRPr lang="en-US"/>
          </a:p>
        </p:txBody>
      </p:sp>
      <p:sp>
        <p:nvSpPr>
          <p:cNvPr id="6" name="Footer Placeholder 5">
            <a:extLst>
              <a:ext uri="{FF2B5EF4-FFF2-40B4-BE49-F238E27FC236}">
                <a16:creationId xmlns:a16="http://schemas.microsoft.com/office/drawing/2014/main" xmlns="" id="{1497FF12-ABAD-1546-8E41-C7A6252266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2D783FC-6553-724B-8D6E-A86A170FEAC7}"/>
              </a:ext>
            </a:extLst>
          </p:cNvPr>
          <p:cNvSpPr>
            <a:spLocks noGrp="1"/>
          </p:cNvSpPr>
          <p:nvPr>
            <p:ph type="sldNum" sz="quarter" idx="12"/>
          </p:nvPr>
        </p:nvSpPr>
        <p:spPr/>
        <p:txBody>
          <a:bodyPr/>
          <a:lstStyle/>
          <a:p>
            <a:fld id="{E2A3D0B6-B7F8-0946-8FAD-9341E05CA7D8}" type="slidenum">
              <a:rPr lang="en-US" smtClean="0"/>
              <a:t>‹#›</a:t>
            </a:fld>
            <a:endParaRPr lang="en-US"/>
          </a:p>
        </p:txBody>
      </p:sp>
    </p:spTree>
    <p:extLst>
      <p:ext uri="{BB962C8B-B14F-4D97-AF65-F5344CB8AC3E}">
        <p14:creationId xmlns:p14="http://schemas.microsoft.com/office/powerpoint/2010/main" val="37719282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31BFCD91-B57F-684C-AC90-8993EA09A3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45F6032E-0E55-2A44-911C-DA0D6FC53B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075AFCA-8082-5448-A7D6-416506B3E1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FCDB44-A5D0-3645-8060-8FC34EA794ED}" type="datetimeFigureOut">
              <a:rPr lang="en-US" smtClean="0"/>
              <a:t>11/16/18</a:t>
            </a:fld>
            <a:endParaRPr lang="en-US"/>
          </a:p>
        </p:txBody>
      </p:sp>
      <p:sp>
        <p:nvSpPr>
          <p:cNvPr id="5" name="Footer Placeholder 4">
            <a:extLst>
              <a:ext uri="{FF2B5EF4-FFF2-40B4-BE49-F238E27FC236}">
                <a16:creationId xmlns:a16="http://schemas.microsoft.com/office/drawing/2014/main" xmlns="" id="{FB0DE7F5-5602-1149-BBD1-964C35A3FD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40F60765-6ABB-4C4E-9C08-1A7E6BEB61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A3D0B6-B7F8-0946-8FAD-9341E05CA7D8}" type="slidenum">
              <a:rPr lang="en-US" smtClean="0"/>
              <a:t>‹#›</a:t>
            </a:fld>
            <a:endParaRPr lang="en-US"/>
          </a:p>
        </p:txBody>
      </p:sp>
    </p:spTree>
    <p:extLst>
      <p:ext uri="{BB962C8B-B14F-4D97-AF65-F5344CB8AC3E}">
        <p14:creationId xmlns:p14="http://schemas.microsoft.com/office/powerpoint/2010/main" val="233413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821B4F-9990-8743-AFB5-8A2955760B49}"/>
              </a:ext>
            </a:extLst>
          </p:cNvPr>
          <p:cNvSpPr>
            <a:spLocks noGrp="1"/>
          </p:cNvSpPr>
          <p:nvPr>
            <p:ph type="ctrTitle"/>
          </p:nvPr>
        </p:nvSpPr>
        <p:spPr>
          <a:xfrm>
            <a:off x="1524000" y="1122363"/>
            <a:ext cx="9144000" cy="1588180"/>
          </a:xfrm>
        </p:spPr>
        <p:txBody>
          <a:bodyPr>
            <a:normAutofit/>
          </a:bodyPr>
          <a:lstStyle/>
          <a:p>
            <a:r>
              <a:rPr lang="en-US" sz="3600" b="1" dirty="0"/>
              <a:t>Symposium:</a:t>
            </a:r>
            <a:br>
              <a:rPr lang="en-US" sz="3600" b="1" dirty="0"/>
            </a:br>
            <a:r>
              <a:rPr lang="en-US" sz="3600" b="1" dirty="0"/>
              <a:t>Should statistics govern the practice of science, or science govern the practice of statistics?</a:t>
            </a:r>
          </a:p>
        </p:txBody>
      </p:sp>
      <p:sp>
        <p:nvSpPr>
          <p:cNvPr id="3" name="Subtitle 2">
            <a:extLst>
              <a:ext uri="{FF2B5EF4-FFF2-40B4-BE49-F238E27FC236}">
                <a16:creationId xmlns:a16="http://schemas.microsoft.com/office/drawing/2014/main" xmlns="" id="{88AB972C-153D-EF45-87B1-86D225CA3C5F}"/>
              </a:ext>
            </a:extLst>
          </p:cNvPr>
          <p:cNvSpPr>
            <a:spLocks noGrp="1"/>
          </p:cNvSpPr>
          <p:nvPr>
            <p:ph type="subTitle" idx="1"/>
          </p:nvPr>
        </p:nvSpPr>
        <p:spPr>
          <a:xfrm>
            <a:off x="1524000" y="3264582"/>
            <a:ext cx="9144000" cy="1655762"/>
          </a:xfrm>
        </p:spPr>
        <p:txBody>
          <a:bodyPr>
            <a:noAutofit/>
          </a:bodyPr>
          <a:lstStyle/>
          <a:p>
            <a:r>
              <a:rPr lang="en-US" sz="2800" dirty="0"/>
              <a:t>Richard Shiffrin, organizer</a:t>
            </a:r>
          </a:p>
          <a:p>
            <a:r>
              <a:rPr lang="en-US" sz="2800" dirty="0"/>
              <a:t>Richard Morey; Joachim </a:t>
            </a:r>
            <a:r>
              <a:rPr lang="en-US" sz="2800" dirty="0" err="1"/>
              <a:t>Vandekerckhove</a:t>
            </a:r>
            <a:r>
              <a:rPr lang="en-US" sz="2800" dirty="0"/>
              <a:t>; Trish Van Zandt; </a:t>
            </a:r>
          </a:p>
          <a:p>
            <a:r>
              <a:rPr lang="en-US" sz="2800" dirty="0"/>
              <a:t>Clinton Davis-</a:t>
            </a:r>
            <a:r>
              <a:rPr lang="en-US" sz="2800" dirty="0" err="1"/>
              <a:t>Stober</a:t>
            </a:r>
            <a:r>
              <a:rPr lang="en-US" sz="2800" dirty="0"/>
              <a:t>; Chris Donkin </a:t>
            </a:r>
          </a:p>
          <a:p>
            <a:endParaRPr lang="en-US" sz="2800" dirty="0"/>
          </a:p>
          <a:p>
            <a:r>
              <a:rPr lang="en-US" sz="2800" dirty="0"/>
              <a:t>Psychonomic Society Meetings New Orleans, 2018</a:t>
            </a:r>
          </a:p>
        </p:txBody>
      </p:sp>
    </p:spTree>
    <p:extLst>
      <p:ext uri="{BB962C8B-B14F-4D97-AF65-F5344CB8AC3E}">
        <p14:creationId xmlns:p14="http://schemas.microsoft.com/office/powerpoint/2010/main" val="1504098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BB8F025-3D9C-C545-89CB-2DCD7EBDCF0C}"/>
              </a:ext>
            </a:extLst>
          </p:cNvPr>
          <p:cNvSpPr>
            <a:spLocks noGrp="1"/>
          </p:cNvSpPr>
          <p:nvPr>
            <p:ph idx="1"/>
          </p:nvPr>
        </p:nvSpPr>
        <p:spPr>
          <a:xfrm>
            <a:off x="838200" y="283029"/>
            <a:ext cx="10515600" cy="5893934"/>
          </a:xfrm>
        </p:spPr>
        <p:txBody>
          <a:bodyPr>
            <a:normAutofit/>
          </a:bodyPr>
          <a:lstStyle/>
          <a:p>
            <a:r>
              <a:rPr lang="en-US" dirty="0" smtClean="0"/>
              <a:t>Thus the value of remedies should be judged by the degree to which they speed or slow progress. </a:t>
            </a:r>
            <a:endParaRPr lang="en-US" dirty="0"/>
          </a:p>
          <a:p>
            <a:endParaRPr lang="en-US" dirty="0"/>
          </a:p>
          <a:p>
            <a:r>
              <a:rPr lang="en-US" dirty="0" smtClean="0"/>
              <a:t>Many remedies are reasonable in specific situations, but </a:t>
            </a:r>
            <a:r>
              <a:rPr lang="en-US" dirty="0"/>
              <a:t>have a ‘one-size-fits-all’ </a:t>
            </a:r>
            <a:r>
              <a:rPr lang="en-US" dirty="0" smtClean="0"/>
              <a:t>character</a:t>
            </a:r>
            <a:r>
              <a:rPr lang="en-US" dirty="0"/>
              <a:t> </a:t>
            </a:r>
            <a:r>
              <a:rPr lang="en-US" dirty="0" smtClean="0"/>
              <a:t>that cause problems if applied universally.</a:t>
            </a:r>
          </a:p>
          <a:p>
            <a:endParaRPr lang="en-US" dirty="0"/>
          </a:p>
          <a:p>
            <a:r>
              <a:rPr lang="en-US" dirty="0" smtClean="0"/>
              <a:t>An example </a:t>
            </a:r>
            <a:r>
              <a:rPr lang="en-US" dirty="0"/>
              <a:t>is the attempt to impose more rigorous statistical criteria for publication, such as one relying on null hypothesis testing using a .005 criterion.</a:t>
            </a:r>
          </a:p>
        </p:txBody>
      </p:sp>
    </p:spTree>
    <p:extLst>
      <p:ext uri="{BB962C8B-B14F-4D97-AF65-F5344CB8AC3E}">
        <p14:creationId xmlns:p14="http://schemas.microsoft.com/office/powerpoint/2010/main" val="172899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06EA3E2-20FB-0E40-A8AC-B4CD4309F6D3}"/>
              </a:ext>
            </a:extLst>
          </p:cNvPr>
          <p:cNvSpPr>
            <a:spLocks noGrp="1"/>
          </p:cNvSpPr>
          <p:nvPr>
            <p:ph idx="1"/>
          </p:nvPr>
        </p:nvSpPr>
        <p:spPr>
          <a:xfrm>
            <a:off x="838200" y="223935"/>
            <a:ext cx="10515600" cy="5953028"/>
          </a:xfrm>
        </p:spPr>
        <p:txBody>
          <a:bodyPr>
            <a:normAutofit/>
          </a:bodyPr>
          <a:lstStyle/>
          <a:p>
            <a:r>
              <a:rPr lang="en-US" dirty="0"/>
              <a:t>I realize that most of the many signers of the .005 article are Bayesians at heart, see many problems with null hypothesis testing, only signed on due to the reluctance of certain scientific fields to adopt Bayesian methods, and would like to see </a:t>
            </a:r>
            <a:r>
              <a:rPr lang="en-US" dirty="0" smtClean="0"/>
              <a:t>conclusions described honestly. Yet one </a:t>
            </a:r>
            <a:r>
              <a:rPr lang="en-US" dirty="0"/>
              <a:t>of their chief goals was a desire to see more statistical power in published studies. </a:t>
            </a:r>
            <a:r>
              <a:rPr lang="en-US" dirty="0" smtClean="0"/>
              <a:t>Is that not completely reasonable? </a:t>
            </a:r>
            <a:endParaRPr lang="en-US" dirty="0"/>
          </a:p>
          <a:p>
            <a:endParaRPr lang="en-US" dirty="0"/>
          </a:p>
          <a:p>
            <a:r>
              <a:rPr lang="en-US" dirty="0"/>
              <a:t>But more power generally requires more data, and more data does not come </a:t>
            </a:r>
            <a:r>
              <a:rPr lang="en-US" dirty="0" smtClean="0"/>
              <a:t>free: There </a:t>
            </a:r>
            <a:r>
              <a:rPr lang="en-US" dirty="0"/>
              <a:t>are many costs of research, in money, time, and personnel. </a:t>
            </a:r>
            <a:r>
              <a:rPr lang="en-US" dirty="0" smtClean="0"/>
              <a:t>Rules mandating higher power will reduce </a:t>
            </a:r>
            <a:r>
              <a:rPr lang="en-US" dirty="0"/>
              <a:t>reports of potentially important results that could lead to scientific breakthroughs. </a:t>
            </a:r>
          </a:p>
          <a:p>
            <a:endParaRPr lang="en-US" dirty="0"/>
          </a:p>
        </p:txBody>
      </p:sp>
    </p:spTree>
    <p:extLst>
      <p:ext uri="{BB962C8B-B14F-4D97-AF65-F5344CB8AC3E}">
        <p14:creationId xmlns:p14="http://schemas.microsoft.com/office/powerpoint/2010/main" val="139855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CE7AAA6-F514-014C-87D7-7291CCA45182}"/>
              </a:ext>
            </a:extLst>
          </p:cNvPr>
          <p:cNvSpPr>
            <a:spLocks noGrp="1"/>
          </p:cNvSpPr>
          <p:nvPr>
            <p:ph idx="1"/>
          </p:nvPr>
        </p:nvSpPr>
        <p:spPr>
          <a:xfrm>
            <a:off x="283029" y="304800"/>
            <a:ext cx="11604171" cy="6324600"/>
          </a:xfrm>
        </p:spPr>
        <p:txBody>
          <a:bodyPr>
            <a:normAutofit/>
          </a:bodyPr>
          <a:lstStyle/>
          <a:p>
            <a:r>
              <a:rPr lang="en-US" dirty="0"/>
              <a:t>This point has been made by many scientists. I point to a recent PNAS article by Reddish et al., and simulations by Stephan Lewandowsky, two examples of many arguing that there is a large benefit associated with publishing many promising reports even if many are not reproducible. Science has always done this and hopefully will continue to do so. </a:t>
            </a:r>
          </a:p>
          <a:p>
            <a:endParaRPr lang="en-US" dirty="0"/>
          </a:p>
          <a:p>
            <a:r>
              <a:rPr lang="en-US" dirty="0"/>
              <a:t>This is true of all </a:t>
            </a:r>
            <a:r>
              <a:rPr lang="en-US" dirty="0" smtClean="0"/>
              <a:t>fields. In longer talks I have given examples from physics. </a:t>
            </a:r>
            <a:endParaRPr lang="en-US" dirty="0"/>
          </a:p>
        </p:txBody>
      </p:sp>
    </p:spTree>
    <p:extLst>
      <p:ext uri="{BB962C8B-B14F-4D97-AF65-F5344CB8AC3E}">
        <p14:creationId xmlns:p14="http://schemas.microsoft.com/office/powerpoint/2010/main" val="2501318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4A23553-8637-314B-B40E-02C732379F18}"/>
              </a:ext>
            </a:extLst>
          </p:cNvPr>
          <p:cNvSpPr>
            <a:spLocks noGrp="1"/>
          </p:cNvSpPr>
          <p:nvPr>
            <p:ph idx="1"/>
          </p:nvPr>
        </p:nvSpPr>
        <p:spPr>
          <a:xfrm>
            <a:off x="838200" y="250371"/>
            <a:ext cx="10515600" cy="5926592"/>
          </a:xfrm>
        </p:spPr>
        <p:txBody>
          <a:bodyPr>
            <a:normAutofit/>
          </a:bodyPr>
          <a:lstStyle/>
          <a:p>
            <a:r>
              <a:rPr lang="en-US" dirty="0" smtClean="0"/>
              <a:t>I think a careful analysis of science shows </a:t>
            </a:r>
            <a:r>
              <a:rPr lang="en-US" dirty="0"/>
              <a:t>great benefit to publishing low power but potentially important findings. Should we worry about the flip side, the potential cost of publishing low power studies that are not so potentially important? </a:t>
            </a:r>
            <a:endParaRPr lang="en-US" dirty="0" smtClean="0"/>
          </a:p>
          <a:p>
            <a:endParaRPr lang="en-US" dirty="0"/>
          </a:p>
          <a:p>
            <a:r>
              <a:rPr lang="en-US" dirty="0"/>
              <a:t>I </a:t>
            </a:r>
            <a:r>
              <a:rPr lang="en-US" dirty="0" smtClean="0"/>
              <a:t>argue </a:t>
            </a:r>
            <a:r>
              <a:rPr lang="en-US" dirty="0"/>
              <a:t>this cost is modest: Science has evolved to deal with low power, unlikely, and unimportant reports: Scientists are </a:t>
            </a:r>
            <a:r>
              <a:rPr lang="en-US" b="1" dirty="0"/>
              <a:t>skeptical</a:t>
            </a:r>
            <a:r>
              <a:rPr lang="en-US" dirty="0"/>
              <a:t> </a:t>
            </a:r>
            <a:r>
              <a:rPr lang="en-US" dirty="0" smtClean="0"/>
              <a:t>(at least the should be) and </a:t>
            </a:r>
            <a:r>
              <a:rPr lang="en-US" dirty="0"/>
              <a:t>use good judgment honed by years of expertise. They do not accept all published studies as valid or worth </a:t>
            </a:r>
            <a:r>
              <a:rPr lang="en-US" dirty="0" smtClean="0"/>
              <a:t>pursuing, witness the many  studies </a:t>
            </a:r>
            <a:r>
              <a:rPr lang="en-US" dirty="0"/>
              <a:t>never </a:t>
            </a:r>
            <a:r>
              <a:rPr lang="en-US" dirty="0" smtClean="0"/>
              <a:t>cited. Ignored studies do not impede progress significantly, and inhibiting </a:t>
            </a:r>
            <a:r>
              <a:rPr lang="en-US" dirty="0"/>
              <a:t>them would require resources better used </a:t>
            </a:r>
            <a:r>
              <a:rPr lang="en-US" dirty="0" smtClean="0"/>
              <a:t>elsewhere.</a:t>
            </a:r>
            <a:endParaRPr lang="en-US" dirty="0"/>
          </a:p>
        </p:txBody>
      </p:sp>
    </p:spTree>
    <p:extLst>
      <p:ext uri="{BB962C8B-B14F-4D97-AF65-F5344CB8AC3E}">
        <p14:creationId xmlns:p14="http://schemas.microsoft.com/office/powerpoint/2010/main" val="3967133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7A9AA07-CEBD-E94F-8B83-CAD743F38247}"/>
              </a:ext>
            </a:extLst>
          </p:cNvPr>
          <p:cNvSpPr>
            <a:spLocks noGrp="1"/>
          </p:cNvSpPr>
          <p:nvPr>
            <p:ph idx="1"/>
          </p:nvPr>
        </p:nvSpPr>
        <p:spPr>
          <a:xfrm>
            <a:off x="838200" y="250371"/>
            <a:ext cx="10515600" cy="5926592"/>
          </a:xfrm>
        </p:spPr>
        <p:txBody>
          <a:bodyPr>
            <a:normAutofit/>
          </a:bodyPr>
          <a:lstStyle/>
          <a:p>
            <a:r>
              <a:rPr lang="en-US" dirty="0"/>
              <a:t>It has been argued that the situation is different in the biomedical and health sciences. Companies have decried the many irreproducible reports in these domains. Obviously it would be nice if companies could rely on all published results, basing their applications thereon. But implementing procedures to make this happen would eliminate many of the reports that lead to the breakthroughs that are presently making the biomedical sciences progress at such an astounding rate.</a:t>
            </a:r>
          </a:p>
          <a:p>
            <a:pPr marL="0" indent="0">
              <a:buNone/>
            </a:pPr>
            <a:r>
              <a:rPr lang="en-US" dirty="0"/>
              <a:t> </a:t>
            </a:r>
          </a:p>
          <a:p>
            <a:r>
              <a:rPr lang="en-US" dirty="0"/>
              <a:t>Instead companies need to act as scientists do: treat reports with skepticism; do not accept reports as valid but rather as directions worth investigating and pursuing. </a:t>
            </a:r>
          </a:p>
        </p:txBody>
      </p:sp>
    </p:spTree>
    <p:extLst>
      <p:ext uri="{BB962C8B-B14F-4D97-AF65-F5344CB8AC3E}">
        <p14:creationId xmlns:p14="http://schemas.microsoft.com/office/powerpoint/2010/main" val="2045453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D9AA30A-CDD9-E041-B1FE-64C2664F3243}"/>
              </a:ext>
            </a:extLst>
          </p:cNvPr>
          <p:cNvSpPr>
            <a:spLocks noGrp="1"/>
          </p:cNvSpPr>
          <p:nvPr>
            <p:ph idx="1"/>
          </p:nvPr>
        </p:nvSpPr>
        <p:spPr>
          <a:xfrm>
            <a:off x="838200" y="261257"/>
            <a:ext cx="10515600" cy="5915706"/>
          </a:xfrm>
        </p:spPr>
        <p:txBody>
          <a:bodyPr/>
          <a:lstStyle/>
          <a:p>
            <a:r>
              <a:rPr lang="en-US" dirty="0"/>
              <a:t>The benefits of stricter statistical requirements for publication are further eroded by the universal existence of human bias. Data distortion is often produced by (usually unconscious) experimenter bias. As a result, many invalid results will surpass any reasonable </a:t>
            </a:r>
            <a:r>
              <a:rPr lang="en-US" dirty="0" smtClean="0"/>
              <a:t>statistical standard </a:t>
            </a:r>
            <a:r>
              <a:rPr lang="en-US" dirty="0"/>
              <a:t>for publication. </a:t>
            </a:r>
            <a:endParaRPr lang="en-US" dirty="0" smtClean="0"/>
          </a:p>
          <a:p>
            <a:endParaRPr lang="en-US" dirty="0"/>
          </a:p>
          <a:p>
            <a:r>
              <a:rPr lang="en-US" dirty="0" smtClean="0"/>
              <a:t>E.g</a:t>
            </a:r>
            <a:r>
              <a:rPr lang="en-US" dirty="0"/>
              <a:t>. Tomorrow I will mention a study producing statistical odds in favor of ESP larger than 10**120. Scientists were and are unpersuaded by such data, believing that it much more likely that the results were due to experimenter error and bias. {I will talk tomorrow about research with </a:t>
            </a:r>
            <a:r>
              <a:rPr lang="en-US" dirty="0" err="1"/>
              <a:t>Suyog</a:t>
            </a:r>
            <a:r>
              <a:rPr lang="en-US" dirty="0"/>
              <a:t> </a:t>
            </a:r>
            <a:r>
              <a:rPr lang="en-US" dirty="0" err="1"/>
              <a:t>Chandramouli</a:t>
            </a:r>
            <a:r>
              <a:rPr lang="en-US" dirty="0"/>
              <a:t> presenting a </a:t>
            </a:r>
            <a:r>
              <a:rPr lang="en-US" dirty="0" smtClean="0"/>
              <a:t>Bayesian statistical </a:t>
            </a:r>
            <a:r>
              <a:rPr lang="en-US" dirty="0"/>
              <a:t>method to take bias and error into account}.</a:t>
            </a:r>
          </a:p>
          <a:p>
            <a:endParaRPr lang="en-US" dirty="0"/>
          </a:p>
          <a:p>
            <a:pPr marL="0" indent="0">
              <a:buNone/>
            </a:pPr>
            <a:endParaRPr lang="en-US" dirty="0"/>
          </a:p>
        </p:txBody>
      </p:sp>
    </p:spTree>
    <p:extLst>
      <p:ext uri="{BB962C8B-B14F-4D97-AF65-F5344CB8AC3E}">
        <p14:creationId xmlns:p14="http://schemas.microsoft.com/office/powerpoint/2010/main" val="2040757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4729792-B738-3540-8AD3-59B4A555CDF1}"/>
              </a:ext>
            </a:extLst>
          </p:cNvPr>
          <p:cNvSpPr>
            <a:spLocks noGrp="1"/>
          </p:cNvSpPr>
          <p:nvPr>
            <p:ph idx="1"/>
          </p:nvPr>
        </p:nvSpPr>
        <p:spPr>
          <a:xfrm>
            <a:off x="838200" y="348343"/>
            <a:ext cx="10515600" cy="5828620"/>
          </a:xfrm>
        </p:spPr>
        <p:txBody>
          <a:bodyPr>
            <a:normAutofit/>
          </a:bodyPr>
          <a:lstStyle/>
          <a:p>
            <a:r>
              <a:rPr lang="en-US" dirty="0"/>
              <a:t>Another problem in the practice of science is what is claimed to be  too few publications of negative findings.  </a:t>
            </a:r>
          </a:p>
          <a:p>
            <a:endParaRPr lang="en-US" dirty="0"/>
          </a:p>
          <a:p>
            <a:r>
              <a:rPr lang="en-US" dirty="0"/>
              <a:t>Too remedies have been proposed: </a:t>
            </a:r>
          </a:p>
          <a:p>
            <a:pPr lvl="1"/>
            <a:r>
              <a:rPr lang="en-US" sz="3000" dirty="0"/>
              <a:t>An increased use of pre-registration.</a:t>
            </a:r>
          </a:p>
          <a:p>
            <a:pPr lvl="1"/>
            <a:r>
              <a:rPr lang="en-US" sz="3000" dirty="0"/>
              <a:t>An increased focus on replication studies.</a:t>
            </a:r>
          </a:p>
          <a:p>
            <a:endParaRPr lang="en-US" dirty="0"/>
          </a:p>
          <a:p>
            <a:pPr marL="457200" lvl="1" indent="0">
              <a:buNone/>
            </a:pPr>
            <a:endParaRPr lang="en-US" sz="3000" dirty="0"/>
          </a:p>
          <a:p>
            <a:pPr lvl="1"/>
            <a:endParaRPr lang="en-US" sz="3000" dirty="0"/>
          </a:p>
          <a:p>
            <a:pPr marL="457200" lvl="1" indent="0">
              <a:buNone/>
            </a:pPr>
            <a:endParaRPr lang="en-US" sz="3000" dirty="0"/>
          </a:p>
          <a:p>
            <a:endParaRPr lang="en-US" dirty="0"/>
          </a:p>
        </p:txBody>
      </p:sp>
    </p:spTree>
    <p:extLst>
      <p:ext uri="{BB962C8B-B14F-4D97-AF65-F5344CB8AC3E}">
        <p14:creationId xmlns:p14="http://schemas.microsoft.com/office/powerpoint/2010/main" val="948669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4020C17-5A5B-5043-86E2-9F400B91660D}"/>
              </a:ext>
            </a:extLst>
          </p:cNvPr>
          <p:cNvSpPr>
            <a:spLocks noGrp="1"/>
          </p:cNvSpPr>
          <p:nvPr>
            <p:ph idx="1"/>
          </p:nvPr>
        </p:nvSpPr>
        <p:spPr>
          <a:xfrm>
            <a:off x="838200" y="370114"/>
            <a:ext cx="10515600" cy="5806849"/>
          </a:xfrm>
        </p:spPr>
        <p:txBody>
          <a:bodyPr/>
          <a:lstStyle/>
          <a:p>
            <a:r>
              <a:rPr lang="en-US" dirty="0"/>
              <a:t>When applying either criterion/remedy it is critical to take </a:t>
            </a:r>
            <a:r>
              <a:rPr lang="en-US" b="1" i="1" dirty="0"/>
              <a:t>importance</a:t>
            </a:r>
            <a:r>
              <a:rPr lang="en-US" dirty="0"/>
              <a:t> into </a:t>
            </a:r>
            <a:r>
              <a:rPr lang="en-US" dirty="0" smtClean="0"/>
              <a:t>account (witness this morning’s talks by Geoff Miller and Rolf Ulrich).</a:t>
            </a:r>
            <a:endParaRPr lang="en-US" dirty="0"/>
          </a:p>
          <a:p>
            <a:endParaRPr lang="en-US" dirty="0"/>
          </a:p>
          <a:p>
            <a:r>
              <a:rPr lang="en-US" dirty="0"/>
              <a:t>Do we really want to see more publications of </a:t>
            </a:r>
            <a:r>
              <a:rPr lang="en-US" b="1" i="1" dirty="0"/>
              <a:t>unimportant</a:t>
            </a:r>
            <a:r>
              <a:rPr lang="en-US" dirty="0"/>
              <a:t> negative findings?</a:t>
            </a:r>
          </a:p>
          <a:p>
            <a:endParaRPr lang="en-US" dirty="0"/>
          </a:p>
          <a:p>
            <a:r>
              <a:rPr lang="en-US" dirty="0"/>
              <a:t>Conversely, is it not worth publishing many problematic studies if they might be important, and some turn out so?</a:t>
            </a:r>
          </a:p>
        </p:txBody>
      </p:sp>
    </p:spTree>
    <p:extLst>
      <p:ext uri="{BB962C8B-B14F-4D97-AF65-F5344CB8AC3E}">
        <p14:creationId xmlns:p14="http://schemas.microsoft.com/office/powerpoint/2010/main" val="3012484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241E8B1-7E43-8840-BD54-6EE98FF1275F}"/>
              </a:ext>
            </a:extLst>
          </p:cNvPr>
          <p:cNvSpPr>
            <a:spLocks noGrp="1"/>
          </p:cNvSpPr>
          <p:nvPr>
            <p:ph idx="1"/>
          </p:nvPr>
        </p:nvSpPr>
        <p:spPr>
          <a:xfrm>
            <a:off x="315686" y="206829"/>
            <a:ext cx="11571514" cy="5970134"/>
          </a:xfrm>
        </p:spPr>
        <p:txBody>
          <a:bodyPr>
            <a:normAutofit fontScale="92500" lnSpcReduction="10000"/>
          </a:bodyPr>
          <a:lstStyle/>
          <a:p>
            <a:pPr marL="0" indent="0" algn="ctr">
              <a:buNone/>
            </a:pPr>
            <a:endParaRPr lang="en-US" dirty="0"/>
          </a:p>
          <a:p>
            <a:r>
              <a:rPr lang="en-US" b="1" i="1" dirty="0"/>
              <a:t>Importance</a:t>
            </a:r>
            <a:r>
              <a:rPr lang="en-US" dirty="0"/>
              <a:t> provides a particularly compelling reason not to follow the lead of journals that state they will publish any results as long as they are methodologically sound (e.g. certain PLOS journals). I would hate to see more publications of sound but unimportant negative findings. </a:t>
            </a:r>
            <a:r>
              <a:rPr lang="en-US" dirty="0" smtClean="0"/>
              <a:t>If we work at it we might be able to increase the number of uncited publications to a million per year, an advance worth inhibiting.</a:t>
            </a:r>
            <a:endParaRPr lang="en-US" dirty="0"/>
          </a:p>
          <a:p>
            <a:endParaRPr lang="en-US" dirty="0"/>
          </a:p>
          <a:p>
            <a:r>
              <a:rPr lang="en-US" dirty="0"/>
              <a:t>Scientists are willing to assess the value of </a:t>
            </a:r>
            <a:r>
              <a:rPr lang="en-US" b="1" i="1" dirty="0"/>
              <a:t>positive</a:t>
            </a:r>
            <a:r>
              <a:rPr lang="en-US" dirty="0"/>
              <a:t> reports and filter out those that are unimportant or executed poorly. Trying to do the same for </a:t>
            </a:r>
            <a:r>
              <a:rPr lang="en-US" b="1" i="1" dirty="0"/>
              <a:t>negative</a:t>
            </a:r>
            <a:r>
              <a:rPr lang="en-US" dirty="0"/>
              <a:t> findings would be burdensome and waste valuable resources. Why? Studies fail despite validity, and succeed despite invalidity, for a wide variety of reasons, such as error, poor execution, change of context, and statistical noise. But there is a great benefit to society for ferreting out </a:t>
            </a:r>
            <a:r>
              <a:rPr lang="en-US" dirty="0" smtClean="0"/>
              <a:t>the </a:t>
            </a:r>
            <a:r>
              <a:rPr lang="en-US" dirty="0"/>
              <a:t>critical successes, and less benefit to identifying failures (obvious </a:t>
            </a:r>
            <a:r>
              <a:rPr lang="en-US" dirty="0" smtClean="0"/>
              <a:t>but relatively </a:t>
            </a:r>
            <a:r>
              <a:rPr lang="en-US" dirty="0"/>
              <a:t>uncommon exceptions being corrections to previous positive reports whose results are being </a:t>
            </a:r>
            <a:r>
              <a:rPr lang="en-US" dirty="0" smtClean="0"/>
              <a:t>put </a:t>
            </a:r>
            <a:r>
              <a:rPr lang="en-US" dirty="0"/>
              <a:t>into practice).  </a:t>
            </a:r>
          </a:p>
        </p:txBody>
      </p:sp>
    </p:spTree>
    <p:extLst>
      <p:ext uri="{BB962C8B-B14F-4D97-AF65-F5344CB8AC3E}">
        <p14:creationId xmlns:p14="http://schemas.microsoft.com/office/powerpoint/2010/main" val="3258082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0A780D8-8A01-5A4B-AB02-233AF3E0CC6E}"/>
              </a:ext>
            </a:extLst>
          </p:cNvPr>
          <p:cNvSpPr>
            <a:spLocks noGrp="1"/>
          </p:cNvSpPr>
          <p:nvPr>
            <p:ph idx="1"/>
          </p:nvPr>
        </p:nvSpPr>
        <p:spPr>
          <a:xfrm>
            <a:off x="141515" y="76200"/>
            <a:ext cx="11789228" cy="6100763"/>
          </a:xfrm>
        </p:spPr>
        <p:txBody>
          <a:bodyPr>
            <a:normAutofit/>
          </a:bodyPr>
          <a:lstStyle/>
          <a:p>
            <a:r>
              <a:rPr lang="en-US" dirty="0" smtClean="0"/>
              <a:t>I recently saw a methodologically </a:t>
            </a:r>
            <a:r>
              <a:rPr lang="en-US" dirty="0"/>
              <a:t>sound set of studies </a:t>
            </a:r>
            <a:r>
              <a:rPr lang="en-US" dirty="0" smtClean="0"/>
              <a:t>attempting to test claims </a:t>
            </a:r>
            <a:r>
              <a:rPr lang="en-US" dirty="0"/>
              <a:t>that the side on which one parts his or her hair changes a person’s appearance and perceived character. Three well done studies showed no effects. </a:t>
            </a:r>
            <a:r>
              <a:rPr lang="en-US" dirty="0" smtClean="0"/>
              <a:t>How much does science progress once we know this</a:t>
            </a:r>
            <a:r>
              <a:rPr lang="en-US" dirty="0" smtClean="0"/>
              <a:t>?</a:t>
            </a:r>
          </a:p>
          <a:p>
            <a:endParaRPr lang="en-US" dirty="0"/>
          </a:p>
          <a:p>
            <a:r>
              <a:rPr lang="en-US" dirty="0" smtClean="0"/>
              <a:t>Hal </a:t>
            </a:r>
            <a:r>
              <a:rPr lang="en-US" dirty="0" err="1" smtClean="0"/>
              <a:t>Pashler</a:t>
            </a:r>
            <a:r>
              <a:rPr lang="en-US" dirty="0" smtClean="0"/>
              <a:t> yesterday focused on a series of social priming studies that could not be replicated. It is arguable how important these were and the degree to which they inhibited scientific progress. But whatever the cost, how does it balance against the gains for society produced by social psychologists demonstrating the cultural sources of bias against minority groups?</a:t>
            </a:r>
            <a:endParaRPr lang="en-US" dirty="0"/>
          </a:p>
          <a:p>
            <a:endParaRPr lang="en-US" dirty="0"/>
          </a:p>
        </p:txBody>
      </p:sp>
    </p:spTree>
    <p:extLst>
      <p:ext uri="{BB962C8B-B14F-4D97-AF65-F5344CB8AC3E}">
        <p14:creationId xmlns:p14="http://schemas.microsoft.com/office/powerpoint/2010/main" val="3285888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3F94A70-2D17-7A45-AB98-139559D1EA4E}"/>
              </a:ext>
            </a:extLst>
          </p:cNvPr>
          <p:cNvSpPr>
            <a:spLocks noGrp="1"/>
          </p:cNvSpPr>
          <p:nvPr>
            <p:ph idx="1"/>
          </p:nvPr>
        </p:nvSpPr>
        <p:spPr>
          <a:xfrm>
            <a:off x="838199" y="283029"/>
            <a:ext cx="11144003" cy="5893934"/>
          </a:xfrm>
        </p:spPr>
        <p:txBody>
          <a:bodyPr/>
          <a:lstStyle/>
          <a:p>
            <a:r>
              <a:rPr lang="en-US" dirty="0"/>
              <a:t>This symposium was organized in part as a response to an enormous recent focus on what has been described as a ‘crisis of reproducibility’.</a:t>
            </a:r>
          </a:p>
          <a:p>
            <a:endParaRPr lang="en-US" dirty="0"/>
          </a:p>
          <a:p>
            <a:r>
              <a:rPr lang="en-US" dirty="0"/>
              <a:t>I believe this focus has been unbalanced, has focused on the worst of science rather than the best, and has led to a public perception that science is broken, and in need of repair. This is particularly a serious issue for the biomedical sciences and the psychological sciences, because these have usually been the target of analyses showing </a:t>
            </a:r>
            <a:r>
              <a:rPr lang="en-US" dirty="0" smtClean="0"/>
              <a:t>problems.</a:t>
            </a:r>
            <a:endParaRPr lang="en-US" dirty="0"/>
          </a:p>
          <a:p>
            <a:endParaRPr lang="en-US" dirty="0"/>
          </a:p>
          <a:p>
            <a:r>
              <a:rPr lang="en-US" dirty="0" smtClean="0"/>
              <a:t>Of course </a:t>
            </a:r>
            <a:r>
              <a:rPr lang="en-US" dirty="0"/>
              <a:t>science, </a:t>
            </a:r>
            <a:r>
              <a:rPr lang="en-US" dirty="0" smtClean="0"/>
              <a:t>and </a:t>
            </a:r>
            <a:r>
              <a:rPr lang="en-US" dirty="0"/>
              <a:t>our science, is </a:t>
            </a:r>
            <a:r>
              <a:rPr lang="en-US" dirty="0" smtClean="0"/>
              <a:t>not broken; in fact, important </a:t>
            </a:r>
            <a:r>
              <a:rPr lang="en-US" dirty="0"/>
              <a:t>advances are taking place more rapidly than ever. </a:t>
            </a:r>
          </a:p>
        </p:txBody>
      </p:sp>
    </p:spTree>
    <p:extLst>
      <p:ext uri="{BB962C8B-B14F-4D97-AF65-F5344CB8AC3E}">
        <p14:creationId xmlns:p14="http://schemas.microsoft.com/office/powerpoint/2010/main" val="2623624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8236C1D-973F-0C49-8FC0-23D3C5F53A2D}"/>
              </a:ext>
            </a:extLst>
          </p:cNvPr>
          <p:cNvSpPr>
            <a:spLocks noGrp="1"/>
          </p:cNvSpPr>
          <p:nvPr>
            <p:ph idx="1"/>
          </p:nvPr>
        </p:nvSpPr>
        <p:spPr>
          <a:xfrm>
            <a:off x="838200" y="326571"/>
            <a:ext cx="10515600" cy="5850392"/>
          </a:xfrm>
        </p:spPr>
        <p:txBody>
          <a:bodyPr/>
          <a:lstStyle/>
          <a:p>
            <a:r>
              <a:rPr lang="en-US" dirty="0" smtClean="0"/>
              <a:t>Consider </a:t>
            </a:r>
            <a:r>
              <a:rPr lang="en-US" dirty="0"/>
              <a:t>pre-registration. </a:t>
            </a:r>
            <a:r>
              <a:rPr lang="en-US" dirty="0" smtClean="0"/>
              <a:t>I would not want to disallow pre-registration for anyone deciding to use it. But I would not want pre-registration to be generally in use as a default.</a:t>
            </a:r>
            <a:endParaRPr lang="en-US" dirty="0"/>
          </a:p>
          <a:p>
            <a:endParaRPr lang="en-US" dirty="0"/>
          </a:p>
          <a:p>
            <a:r>
              <a:rPr lang="en-US" dirty="0" smtClean="0"/>
              <a:t>Why? Scientists </a:t>
            </a:r>
            <a:r>
              <a:rPr lang="en-US" dirty="0"/>
              <a:t>are not omniscient, and do not know in advance what they will obtain from their studies. Pre-registration focuses on expected results, not the unexpected results that drive science forward. Science is </a:t>
            </a:r>
            <a:r>
              <a:rPr lang="en-US" dirty="0" err="1"/>
              <a:t>posthoc</a:t>
            </a:r>
            <a:r>
              <a:rPr lang="en-US" dirty="0"/>
              <a:t>, with results, especially unexpected results, driving theory and new applications. I believe a scientist should decide whether to pursue further research, or to publish, based on the results of a study rather than one’s prior expectations. </a:t>
            </a:r>
          </a:p>
          <a:p>
            <a:endParaRPr lang="en-US" dirty="0"/>
          </a:p>
          <a:p>
            <a:endParaRPr lang="en-US" dirty="0"/>
          </a:p>
        </p:txBody>
      </p:sp>
    </p:spTree>
    <p:extLst>
      <p:ext uri="{BB962C8B-B14F-4D97-AF65-F5344CB8AC3E}">
        <p14:creationId xmlns:p14="http://schemas.microsoft.com/office/powerpoint/2010/main" val="2271783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F55DC29-2D5B-294A-8E7D-20701176836F}"/>
              </a:ext>
            </a:extLst>
          </p:cNvPr>
          <p:cNvSpPr>
            <a:spLocks noGrp="1"/>
          </p:cNvSpPr>
          <p:nvPr>
            <p:ph idx="1"/>
          </p:nvPr>
        </p:nvSpPr>
        <p:spPr>
          <a:xfrm>
            <a:off x="762000" y="116567"/>
            <a:ext cx="10515600" cy="6077404"/>
          </a:xfrm>
        </p:spPr>
        <p:txBody>
          <a:bodyPr/>
          <a:lstStyle/>
          <a:p>
            <a:pPr marL="0" indent="0" algn="ctr">
              <a:buNone/>
            </a:pPr>
            <a:endParaRPr lang="en-US" dirty="0"/>
          </a:p>
          <a:p>
            <a:r>
              <a:rPr lang="en-US" dirty="0"/>
              <a:t>One argument for pre-registration is the hope that reviewers, editors and authors will be more willing to publish a pre-registered negative </a:t>
            </a:r>
            <a:r>
              <a:rPr lang="en-US" dirty="0" smtClean="0"/>
              <a:t>finding, at least if it is important. But I think it would be better to induce </a:t>
            </a:r>
            <a:r>
              <a:rPr lang="en-US" dirty="0"/>
              <a:t>editors and reviewers to </a:t>
            </a:r>
            <a:r>
              <a:rPr lang="en-US" dirty="0" smtClean="0"/>
              <a:t>be more charitable about publication of potentially important negative findings.</a:t>
            </a:r>
            <a:endParaRPr lang="en-US" dirty="0"/>
          </a:p>
        </p:txBody>
      </p:sp>
    </p:spTree>
    <p:extLst>
      <p:ext uri="{BB962C8B-B14F-4D97-AF65-F5344CB8AC3E}">
        <p14:creationId xmlns:p14="http://schemas.microsoft.com/office/powerpoint/2010/main" val="9439428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E8F8A9C-C981-FF4A-BE47-8837EDF93E13}"/>
              </a:ext>
            </a:extLst>
          </p:cNvPr>
          <p:cNvSpPr>
            <a:spLocks noGrp="1"/>
          </p:cNvSpPr>
          <p:nvPr>
            <p:ph idx="1"/>
          </p:nvPr>
        </p:nvSpPr>
        <p:spPr>
          <a:xfrm>
            <a:off x="838200" y="424543"/>
            <a:ext cx="10515600" cy="5752420"/>
          </a:xfrm>
        </p:spPr>
        <p:txBody>
          <a:bodyPr>
            <a:normAutofit/>
          </a:bodyPr>
          <a:lstStyle/>
          <a:p>
            <a:pPr marL="0" indent="0" algn="ctr">
              <a:buNone/>
            </a:pPr>
            <a:endParaRPr lang="en-US" dirty="0"/>
          </a:p>
          <a:p>
            <a:r>
              <a:rPr lang="en-US" dirty="0"/>
              <a:t>Note that the process of pre-registration imposes a burden on science generally: It is hard to obtain competent reviews of regular submissions; it will add even more noise and inaccuracy to a system already straining at the seams if we add another layer of reviewing, reviews that are to judge the merits of a proposed study.</a:t>
            </a:r>
          </a:p>
          <a:p>
            <a:endParaRPr lang="en-US" dirty="0"/>
          </a:p>
          <a:p>
            <a:r>
              <a:rPr lang="en-US" dirty="0"/>
              <a:t>In addition, there are numerous ways that even well planned studies go awry, causing need to rethink, redesign, and move forward, prior to any thought of publication. I do not see the point of pre-registering each of five successive studies until the design and results finally justify publication.</a:t>
            </a:r>
          </a:p>
          <a:p>
            <a:endParaRPr lang="en-US" dirty="0"/>
          </a:p>
        </p:txBody>
      </p:sp>
    </p:spTree>
    <p:extLst>
      <p:ext uri="{BB962C8B-B14F-4D97-AF65-F5344CB8AC3E}">
        <p14:creationId xmlns:p14="http://schemas.microsoft.com/office/powerpoint/2010/main" val="17314115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741C67F-91E4-A84D-80C9-8E1CFD2ECC93}"/>
              </a:ext>
            </a:extLst>
          </p:cNvPr>
          <p:cNvSpPr>
            <a:spLocks noGrp="1"/>
          </p:cNvSpPr>
          <p:nvPr>
            <p:ph idx="1"/>
          </p:nvPr>
        </p:nvSpPr>
        <p:spPr>
          <a:xfrm>
            <a:off x="838200" y="163286"/>
            <a:ext cx="10515600" cy="6013677"/>
          </a:xfrm>
        </p:spPr>
        <p:txBody>
          <a:bodyPr>
            <a:normAutofit fontScale="92500" lnSpcReduction="20000"/>
          </a:bodyPr>
          <a:lstStyle/>
          <a:p>
            <a:r>
              <a:rPr lang="en-US" dirty="0" smtClean="0"/>
              <a:t>Next </a:t>
            </a:r>
            <a:r>
              <a:rPr lang="en-US" dirty="0"/>
              <a:t>consider replication studies.</a:t>
            </a:r>
          </a:p>
          <a:p>
            <a:endParaRPr lang="en-US" dirty="0"/>
          </a:p>
          <a:p>
            <a:r>
              <a:rPr lang="en-US" dirty="0"/>
              <a:t>I have heard calls for a greatly increased emphasis on </a:t>
            </a:r>
            <a:r>
              <a:rPr lang="en-US" dirty="0" smtClean="0"/>
              <a:t>direct replication rather than conceptual replication, </a:t>
            </a:r>
            <a:r>
              <a:rPr lang="en-US" dirty="0"/>
              <a:t>not only from the recent president of APS, </a:t>
            </a:r>
            <a:r>
              <a:rPr lang="en-US" dirty="0" smtClean="0"/>
              <a:t>and from Hal </a:t>
            </a:r>
            <a:r>
              <a:rPr lang="en-US" dirty="0" err="1" smtClean="0"/>
              <a:t>Pashler</a:t>
            </a:r>
            <a:r>
              <a:rPr lang="en-US" dirty="0" smtClean="0"/>
              <a:t>, but </a:t>
            </a:r>
            <a:r>
              <a:rPr lang="en-US" dirty="0"/>
              <a:t>even from Stephan </a:t>
            </a:r>
            <a:r>
              <a:rPr lang="en-US" dirty="0" smtClean="0"/>
              <a:t>Lewandowsky. Despite carrying out </a:t>
            </a:r>
            <a:r>
              <a:rPr lang="en-US" dirty="0"/>
              <a:t>simulations showing the importance of a low criterion for publication of (potentially important and promising) studies, </a:t>
            </a:r>
            <a:r>
              <a:rPr lang="en-US" dirty="0" smtClean="0"/>
              <a:t>Stephan has proposed </a:t>
            </a:r>
            <a:r>
              <a:rPr lang="en-US" dirty="0"/>
              <a:t>a system designed to lead many scientists to carry out replications. </a:t>
            </a:r>
          </a:p>
          <a:p>
            <a:endParaRPr lang="en-US" dirty="0"/>
          </a:p>
          <a:p>
            <a:r>
              <a:rPr lang="en-US" dirty="0"/>
              <a:t>This strikes me as pretty much the opposite of the way I believe science should operate. R</a:t>
            </a:r>
            <a:r>
              <a:rPr lang="en-US" dirty="0" smtClean="0"/>
              <a:t>eplication </a:t>
            </a:r>
            <a:r>
              <a:rPr lang="en-US" dirty="0"/>
              <a:t>is about the worst way to make new discoveries. Beyond this point, having seen a promising and potentially important result, we should be extending, elaborating and generalizing. We should be uninterested in results that hold only in one exact setting. We should be seeking to gain understanding of the major processes at work by exploring the conditions in which they do and do not occur, and the variables that produce them.</a:t>
            </a:r>
          </a:p>
          <a:p>
            <a:endParaRPr lang="en-US" dirty="0"/>
          </a:p>
        </p:txBody>
      </p:sp>
    </p:spTree>
    <p:extLst>
      <p:ext uri="{BB962C8B-B14F-4D97-AF65-F5344CB8AC3E}">
        <p14:creationId xmlns:p14="http://schemas.microsoft.com/office/powerpoint/2010/main" val="5449357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B917C77-4DB2-6A4B-8F00-9C705AF56376}"/>
              </a:ext>
            </a:extLst>
          </p:cNvPr>
          <p:cNvSpPr>
            <a:spLocks noGrp="1"/>
          </p:cNvSpPr>
          <p:nvPr>
            <p:ph idx="1"/>
          </p:nvPr>
        </p:nvSpPr>
        <p:spPr>
          <a:xfrm>
            <a:off x="838200" y="293914"/>
            <a:ext cx="10515600" cy="5883049"/>
          </a:xfrm>
        </p:spPr>
        <p:txBody>
          <a:bodyPr>
            <a:normAutofit/>
          </a:bodyPr>
          <a:lstStyle/>
          <a:p>
            <a:r>
              <a:rPr lang="en-US" dirty="0"/>
              <a:t>In addition, true replication is impossible: There are always variables changing from one setting to the next, some of which are often of critical importance.</a:t>
            </a:r>
          </a:p>
          <a:p>
            <a:endParaRPr lang="en-US" dirty="0"/>
          </a:p>
          <a:p>
            <a:r>
              <a:rPr lang="en-US" dirty="0"/>
              <a:t>Nor can replication failure be taken at face value. Such studies can fail for numerous reasons other than validity of a finding.</a:t>
            </a:r>
          </a:p>
          <a:p>
            <a:endParaRPr lang="en-US" dirty="0"/>
          </a:p>
        </p:txBody>
      </p:sp>
    </p:spTree>
    <p:extLst>
      <p:ext uri="{BB962C8B-B14F-4D97-AF65-F5344CB8AC3E}">
        <p14:creationId xmlns:p14="http://schemas.microsoft.com/office/powerpoint/2010/main" val="14989797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17500"/>
            <a:ext cx="10515600" cy="5859463"/>
          </a:xfrm>
        </p:spPr>
        <p:txBody>
          <a:bodyPr>
            <a:normAutofit lnSpcReduction="10000"/>
          </a:bodyPr>
          <a:lstStyle/>
          <a:p>
            <a:r>
              <a:rPr lang="en-US" dirty="0" smtClean="0"/>
              <a:t>Relevant for the theme of this symposium, there </a:t>
            </a:r>
            <a:r>
              <a:rPr lang="en-US" dirty="0"/>
              <a:t>are absolutely valid reasons to expect the size of a finding to be less in a replication, if everything in both studies is done as perfectly as possible. </a:t>
            </a:r>
            <a:endParaRPr lang="en-US" dirty="0" smtClean="0"/>
          </a:p>
          <a:p>
            <a:endParaRPr lang="en-US" dirty="0"/>
          </a:p>
          <a:p>
            <a:r>
              <a:rPr lang="en-US" dirty="0" smtClean="0"/>
              <a:t>For </a:t>
            </a:r>
            <a:r>
              <a:rPr lang="en-US" dirty="0"/>
              <a:t>example, scientists must stop exploration at some point and publish, and naturally they stop when the study is thought to be well-tuned, error free, and makes a clear point. These optimal stopping criteria are not true of replications, and the result is a selection effect causing </a:t>
            </a:r>
            <a:r>
              <a:rPr lang="en-US" dirty="0" smtClean="0"/>
              <a:t>replications on average </a:t>
            </a:r>
            <a:r>
              <a:rPr lang="en-US" dirty="0"/>
              <a:t>to produce smaller size findings</a:t>
            </a:r>
            <a:r>
              <a:rPr lang="en-US" dirty="0" smtClean="0"/>
              <a:t>.</a:t>
            </a:r>
          </a:p>
          <a:p>
            <a:endParaRPr lang="en-US" dirty="0"/>
          </a:p>
          <a:p>
            <a:r>
              <a:rPr lang="en-US" dirty="0" smtClean="0"/>
              <a:t>I believe failure to consider this has led to poor conclusions from the results of certain large scale replication studies that have been carried out in recent years (studies that I do not think valuable, and more a waste of valuable resources than a gain for science).</a:t>
            </a:r>
            <a:endParaRPr lang="en-US" dirty="0"/>
          </a:p>
          <a:p>
            <a:endParaRPr lang="en-US" dirty="0"/>
          </a:p>
        </p:txBody>
      </p:sp>
    </p:spTree>
    <p:extLst>
      <p:ext uri="{BB962C8B-B14F-4D97-AF65-F5344CB8AC3E}">
        <p14:creationId xmlns:p14="http://schemas.microsoft.com/office/powerpoint/2010/main" val="11759426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E9B497D-7332-DA43-A19B-12D533668BDF}"/>
              </a:ext>
            </a:extLst>
          </p:cNvPr>
          <p:cNvSpPr>
            <a:spLocks noGrp="1"/>
          </p:cNvSpPr>
          <p:nvPr>
            <p:ph idx="1"/>
          </p:nvPr>
        </p:nvSpPr>
        <p:spPr>
          <a:xfrm>
            <a:off x="838200" y="206829"/>
            <a:ext cx="10515600" cy="5970134"/>
          </a:xfrm>
        </p:spPr>
        <p:txBody>
          <a:bodyPr/>
          <a:lstStyle/>
          <a:p>
            <a:r>
              <a:rPr lang="en-US" dirty="0"/>
              <a:t>To sum up, science is now progressing remarkably rapidly, to the point where no one can keep up with developments except perhaps in their own narrow domain of expertise. We see this when we examine the best of </a:t>
            </a:r>
            <a:r>
              <a:rPr lang="en-US" dirty="0" smtClean="0"/>
              <a:t>science, and that includes the psychological sciences. </a:t>
            </a:r>
            <a:endParaRPr lang="en-US" dirty="0"/>
          </a:p>
          <a:p>
            <a:endParaRPr lang="en-US" dirty="0"/>
          </a:p>
          <a:p>
            <a:r>
              <a:rPr lang="en-US" dirty="0"/>
              <a:t>Those who look at the worst of science see a need for generally applied statistical and methodological remedies, thereby letting statistics and methodology govern the practice of science. Such remedies have the danger of slowing progress.</a:t>
            </a:r>
          </a:p>
          <a:p>
            <a:endParaRPr lang="en-US" dirty="0"/>
          </a:p>
          <a:p>
            <a:r>
              <a:rPr lang="en-US" dirty="0"/>
              <a:t>We should be letting statistics and methodology serve science, not the other way round</a:t>
            </a:r>
            <a:r>
              <a:rPr lang="en-US" dirty="0" smtClean="0"/>
              <a:t>. More generally, I note that science is hard, and simple rules are inadequate; good science requires good judgment.</a:t>
            </a:r>
            <a:endParaRPr lang="en-US" dirty="0"/>
          </a:p>
        </p:txBody>
      </p:sp>
    </p:spTree>
    <p:extLst>
      <p:ext uri="{BB962C8B-B14F-4D97-AF65-F5344CB8AC3E}">
        <p14:creationId xmlns:p14="http://schemas.microsoft.com/office/powerpoint/2010/main" val="1027034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6CE3704-3F60-B24B-ABD4-064478B99D47}"/>
              </a:ext>
            </a:extLst>
          </p:cNvPr>
          <p:cNvSpPr>
            <a:spLocks noGrp="1"/>
          </p:cNvSpPr>
          <p:nvPr>
            <p:ph idx="1"/>
          </p:nvPr>
        </p:nvSpPr>
        <p:spPr>
          <a:xfrm>
            <a:off x="384313" y="337457"/>
            <a:ext cx="11476383" cy="5839506"/>
          </a:xfrm>
        </p:spPr>
        <p:txBody>
          <a:bodyPr>
            <a:normAutofit fontScale="92500" lnSpcReduction="10000"/>
          </a:bodyPr>
          <a:lstStyle/>
          <a:p>
            <a:r>
              <a:rPr lang="en-US" dirty="0" smtClean="0"/>
              <a:t>Why would anyone believe science is failing? </a:t>
            </a:r>
          </a:p>
          <a:p>
            <a:endParaRPr lang="en-US" dirty="0" smtClean="0"/>
          </a:p>
          <a:p>
            <a:r>
              <a:rPr lang="en-US" dirty="0" smtClean="0"/>
              <a:t>That depends </a:t>
            </a:r>
            <a:r>
              <a:rPr lang="en-US" dirty="0"/>
              <a:t>on where one looks, at bad science or good science. </a:t>
            </a:r>
            <a:r>
              <a:rPr lang="en-US" dirty="0" smtClean="0"/>
              <a:t>Would </a:t>
            </a:r>
            <a:r>
              <a:rPr lang="en-US" dirty="0"/>
              <a:t>one want to judge the status of technology industries by examining </a:t>
            </a:r>
            <a:r>
              <a:rPr lang="en-US" dirty="0" smtClean="0"/>
              <a:t>start </a:t>
            </a:r>
            <a:r>
              <a:rPr lang="en-US" dirty="0"/>
              <a:t>ups that have failed </a:t>
            </a:r>
            <a:r>
              <a:rPr lang="en-US" dirty="0" smtClean="0"/>
              <a:t>or by looking at Intel</a:t>
            </a:r>
            <a:r>
              <a:rPr lang="en-US" dirty="0"/>
              <a:t>, Apple, Microsoft, Netflix, and </a:t>
            </a:r>
            <a:r>
              <a:rPr lang="en-US" dirty="0" smtClean="0"/>
              <a:t>others?</a:t>
            </a:r>
            <a:endParaRPr lang="en-US" dirty="0" smtClean="0"/>
          </a:p>
          <a:p>
            <a:endParaRPr lang="en-US" dirty="0"/>
          </a:p>
          <a:p>
            <a:r>
              <a:rPr lang="en-US" dirty="0" smtClean="0"/>
              <a:t>Those </a:t>
            </a:r>
            <a:r>
              <a:rPr lang="en-US" dirty="0"/>
              <a:t>focusing on </a:t>
            </a:r>
            <a:r>
              <a:rPr lang="en-US" dirty="0" smtClean="0"/>
              <a:t>the problems of poor science have </a:t>
            </a:r>
            <a:r>
              <a:rPr lang="en-US" dirty="0"/>
              <a:t>proposed a variety of remedies, a number of which are statistical in nature. Are these necessary? Are they sensible? Do they do more harm than good? Do they reflect an understanding of the way that scientific progress takes place? </a:t>
            </a:r>
          </a:p>
          <a:p>
            <a:endParaRPr lang="en-US" dirty="0"/>
          </a:p>
          <a:p>
            <a:r>
              <a:rPr lang="en-US" dirty="0"/>
              <a:t>These are some of the issues to be covered in this symposium. </a:t>
            </a:r>
          </a:p>
          <a:p>
            <a:endParaRPr lang="en-US" dirty="0"/>
          </a:p>
          <a:p>
            <a:r>
              <a:rPr lang="en-US" dirty="0" smtClean="0"/>
              <a:t>I </a:t>
            </a:r>
            <a:r>
              <a:rPr lang="en-US" dirty="0"/>
              <a:t>will lead off the discussion.</a:t>
            </a:r>
          </a:p>
        </p:txBody>
      </p:sp>
    </p:spTree>
    <p:extLst>
      <p:ext uri="{BB962C8B-B14F-4D97-AF65-F5344CB8AC3E}">
        <p14:creationId xmlns:p14="http://schemas.microsoft.com/office/powerpoint/2010/main" val="1463930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9FD8F6-D190-1A49-84ED-9629CB1DA3EC}"/>
              </a:ext>
            </a:extLst>
          </p:cNvPr>
          <p:cNvSpPr>
            <a:spLocks noGrp="1"/>
          </p:cNvSpPr>
          <p:nvPr>
            <p:ph type="ctrTitle"/>
          </p:nvPr>
        </p:nvSpPr>
        <p:spPr/>
        <p:txBody>
          <a:bodyPr/>
          <a:lstStyle/>
          <a:p>
            <a:r>
              <a:rPr lang="en-US" b="1" dirty="0"/>
              <a:t>Science Should Govern the Practice of Statistics</a:t>
            </a:r>
          </a:p>
        </p:txBody>
      </p:sp>
      <p:sp>
        <p:nvSpPr>
          <p:cNvPr id="3" name="Subtitle 2">
            <a:extLst>
              <a:ext uri="{FF2B5EF4-FFF2-40B4-BE49-F238E27FC236}">
                <a16:creationId xmlns:a16="http://schemas.microsoft.com/office/drawing/2014/main" xmlns="" id="{514911D4-7EF2-9146-A4AE-284F855E48A0}"/>
              </a:ext>
            </a:extLst>
          </p:cNvPr>
          <p:cNvSpPr>
            <a:spLocks noGrp="1"/>
          </p:cNvSpPr>
          <p:nvPr>
            <p:ph type="subTitle" idx="1"/>
          </p:nvPr>
        </p:nvSpPr>
        <p:spPr>
          <a:xfrm>
            <a:off x="1524000" y="3929742"/>
            <a:ext cx="9144000" cy="1328057"/>
          </a:xfrm>
        </p:spPr>
        <p:txBody>
          <a:bodyPr>
            <a:normAutofit/>
          </a:bodyPr>
          <a:lstStyle/>
          <a:p>
            <a:r>
              <a:rPr lang="en-US" sz="3600" dirty="0"/>
              <a:t>Richard Shiffrin</a:t>
            </a:r>
          </a:p>
          <a:p>
            <a:r>
              <a:rPr lang="en-US" sz="3600" dirty="0"/>
              <a:t>Indiana University</a:t>
            </a:r>
          </a:p>
        </p:txBody>
      </p:sp>
    </p:spTree>
    <p:extLst>
      <p:ext uri="{BB962C8B-B14F-4D97-AF65-F5344CB8AC3E}">
        <p14:creationId xmlns:p14="http://schemas.microsoft.com/office/powerpoint/2010/main" val="2731777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BB78B94-63CE-CA4B-80CD-C4176AA5D30D}"/>
              </a:ext>
            </a:extLst>
          </p:cNvPr>
          <p:cNvSpPr>
            <a:spLocks noGrp="1"/>
          </p:cNvSpPr>
          <p:nvPr>
            <p:ph idx="1"/>
          </p:nvPr>
        </p:nvSpPr>
        <p:spPr>
          <a:xfrm>
            <a:off x="838200" y="283029"/>
            <a:ext cx="10515600" cy="5893934"/>
          </a:xfrm>
        </p:spPr>
        <p:txBody>
          <a:bodyPr/>
          <a:lstStyle/>
          <a:p>
            <a:endParaRPr lang="en-US" dirty="0"/>
          </a:p>
          <a:p>
            <a:r>
              <a:rPr lang="en-US" dirty="0"/>
              <a:t>I will lead off </a:t>
            </a:r>
            <a:r>
              <a:rPr lang="en-US" dirty="0" smtClean="0"/>
              <a:t>with </a:t>
            </a:r>
            <a:r>
              <a:rPr lang="en-US" dirty="0"/>
              <a:t>a non-technical, conceptual, and verbal summary of the case to be made that statistical and methodological rules of practice should only be formulated, implemented and applied to the extent that they serve science.</a:t>
            </a:r>
          </a:p>
        </p:txBody>
      </p:sp>
    </p:spTree>
    <p:extLst>
      <p:ext uri="{BB962C8B-B14F-4D97-AF65-F5344CB8AC3E}">
        <p14:creationId xmlns:p14="http://schemas.microsoft.com/office/powerpoint/2010/main" val="4093565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26FB22A-83F1-9649-BD85-EC9D027207C5}"/>
              </a:ext>
            </a:extLst>
          </p:cNvPr>
          <p:cNvSpPr>
            <a:spLocks noGrp="1"/>
          </p:cNvSpPr>
          <p:nvPr>
            <p:ph idx="1"/>
          </p:nvPr>
        </p:nvSpPr>
        <p:spPr>
          <a:xfrm>
            <a:off x="838200" y="206829"/>
            <a:ext cx="10515600" cy="5970134"/>
          </a:xfrm>
        </p:spPr>
        <p:txBody>
          <a:bodyPr/>
          <a:lstStyle/>
          <a:p>
            <a:pPr marL="0" indent="0" algn="ctr">
              <a:buNone/>
            </a:pPr>
            <a:endParaRPr lang="en-US" dirty="0"/>
          </a:p>
          <a:p>
            <a:endParaRPr lang="en-US" dirty="0"/>
          </a:p>
          <a:p>
            <a:r>
              <a:rPr lang="en-US" dirty="0" smtClean="0"/>
              <a:t>Will establishing </a:t>
            </a:r>
            <a:r>
              <a:rPr lang="en-US" dirty="0"/>
              <a:t>various statistical and methodological </a:t>
            </a:r>
            <a:r>
              <a:rPr lang="en-US" dirty="0" smtClean="0"/>
              <a:t>rules </a:t>
            </a:r>
            <a:r>
              <a:rPr lang="en-US" dirty="0"/>
              <a:t>solve the current problems and advance </a:t>
            </a:r>
            <a:r>
              <a:rPr lang="en-US" dirty="0" smtClean="0"/>
              <a:t>science, or would </a:t>
            </a:r>
            <a:r>
              <a:rPr lang="en-US" dirty="0"/>
              <a:t>new rules and regulations </a:t>
            </a:r>
            <a:r>
              <a:rPr lang="en-US" dirty="0" smtClean="0"/>
              <a:t>slow </a:t>
            </a:r>
            <a:r>
              <a:rPr lang="en-US" dirty="0"/>
              <a:t>scientific </a:t>
            </a:r>
            <a:r>
              <a:rPr lang="en-US" dirty="0" smtClean="0"/>
              <a:t>progress?</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1254904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7718640-4925-4141-8B34-DEE984BDBB51}"/>
              </a:ext>
            </a:extLst>
          </p:cNvPr>
          <p:cNvSpPr>
            <a:spLocks noGrp="1"/>
          </p:cNvSpPr>
          <p:nvPr>
            <p:ph idx="1"/>
          </p:nvPr>
        </p:nvSpPr>
        <p:spPr>
          <a:xfrm>
            <a:off x="190500" y="381000"/>
            <a:ext cx="11849100" cy="5795963"/>
          </a:xfrm>
        </p:spPr>
        <p:txBody>
          <a:bodyPr>
            <a:normAutofit/>
          </a:bodyPr>
          <a:lstStyle/>
          <a:p>
            <a:endParaRPr lang="en-US" dirty="0"/>
          </a:p>
          <a:p>
            <a:r>
              <a:rPr lang="en-US" dirty="0"/>
              <a:t>T</a:t>
            </a:r>
            <a:r>
              <a:rPr lang="en-US" dirty="0" smtClean="0"/>
              <a:t>he </a:t>
            </a:r>
            <a:r>
              <a:rPr lang="en-US" dirty="0"/>
              <a:t>‘crisis of reproducibility’ is not a crisis when viewed historically – the present problems have been part of normal scientific practice since science </a:t>
            </a:r>
            <a:r>
              <a:rPr lang="en-US" dirty="0" smtClean="0"/>
              <a:t>began: The </a:t>
            </a:r>
            <a:r>
              <a:rPr lang="en-US" dirty="0"/>
              <a:t>publication of promising results that turn out to be invalid or unhelpful </a:t>
            </a:r>
            <a:r>
              <a:rPr lang="en-US" dirty="0" smtClean="0"/>
              <a:t>have proved necessary </a:t>
            </a:r>
            <a:r>
              <a:rPr lang="en-US" dirty="0"/>
              <a:t>to ‘grease the wheels’ of scientific progress. </a:t>
            </a:r>
          </a:p>
          <a:p>
            <a:endParaRPr lang="en-US" dirty="0"/>
          </a:p>
          <a:p>
            <a:r>
              <a:rPr lang="en-US" dirty="0"/>
              <a:t>If there is a ‘crisis’, it </a:t>
            </a:r>
            <a:r>
              <a:rPr lang="en-US" dirty="0" smtClean="0"/>
              <a:t>lies </a:t>
            </a:r>
            <a:r>
              <a:rPr lang="en-US" dirty="0"/>
              <a:t>in the harm done to the public perception of </a:t>
            </a:r>
            <a:r>
              <a:rPr lang="en-US" dirty="0" smtClean="0"/>
              <a:t>science. </a:t>
            </a:r>
            <a:r>
              <a:rPr lang="en-US" dirty="0"/>
              <a:t>The </a:t>
            </a:r>
            <a:r>
              <a:rPr lang="en-US" dirty="0" smtClean="0"/>
              <a:t>narrative </a:t>
            </a:r>
            <a:r>
              <a:rPr lang="en-US" dirty="0"/>
              <a:t>that our science is broken has affected </a:t>
            </a:r>
            <a:r>
              <a:rPr lang="en-US" dirty="0" smtClean="0"/>
              <a:t>both </a:t>
            </a:r>
            <a:r>
              <a:rPr lang="en-US" dirty="0"/>
              <a:t>the public </a:t>
            </a:r>
            <a:r>
              <a:rPr lang="en-US" dirty="0" smtClean="0"/>
              <a:t>and scientists: Some members of our fields have </a:t>
            </a:r>
            <a:r>
              <a:rPr lang="en-US" dirty="0"/>
              <a:t>expressed doubts concerning </a:t>
            </a:r>
            <a:r>
              <a:rPr lang="en-US" dirty="0" smtClean="0"/>
              <a:t>their practices and even the </a:t>
            </a:r>
            <a:r>
              <a:rPr lang="en-US" dirty="0"/>
              <a:t>progress their fields are making.</a:t>
            </a:r>
            <a:r>
              <a:rPr lang="en-US" dirty="0">
                <a:effectLst/>
              </a:rPr>
              <a:t> </a:t>
            </a:r>
            <a:r>
              <a:rPr lang="en-US" dirty="0" smtClean="0">
                <a:effectLst/>
              </a:rPr>
              <a:t>Recall an NPR interview by a prominent member of our field suggesting a new goal: “Aim to do less wrong”.</a:t>
            </a:r>
            <a:endParaRPr lang="en-US" dirty="0">
              <a:effectLst/>
            </a:endParaRPr>
          </a:p>
          <a:p>
            <a:endParaRPr lang="en-US" dirty="0"/>
          </a:p>
        </p:txBody>
      </p:sp>
    </p:spTree>
    <p:extLst>
      <p:ext uri="{BB962C8B-B14F-4D97-AF65-F5344CB8AC3E}">
        <p14:creationId xmlns:p14="http://schemas.microsoft.com/office/powerpoint/2010/main" val="2903545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D0E019D-0C07-C449-BA9C-74A067F7B34D}"/>
              </a:ext>
            </a:extLst>
          </p:cNvPr>
          <p:cNvSpPr>
            <a:spLocks noGrp="1"/>
          </p:cNvSpPr>
          <p:nvPr>
            <p:ph idx="1"/>
          </p:nvPr>
        </p:nvSpPr>
        <p:spPr>
          <a:xfrm>
            <a:off x="159657" y="217714"/>
            <a:ext cx="11640457" cy="5959249"/>
          </a:xfrm>
        </p:spPr>
        <p:txBody>
          <a:bodyPr>
            <a:normAutofit lnSpcReduction="10000"/>
          </a:bodyPr>
          <a:lstStyle/>
          <a:p>
            <a:r>
              <a:rPr lang="en-US" dirty="0" smtClean="0"/>
              <a:t>Nothing I say today is meant </a:t>
            </a:r>
            <a:r>
              <a:rPr lang="en-US" dirty="0"/>
              <a:t>to defend poor scientific </a:t>
            </a:r>
            <a:r>
              <a:rPr lang="en-US" dirty="0" smtClean="0"/>
              <a:t>publications, and I do </a:t>
            </a:r>
            <a:r>
              <a:rPr lang="en-US" dirty="0"/>
              <a:t>not fault the </a:t>
            </a:r>
            <a:r>
              <a:rPr lang="en-US" dirty="0" smtClean="0"/>
              <a:t>scientists who are </a:t>
            </a:r>
            <a:r>
              <a:rPr lang="en-US" dirty="0"/>
              <a:t>examining the flaws they see in scientific </a:t>
            </a:r>
            <a:r>
              <a:rPr lang="en-US" dirty="0" smtClean="0"/>
              <a:t>practice because they are </a:t>
            </a:r>
            <a:r>
              <a:rPr lang="en-US" dirty="0"/>
              <a:t>generally well intentioned. Yet these examinations are unbalanced, and do not give an accurate picture of the status of science. </a:t>
            </a:r>
          </a:p>
          <a:p>
            <a:endParaRPr lang="en-US" dirty="0"/>
          </a:p>
          <a:p>
            <a:r>
              <a:rPr lang="en-US" dirty="0"/>
              <a:t>Every field of science has always had a large number of publications that are some or all of: invalid, low power, unlikely, silly, in error, poorly written, and mostly ignored. </a:t>
            </a:r>
            <a:r>
              <a:rPr lang="en-US" dirty="0" smtClean="0"/>
              <a:t>In </a:t>
            </a:r>
            <a:r>
              <a:rPr lang="en-US" dirty="0"/>
              <a:t>most </a:t>
            </a:r>
            <a:r>
              <a:rPr lang="en-US" dirty="0" smtClean="0"/>
              <a:t>cases, despite a few highly publicized exceptions, </a:t>
            </a:r>
            <a:r>
              <a:rPr lang="en-US" dirty="0"/>
              <a:t>their publication has done and will do little harm. Consider than there are now over one million scientific publications each year and more than half are never cited, even by their authors.</a:t>
            </a:r>
          </a:p>
          <a:p>
            <a:endParaRPr lang="en-US" dirty="0"/>
          </a:p>
          <a:p>
            <a:r>
              <a:rPr lang="en-US" dirty="0"/>
              <a:t>Rules </a:t>
            </a:r>
            <a:r>
              <a:rPr lang="en-US" dirty="0" smtClean="0"/>
              <a:t>that </a:t>
            </a:r>
            <a:r>
              <a:rPr lang="en-US" dirty="0"/>
              <a:t>would reduce the numbers of these </a:t>
            </a:r>
            <a:r>
              <a:rPr lang="en-US" dirty="0" smtClean="0"/>
              <a:t>publications likely would hinder </a:t>
            </a:r>
            <a:r>
              <a:rPr lang="en-US" dirty="0"/>
              <a:t>the publications of valuable contributions that lead to progress.  </a:t>
            </a:r>
          </a:p>
        </p:txBody>
      </p:sp>
    </p:spTree>
    <p:extLst>
      <p:ext uri="{BB962C8B-B14F-4D97-AF65-F5344CB8AC3E}">
        <p14:creationId xmlns:p14="http://schemas.microsoft.com/office/powerpoint/2010/main" val="2286605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3E66734-7A01-2342-95E1-447F53672DBF}"/>
              </a:ext>
            </a:extLst>
          </p:cNvPr>
          <p:cNvSpPr>
            <a:spLocks noGrp="1"/>
          </p:cNvSpPr>
          <p:nvPr>
            <p:ph idx="1"/>
          </p:nvPr>
        </p:nvSpPr>
        <p:spPr>
          <a:xfrm>
            <a:off x="555171" y="250371"/>
            <a:ext cx="11179629" cy="6193972"/>
          </a:xfrm>
        </p:spPr>
        <p:txBody>
          <a:bodyPr>
            <a:normAutofit fontScale="92500" lnSpcReduction="10000"/>
          </a:bodyPr>
          <a:lstStyle/>
          <a:p>
            <a:endParaRPr lang="en-US" dirty="0"/>
          </a:p>
          <a:p>
            <a:r>
              <a:rPr lang="en-US" dirty="0"/>
              <a:t>How much should the focus be on successes vs. failures?  That depends on the goals that one wants science to achieve. </a:t>
            </a:r>
          </a:p>
          <a:p>
            <a:endParaRPr lang="en-US" dirty="0"/>
          </a:p>
          <a:p>
            <a:r>
              <a:rPr lang="en-US" dirty="0"/>
              <a:t>There are many goals of science, all reasonable to one degree or another: Scientific practice should produce reports that are shared with all, that are replicable, reproducible, valid, important, and useful, that include both positive and negative outcomes, that are based on ethical approaches, that do little harm, that are based on good and informative design and analysis, that use appropriate statistical analysis, that draw reasonable conclusions, and that reveal results and conclusions that generalize to other situations.</a:t>
            </a:r>
          </a:p>
          <a:p>
            <a:endParaRPr lang="en-US" dirty="0"/>
          </a:p>
          <a:p>
            <a:r>
              <a:rPr lang="en-US" dirty="0"/>
              <a:t>However, the most important and central goal should be </a:t>
            </a:r>
            <a:r>
              <a:rPr lang="en-US" b="1" i="1" dirty="0"/>
              <a:t>maximizing scientific progress</a:t>
            </a:r>
            <a:r>
              <a:rPr lang="en-US" dirty="0"/>
              <a:t>, maximizing progress in theory because that is how we come to understand the world we inhabit, and maximizing progress in applications because that benefits society and the world.</a:t>
            </a:r>
          </a:p>
        </p:txBody>
      </p:sp>
    </p:spTree>
    <p:extLst>
      <p:ext uri="{BB962C8B-B14F-4D97-AF65-F5344CB8AC3E}">
        <p14:creationId xmlns:p14="http://schemas.microsoft.com/office/powerpoint/2010/main" val="26640250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7511</TotalTime>
  <Words>2615</Words>
  <Application>Microsoft Macintosh PowerPoint</Application>
  <PresentationFormat>Widescreen</PresentationFormat>
  <Paragraphs>112</Paragraphs>
  <Slides>26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Calibri</vt:lpstr>
      <vt:lpstr>Calibri Light</vt:lpstr>
      <vt:lpstr>Arial</vt:lpstr>
      <vt:lpstr>Office Theme</vt:lpstr>
      <vt:lpstr>Symposium: Should statistics govern the practice of science, or science govern the practice of statistics?</vt:lpstr>
      <vt:lpstr>PowerPoint Presentation</vt:lpstr>
      <vt:lpstr>PowerPoint Presentation</vt:lpstr>
      <vt:lpstr>Science Should Govern the Practice of Statistics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Science Should Govern the Practice of Statistics</dc:title>
  <dc:creator>Shiffrin, Richard M.</dc:creator>
  <cp:lastModifiedBy>Shiffrin, Richard M.</cp:lastModifiedBy>
  <cp:revision>145</cp:revision>
  <dcterms:created xsi:type="dcterms:W3CDTF">2018-07-07T13:58:24Z</dcterms:created>
  <dcterms:modified xsi:type="dcterms:W3CDTF">2018-11-16T15:28:35Z</dcterms:modified>
</cp:coreProperties>
</file>