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C3980E4-45E5-4F40-B893-471E4E4EB3CD}" type="datetimeFigureOut">
              <a:rPr lang="es-GT" smtClean="0"/>
              <a:t>28/02/2025</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4E4793E-6D7E-41D3-A920-F9F7202DFCAE}" type="slidenum">
              <a:rPr lang="es-GT" smtClean="0"/>
              <a:t>‹Nº›</a:t>
            </a:fld>
            <a:endParaRPr lang="es-GT"/>
          </a:p>
        </p:txBody>
      </p:sp>
    </p:spTree>
    <p:extLst>
      <p:ext uri="{BB962C8B-B14F-4D97-AF65-F5344CB8AC3E}">
        <p14:creationId xmlns:p14="http://schemas.microsoft.com/office/powerpoint/2010/main" val="1290598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C3980E4-45E5-4F40-B893-471E4E4EB3CD}" type="datetimeFigureOut">
              <a:rPr lang="es-GT" smtClean="0"/>
              <a:t>28/02/2025</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4E4793E-6D7E-41D3-A920-F9F7202DFCAE}" type="slidenum">
              <a:rPr lang="es-GT" smtClean="0"/>
              <a:t>‹Nº›</a:t>
            </a:fld>
            <a:endParaRPr lang="es-GT"/>
          </a:p>
        </p:txBody>
      </p:sp>
    </p:spTree>
    <p:extLst>
      <p:ext uri="{BB962C8B-B14F-4D97-AF65-F5344CB8AC3E}">
        <p14:creationId xmlns:p14="http://schemas.microsoft.com/office/powerpoint/2010/main" val="84840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C3980E4-45E5-4F40-B893-471E4E4EB3CD}" type="datetimeFigureOut">
              <a:rPr lang="es-GT" smtClean="0"/>
              <a:t>28/02/2025</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4E4793E-6D7E-41D3-A920-F9F7202DFCAE}" type="slidenum">
              <a:rPr lang="es-GT" smtClean="0"/>
              <a:t>‹Nº›</a:t>
            </a:fld>
            <a:endParaRPr lang="es-GT"/>
          </a:p>
        </p:txBody>
      </p:sp>
    </p:spTree>
    <p:extLst>
      <p:ext uri="{BB962C8B-B14F-4D97-AF65-F5344CB8AC3E}">
        <p14:creationId xmlns:p14="http://schemas.microsoft.com/office/powerpoint/2010/main" val="1258265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C3980E4-45E5-4F40-B893-471E4E4EB3CD}" type="datetimeFigureOut">
              <a:rPr lang="es-GT" smtClean="0"/>
              <a:t>28/02/2025</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4E4793E-6D7E-41D3-A920-F9F7202DFCAE}" type="slidenum">
              <a:rPr lang="es-GT" smtClean="0"/>
              <a:t>‹Nº›</a:t>
            </a:fld>
            <a:endParaRPr lang="es-GT"/>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38145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C3980E4-45E5-4F40-B893-471E4E4EB3CD}" type="datetimeFigureOut">
              <a:rPr lang="es-GT" smtClean="0"/>
              <a:t>28/02/2025</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4E4793E-6D7E-41D3-A920-F9F7202DFCAE}" type="slidenum">
              <a:rPr lang="es-GT" smtClean="0"/>
              <a:t>‹Nº›</a:t>
            </a:fld>
            <a:endParaRPr lang="es-GT"/>
          </a:p>
        </p:txBody>
      </p:sp>
    </p:spTree>
    <p:extLst>
      <p:ext uri="{BB962C8B-B14F-4D97-AF65-F5344CB8AC3E}">
        <p14:creationId xmlns:p14="http://schemas.microsoft.com/office/powerpoint/2010/main" val="184884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C3980E4-45E5-4F40-B893-471E4E4EB3CD}" type="datetimeFigureOut">
              <a:rPr lang="es-GT" smtClean="0"/>
              <a:t>28/02/2025</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04E4793E-6D7E-41D3-A920-F9F7202DFCAE}" type="slidenum">
              <a:rPr lang="es-GT" smtClean="0"/>
              <a:t>‹Nº›</a:t>
            </a:fld>
            <a:endParaRPr lang="es-GT"/>
          </a:p>
        </p:txBody>
      </p:sp>
    </p:spTree>
    <p:extLst>
      <p:ext uri="{BB962C8B-B14F-4D97-AF65-F5344CB8AC3E}">
        <p14:creationId xmlns:p14="http://schemas.microsoft.com/office/powerpoint/2010/main" val="4105391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C3980E4-45E5-4F40-B893-471E4E4EB3CD}" type="datetimeFigureOut">
              <a:rPr lang="es-GT" smtClean="0"/>
              <a:t>28/02/2025</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04E4793E-6D7E-41D3-A920-F9F7202DFCAE}" type="slidenum">
              <a:rPr lang="es-GT" smtClean="0"/>
              <a:t>‹Nº›</a:t>
            </a:fld>
            <a:endParaRPr lang="es-GT"/>
          </a:p>
        </p:txBody>
      </p:sp>
    </p:spTree>
    <p:extLst>
      <p:ext uri="{BB962C8B-B14F-4D97-AF65-F5344CB8AC3E}">
        <p14:creationId xmlns:p14="http://schemas.microsoft.com/office/powerpoint/2010/main" val="1515332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C3980E4-45E5-4F40-B893-471E4E4EB3CD}" type="datetimeFigureOut">
              <a:rPr lang="es-GT" smtClean="0"/>
              <a:t>28/02/2025</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4E4793E-6D7E-41D3-A920-F9F7202DFCAE}" type="slidenum">
              <a:rPr lang="es-GT" smtClean="0"/>
              <a:t>‹Nº›</a:t>
            </a:fld>
            <a:endParaRPr lang="es-GT"/>
          </a:p>
        </p:txBody>
      </p:sp>
    </p:spTree>
    <p:extLst>
      <p:ext uri="{BB962C8B-B14F-4D97-AF65-F5344CB8AC3E}">
        <p14:creationId xmlns:p14="http://schemas.microsoft.com/office/powerpoint/2010/main" val="3786576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C3980E4-45E5-4F40-B893-471E4E4EB3CD}" type="datetimeFigureOut">
              <a:rPr lang="es-GT" smtClean="0"/>
              <a:t>28/02/2025</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4E4793E-6D7E-41D3-A920-F9F7202DFCAE}" type="slidenum">
              <a:rPr lang="es-GT" smtClean="0"/>
              <a:t>‹Nº›</a:t>
            </a:fld>
            <a:endParaRPr lang="es-GT"/>
          </a:p>
        </p:txBody>
      </p:sp>
    </p:spTree>
    <p:extLst>
      <p:ext uri="{BB962C8B-B14F-4D97-AF65-F5344CB8AC3E}">
        <p14:creationId xmlns:p14="http://schemas.microsoft.com/office/powerpoint/2010/main" val="3607008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C3980E4-45E5-4F40-B893-471E4E4EB3CD}" type="datetimeFigureOut">
              <a:rPr lang="es-GT" smtClean="0"/>
              <a:t>28/02/2025</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4E4793E-6D7E-41D3-A920-F9F7202DFCAE}" type="slidenum">
              <a:rPr lang="es-GT" smtClean="0"/>
              <a:t>‹Nº›</a:t>
            </a:fld>
            <a:endParaRPr lang="es-GT"/>
          </a:p>
        </p:txBody>
      </p:sp>
    </p:spTree>
    <p:extLst>
      <p:ext uri="{BB962C8B-B14F-4D97-AF65-F5344CB8AC3E}">
        <p14:creationId xmlns:p14="http://schemas.microsoft.com/office/powerpoint/2010/main" val="2544826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DC3980E4-45E5-4F40-B893-471E4E4EB3CD}" type="datetimeFigureOut">
              <a:rPr lang="es-GT" smtClean="0"/>
              <a:t>28/02/2025</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4E4793E-6D7E-41D3-A920-F9F7202DFCAE}" type="slidenum">
              <a:rPr lang="es-GT" smtClean="0"/>
              <a:t>‹Nº›</a:t>
            </a:fld>
            <a:endParaRPr lang="es-GT"/>
          </a:p>
        </p:txBody>
      </p:sp>
    </p:spTree>
    <p:extLst>
      <p:ext uri="{BB962C8B-B14F-4D97-AF65-F5344CB8AC3E}">
        <p14:creationId xmlns:p14="http://schemas.microsoft.com/office/powerpoint/2010/main" val="1649959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C3980E4-45E5-4F40-B893-471E4E4EB3CD}" type="datetimeFigureOut">
              <a:rPr lang="es-GT" smtClean="0"/>
              <a:t>28/02/2025</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4E4793E-6D7E-41D3-A920-F9F7202DFCAE}" type="slidenum">
              <a:rPr lang="es-GT" smtClean="0"/>
              <a:t>‹Nº›</a:t>
            </a:fld>
            <a:endParaRPr lang="es-GT"/>
          </a:p>
        </p:txBody>
      </p:sp>
    </p:spTree>
    <p:extLst>
      <p:ext uri="{BB962C8B-B14F-4D97-AF65-F5344CB8AC3E}">
        <p14:creationId xmlns:p14="http://schemas.microsoft.com/office/powerpoint/2010/main" val="170814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913795" y="2912232"/>
            <a:ext cx="5107208"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912232"/>
            <a:ext cx="5095357" cy="287896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C3980E4-45E5-4F40-B893-471E4E4EB3CD}" type="datetimeFigureOut">
              <a:rPr lang="es-GT" smtClean="0"/>
              <a:t>28/02/2025</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04E4793E-6D7E-41D3-A920-F9F7202DFCAE}" type="slidenum">
              <a:rPr lang="es-GT" smtClean="0"/>
              <a:t>‹Nº›</a:t>
            </a:fld>
            <a:endParaRPr lang="es-GT"/>
          </a:p>
        </p:txBody>
      </p:sp>
    </p:spTree>
    <p:extLst>
      <p:ext uri="{BB962C8B-B14F-4D97-AF65-F5344CB8AC3E}">
        <p14:creationId xmlns:p14="http://schemas.microsoft.com/office/powerpoint/2010/main" val="1331159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C3980E4-45E5-4F40-B893-471E4E4EB3CD}" type="datetimeFigureOut">
              <a:rPr lang="es-GT" smtClean="0"/>
              <a:t>28/02/2025</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04E4793E-6D7E-41D3-A920-F9F7202DFCAE}" type="slidenum">
              <a:rPr lang="es-GT" smtClean="0"/>
              <a:t>‹Nº›</a:t>
            </a:fld>
            <a:endParaRPr lang="es-GT"/>
          </a:p>
        </p:txBody>
      </p:sp>
    </p:spTree>
    <p:extLst>
      <p:ext uri="{BB962C8B-B14F-4D97-AF65-F5344CB8AC3E}">
        <p14:creationId xmlns:p14="http://schemas.microsoft.com/office/powerpoint/2010/main" val="260463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3980E4-45E5-4F40-B893-471E4E4EB3CD}" type="datetimeFigureOut">
              <a:rPr lang="es-GT" smtClean="0"/>
              <a:t>28/02/2025</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04E4793E-6D7E-41D3-A920-F9F7202DFCAE}" type="slidenum">
              <a:rPr lang="es-GT" smtClean="0"/>
              <a:t>‹Nº›</a:t>
            </a:fld>
            <a:endParaRPr lang="es-GT"/>
          </a:p>
        </p:txBody>
      </p:sp>
    </p:spTree>
    <p:extLst>
      <p:ext uri="{BB962C8B-B14F-4D97-AF65-F5344CB8AC3E}">
        <p14:creationId xmlns:p14="http://schemas.microsoft.com/office/powerpoint/2010/main" val="146383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C3980E4-45E5-4F40-B893-471E4E4EB3CD}" type="datetimeFigureOut">
              <a:rPr lang="es-GT" smtClean="0"/>
              <a:t>28/02/2025</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4E4793E-6D7E-41D3-A920-F9F7202DFCAE}" type="slidenum">
              <a:rPr lang="es-GT" smtClean="0"/>
              <a:t>‹Nº›</a:t>
            </a:fld>
            <a:endParaRPr lang="es-GT"/>
          </a:p>
        </p:txBody>
      </p:sp>
    </p:spTree>
    <p:extLst>
      <p:ext uri="{BB962C8B-B14F-4D97-AF65-F5344CB8AC3E}">
        <p14:creationId xmlns:p14="http://schemas.microsoft.com/office/powerpoint/2010/main" val="3693784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C3980E4-45E5-4F40-B893-471E4E4EB3CD}" type="datetimeFigureOut">
              <a:rPr lang="es-GT" smtClean="0"/>
              <a:t>28/02/2025</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4E4793E-6D7E-41D3-A920-F9F7202DFCAE}" type="slidenum">
              <a:rPr lang="es-GT" smtClean="0"/>
              <a:t>‹Nº›</a:t>
            </a:fld>
            <a:endParaRPr lang="es-GT"/>
          </a:p>
        </p:txBody>
      </p:sp>
    </p:spTree>
    <p:extLst>
      <p:ext uri="{BB962C8B-B14F-4D97-AF65-F5344CB8AC3E}">
        <p14:creationId xmlns:p14="http://schemas.microsoft.com/office/powerpoint/2010/main" val="219753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C3980E4-45E5-4F40-B893-471E4E4EB3CD}" type="datetimeFigureOut">
              <a:rPr lang="es-GT" smtClean="0"/>
              <a:t>28/02/2025</a:t>
            </a:fld>
            <a:endParaRPr lang="es-GT"/>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GT"/>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4E4793E-6D7E-41D3-A920-F9F7202DFCAE}" type="slidenum">
              <a:rPr lang="es-GT" smtClean="0"/>
              <a:t>‹Nº›</a:t>
            </a:fld>
            <a:endParaRPr lang="es-GT"/>
          </a:p>
        </p:txBody>
      </p:sp>
    </p:spTree>
    <p:extLst>
      <p:ext uri="{BB962C8B-B14F-4D97-AF65-F5344CB8AC3E}">
        <p14:creationId xmlns:p14="http://schemas.microsoft.com/office/powerpoint/2010/main" val="40006089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815DDF-007A-424A-BFDD-C523F1F03962}"/>
              </a:ext>
            </a:extLst>
          </p:cNvPr>
          <p:cNvSpPr>
            <a:spLocks noGrp="1"/>
          </p:cNvSpPr>
          <p:nvPr>
            <p:ph type="ctrTitle"/>
          </p:nvPr>
        </p:nvSpPr>
        <p:spPr/>
        <p:txBody>
          <a:bodyPr/>
          <a:lstStyle/>
          <a:p>
            <a:r>
              <a:rPr lang="es-MX" dirty="0"/>
              <a:t>PROGRAMACION III</a:t>
            </a:r>
            <a:endParaRPr lang="es-GT" dirty="0"/>
          </a:p>
        </p:txBody>
      </p:sp>
      <p:sp>
        <p:nvSpPr>
          <p:cNvPr id="3" name="Subtítulo 2">
            <a:extLst>
              <a:ext uri="{FF2B5EF4-FFF2-40B4-BE49-F238E27FC236}">
                <a16:creationId xmlns:a16="http://schemas.microsoft.com/office/drawing/2014/main" id="{8DE4E368-C1FF-4242-8204-130D46C45222}"/>
              </a:ext>
            </a:extLst>
          </p:cNvPr>
          <p:cNvSpPr>
            <a:spLocks noGrp="1"/>
          </p:cNvSpPr>
          <p:nvPr>
            <p:ph type="subTitle" idx="1"/>
          </p:nvPr>
        </p:nvSpPr>
        <p:spPr/>
        <p:txBody>
          <a:bodyPr/>
          <a:lstStyle/>
          <a:p>
            <a:r>
              <a:rPr lang="es-MX" dirty="0"/>
              <a:t>PARCIAL I</a:t>
            </a:r>
          </a:p>
          <a:p>
            <a:r>
              <a:rPr lang="es-MX" dirty="0"/>
              <a:t>Josué Isaac Pelicó Mejía</a:t>
            </a:r>
          </a:p>
          <a:p>
            <a:r>
              <a:rPr lang="es-MX" dirty="0"/>
              <a:t>9960-20-22311</a:t>
            </a:r>
            <a:endParaRPr lang="es-GT" dirty="0"/>
          </a:p>
        </p:txBody>
      </p:sp>
    </p:spTree>
    <p:extLst>
      <p:ext uri="{BB962C8B-B14F-4D97-AF65-F5344CB8AC3E}">
        <p14:creationId xmlns:p14="http://schemas.microsoft.com/office/powerpoint/2010/main" val="207785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501F844-694E-4689-9E5D-F98BFF66D334}"/>
              </a:ext>
            </a:extLst>
          </p:cNvPr>
          <p:cNvSpPr>
            <a:spLocks noGrp="1"/>
          </p:cNvSpPr>
          <p:nvPr>
            <p:ph idx="1"/>
          </p:nvPr>
        </p:nvSpPr>
        <p:spPr/>
        <p:txBody>
          <a:bodyPr>
            <a:normAutofit/>
          </a:bodyPr>
          <a:lstStyle/>
          <a:p>
            <a:pPr algn="ctr"/>
            <a:r>
              <a:rPr lang="es-MX" sz="4800" b="1" dirty="0"/>
              <a:t>INTERFACES VS CLASE ABSTRACTA</a:t>
            </a:r>
            <a:endParaRPr lang="es-GT" sz="4800" b="1" dirty="0"/>
          </a:p>
        </p:txBody>
      </p:sp>
    </p:spTree>
    <p:extLst>
      <p:ext uri="{BB962C8B-B14F-4D97-AF65-F5344CB8AC3E}">
        <p14:creationId xmlns:p14="http://schemas.microsoft.com/office/powerpoint/2010/main" val="3031850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6CC77-96CB-42E5-9540-39841B37216A}"/>
              </a:ext>
            </a:extLst>
          </p:cNvPr>
          <p:cNvSpPr>
            <a:spLocks noGrp="1"/>
          </p:cNvSpPr>
          <p:nvPr>
            <p:ph type="title"/>
          </p:nvPr>
        </p:nvSpPr>
        <p:spPr/>
        <p:txBody>
          <a:bodyPr/>
          <a:lstStyle/>
          <a:p>
            <a:pPr algn="ctr"/>
            <a:r>
              <a:rPr lang="es-MX" b="1" dirty="0"/>
              <a:t>INTERFAZ</a:t>
            </a:r>
            <a:endParaRPr lang="es-GT" b="1" dirty="0"/>
          </a:p>
        </p:txBody>
      </p:sp>
      <p:sp>
        <p:nvSpPr>
          <p:cNvPr id="3" name="Marcador de contenido 2">
            <a:extLst>
              <a:ext uri="{FF2B5EF4-FFF2-40B4-BE49-F238E27FC236}">
                <a16:creationId xmlns:a16="http://schemas.microsoft.com/office/drawing/2014/main" id="{FEA6B459-F3DD-4B14-97B8-63CC57E6097B}"/>
              </a:ext>
            </a:extLst>
          </p:cNvPr>
          <p:cNvSpPr>
            <a:spLocks noGrp="1"/>
          </p:cNvSpPr>
          <p:nvPr>
            <p:ph idx="1"/>
          </p:nvPr>
        </p:nvSpPr>
        <p:spPr/>
        <p:txBody>
          <a:bodyPr/>
          <a:lstStyle/>
          <a:p>
            <a:pPr algn="just">
              <a:lnSpc>
                <a:spcPct val="150000"/>
              </a:lnSpc>
            </a:pPr>
            <a:r>
              <a:rPr lang="es-MX" dirty="0"/>
              <a:t>Es una plantilla que define un conjunto de métodos y propiedades que deben cumplir las clases que la implementan. </a:t>
            </a:r>
          </a:p>
          <a:p>
            <a:pPr algn="just">
              <a:lnSpc>
                <a:spcPct val="150000"/>
              </a:lnSpc>
            </a:pPr>
            <a:r>
              <a:rPr lang="es-MX" dirty="0"/>
              <a:t>Es como un contrato que otras clases deben seguir.</a:t>
            </a:r>
            <a:endParaRPr lang="es-GT" dirty="0"/>
          </a:p>
        </p:txBody>
      </p:sp>
    </p:spTree>
    <p:extLst>
      <p:ext uri="{BB962C8B-B14F-4D97-AF65-F5344CB8AC3E}">
        <p14:creationId xmlns:p14="http://schemas.microsoft.com/office/powerpoint/2010/main" val="300351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68E0A1-FB74-407B-B227-8B1A12E5B473}"/>
              </a:ext>
            </a:extLst>
          </p:cNvPr>
          <p:cNvSpPr>
            <a:spLocks noGrp="1"/>
          </p:cNvSpPr>
          <p:nvPr>
            <p:ph type="title"/>
          </p:nvPr>
        </p:nvSpPr>
        <p:spPr/>
        <p:txBody>
          <a:bodyPr/>
          <a:lstStyle/>
          <a:p>
            <a:pPr algn="ctr"/>
            <a:r>
              <a:rPr lang="es-MX" b="1" dirty="0"/>
              <a:t>CLASE ABSTRACTA</a:t>
            </a:r>
            <a:endParaRPr lang="es-GT" b="1" dirty="0"/>
          </a:p>
        </p:txBody>
      </p:sp>
      <p:sp>
        <p:nvSpPr>
          <p:cNvPr id="3" name="Marcador de contenido 2">
            <a:extLst>
              <a:ext uri="{FF2B5EF4-FFF2-40B4-BE49-F238E27FC236}">
                <a16:creationId xmlns:a16="http://schemas.microsoft.com/office/drawing/2014/main" id="{A1C94463-BA25-4B93-AEE2-A2F9982CA915}"/>
              </a:ext>
            </a:extLst>
          </p:cNvPr>
          <p:cNvSpPr>
            <a:spLocks noGrp="1"/>
          </p:cNvSpPr>
          <p:nvPr>
            <p:ph idx="1"/>
          </p:nvPr>
        </p:nvSpPr>
        <p:spPr/>
        <p:txBody>
          <a:bodyPr/>
          <a:lstStyle/>
          <a:p>
            <a:pPr>
              <a:lnSpc>
                <a:spcPct val="150000"/>
              </a:lnSpc>
            </a:pPr>
            <a:r>
              <a:rPr lang="es-MX" dirty="0"/>
              <a:t>Es una clase que puede contener métodos concretos (con implementación) y métodos abstractos (sin implementación). No se puede instanciar directamente; solo se puede extender mediante herencia </a:t>
            </a:r>
            <a:endParaRPr lang="es-GT" dirty="0"/>
          </a:p>
        </p:txBody>
      </p:sp>
    </p:spTree>
    <p:extLst>
      <p:ext uri="{BB962C8B-B14F-4D97-AF65-F5344CB8AC3E}">
        <p14:creationId xmlns:p14="http://schemas.microsoft.com/office/powerpoint/2010/main" val="1235607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838CE7-4B2A-4427-B038-549A7ACC954C}"/>
              </a:ext>
            </a:extLst>
          </p:cNvPr>
          <p:cNvSpPr>
            <a:spLocks noGrp="1"/>
          </p:cNvSpPr>
          <p:nvPr>
            <p:ph type="title"/>
          </p:nvPr>
        </p:nvSpPr>
        <p:spPr/>
        <p:txBody>
          <a:bodyPr/>
          <a:lstStyle/>
          <a:p>
            <a:pPr algn="ctr"/>
            <a:r>
              <a:rPr lang="es-MX" b="1" dirty="0"/>
              <a:t>¿EN QUE CASO APLICAN?</a:t>
            </a:r>
            <a:endParaRPr lang="es-GT" b="1" dirty="0"/>
          </a:p>
        </p:txBody>
      </p:sp>
      <p:sp>
        <p:nvSpPr>
          <p:cNvPr id="3" name="Marcador de contenido 2">
            <a:extLst>
              <a:ext uri="{FF2B5EF4-FFF2-40B4-BE49-F238E27FC236}">
                <a16:creationId xmlns:a16="http://schemas.microsoft.com/office/drawing/2014/main" id="{0CB33858-3FFC-4361-9038-BFFF51E5159B}"/>
              </a:ext>
            </a:extLst>
          </p:cNvPr>
          <p:cNvSpPr>
            <a:spLocks noGrp="1"/>
          </p:cNvSpPr>
          <p:nvPr>
            <p:ph idx="1"/>
          </p:nvPr>
        </p:nvSpPr>
        <p:spPr/>
        <p:txBody>
          <a:bodyPr/>
          <a:lstStyle/>
          <a:p>
            <a:r>
              <a:rPr lang="es-MX" dirty="0"/>
              <a:t>Método abstracto: una clase abstracta cuando se quiere proveer una base común con funcionalidad parcial o completa.</a:t>
            </a:r>
          </a:p>
          <a:p>
            <a:r>
              <a:rPr lang="es-MX" dirty="0"/>
              <a:t>Ejemplo: un vehículo (carro, bicicleta, barco) podría ser una clase abstracta, ya que todos comparten atributos y algunos métodos</a:t>
            </a:r>
          </a:p>
          <a:p>
            <a:r>
              <a:rPr lang="es-MX" dirty="0"/>
              <a:t>Interfaz: Usa una interfaz cuando diferentes clases no relacionadas deben compartir el mismo conjunto de métodos, o cuando necesitas herencia múltiple.</a:t>
            </a:r>
          </a:p>
          <a:p>
            <a:r>
              <a:rPr lang="es-MX" dirty="0"/>
              <a:t>Ejemplo: Un ser vivo que puede nadar o volar debería implementar interfaces nadador y volador, ya que una mismas clase puede necesitar ambas.</a:t>
            </a:r>
            <a:endParaRPr lang="es-GT" dirty="0"/>
          </a:p>
        </p:txBody>
      </p:sp>
    </p:spTree>
    <p:extLst>
      <p:ext uri="{BB962C8B-B14F-4D97-AF65-F5344CB8AC3E}">
        <p14:creationId xmlns:p14="http://schemas.microsoft.com/office/powerpoint/2010/main" val="1241088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911D20C-344B-403C-8DE2-D01CC4A7B1FB}"/>
              </a:ext>
            </a:extLst>
          </p:cNvPr>
          <p:cNvSpPr>
            <a:spLocks noGrp="1"/>
          </p:cNvSpPr>
          <p:nvPr>
            <p:ph idx="1"/>
          </p:nvPr>
        </p:nvSpPr>
        <p:spPr/>
        <p:txBody>
          <a:bodyPr>
            <a:normAutofit/>
          </a:bodyPr>
          <a:lstStyle/>
          <a:p>
            <a:pPr algn="ctr"/>
            <a:r>
              <a:rPr lang="es-MX" sz="16600" b="1" dirty="0"/>
              <a:t>POO</a:t>
            </a:r>
            <a:endParaRPr lang="es-GT" sz="16600" b="1" dirty="0"/>
          </a:p>
        </p:txBody>
      </p:sp>
    </p:spTree>
    <p:extLst>
      <p:ext uri="{BB962C8B-B14F-4D97-AF65-F5344CB8AC3E}">
        <p14:creationId xmlns:p14="http://schemas.microsoft.com/office/powerpoint/2010/main" val="82502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54B19A-E71A-431F-957C-FB76ED77BC20}"/>
              </a:ext>
            </a:extLst>
          </p:cNvPr>
          <p:cNvSpPr>
            <a:spLocks noGrp="1"/>
          </p:cNvSpPr>
          <p:nvPr>
            <p:ph type="title"/>
          </p:nvPr>
        </p:nvSpPr>
        <p:spPr/>
        <p:txBody>
          <a:bodyPr/>
          <a:lstStyle/>
          <a:p>
            <a:pPr algn="ctr"/>
            <a:r>
              <a:rPr lang="es-MX" b="1" dirty="0"/>
              <a:t>SOBRECARGA DE MÉTODOS</a:t>
            </a:r>
            <a:endParaRPr lang="es-GT" b="1" dirty="0"/>
          </a:p>
        </p:txBody>
      </p:sp>
      <p:sp>
        <p:nvSpPr>
          <p:cNvPr id="3" name="Marcador de contenido 2">
            <a:extLst>
              <a:ext uri="{FF2B5EF4-FFF2-40B4-BE49-F238E27FC236}">
                <a16:creationId xmlns:a16="http://schemas.microsoft.com/office/drawing/2014/main" id="{747E0EF3-28C8-44E0-9BF2-885BD29728E4}"/>
              </a:ext>
            </a:extLst>
          </p:cNvPr>
          <p:cNvSpPr>
            <a:spLocks noGrp="1"/>
          </p:cNvSpPr>
          <p:nvPr>
            <p:ph idx="1"/>
          </p:nvPr>
        </p:nvSpPr>
        <p:spPr/>
        <p:txBody>
          <a:bodyPr/>
          <a:lstStyle/>
          <a:p>
            <a:endParaRPr lang="es-MX" dirty="0"/>
          </a:p>
          <a:p>
            <a:pPr algn="just">
              <a:lnSpc>
                <a:spcPct val="150000"/>
              </a:lnSpc>
            </a:pPr>
            <a:r>
              <a:rPr lang="es-MX" sz="3600" dirty="0"/>
              <a:t>Creación de varios métodos con el mismo nombre pero con diferente lista de tipos de parámetros</a:t>
            </a:r>
            <a:endParaRPr lang="es-GT" sz="3600" dirty="0"/>
          </a:p>
        </p:txBody>
      </p:sp>
    </p:spTree>
    <p:extLst>
      <p:ext uri="{BB962C8B-B14F-4D97-AF65-F5344CB8AC3E}">
        <p14:creationId xmlns:p14="http://schemas.microsoft.com/office/powerpoint/2010/main" val="3787025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E572A-C311-4BD0-9505-9A1044B020A5}"/>
              </a:ext>
            </a:extLst>
          </p:cNvPr>
          <p:cNvSpPr>
            <a:spLocks noGrp="1"/>
          </p:cNvSpPr>
          <p:nvPr>
            <p:ph type="title"/>
          </p:nvPr>
        </p:nvSpPr>
        <p:spPr/>
        <p:txBody>
          <a:bodyPr/>
          <a:lstStyle/>
          <a:p>
            <a:pPr algn="ctr"/>
            <a:r>
              <a:rPr lang="es-MX" b="1" dirty="0"/>
              <a:t>HERENCIA</a:t>
            </a:r>
            <a:endParaRPr lang="es-GT" b="1" dirty="0"/>
          </a:p>
        </p:txBody>
      </p:sp>
      <p:sp>
        <p:nvSpPr>
          <p:cNvPr id="3" name="Marcador de contenido 2">
            <a:extLst>
              <a:ext uri="{FF2B5EF4-FFF2-40B4-BE49-F238E27FC236}">
                <a16:creationId xmlns:a16="http://schemas.microsoft.com/office/drawing/2014/main" id="{403BFD44-5B43-40D3-8018-9C67A7F8C7DE}"/>
              </a:ext>
            </a:extLst>
          </p:cNvPr>
          <p:cNvSpPr>
            <a:spLocks noGrp="1"/>
          </p:cNvSpPr>
          <p:nvPr>
            <p:ph idx="1"/>
          </p:nvPr>
        </p:nvSpPr>
        <p:spPr/>
        <p:txBody>
          <a:bodyPr>
            <a:normAutofit/>
          </a:bodyPr>
          <a:lstStyle/>
          <a:p>
            <a:pPr algn="just"/>
            <a:endParaRPr lang="es-MX" sz="3600" dirty="0"/>
          </a:p>
          <a:p>
            <a:pPr algn="just"/>
            <a:r>
              <a:rPr lang="es-MX" sz="3600" dirty="0"/>
              <a:t> Es una característica de este lenguaje de programación que permite que una clase padre transfiera sus funciones y sus atributos a clases hijas.</a:t>
            </a:r>
            <a:endParaRPr lang="es-GT" sz="3600" dirty="0"/>
          </a:p>
        </p:txBody>
      </p:sp>
    </p:spTree>
    <p:extLst>
      <p:ext uri="{BB962C8B-B14F-4D97-AF65-F5344CB8AC3E}">
        <p14:creationId xmlns:p14="http://schemas.microsoft.com/office/powerpoint/2010/main" val="3355938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8EA2A-2B2E-40BC-89B5-20292ECB79E1}"/>
              </a:ext>
            </a:extLst>
          </p:cNvPr>
          <p:cNvSpPr>
            <a:spLocks noGrp="1"/>
          </p:cNvSpPr>
          <p:nvPr>
            <p:ph type="title"/>
          </p:nvPr>
        </p:nvSpPr>
        <p:spPr/>
        <p:txBody>
          <a:bodyPr/>
          <a:lstStyle/>
          <a:p>
            <a:pPr algn="ctr"/>
            <a:r>
              <a:rPr lang="es-MX" b="1" dirty="0"/>
              <a:t>POLIMORFISMO</a:t>
            </a:r>
            <a:endParaRPr lang="es-GT" b="1" dirty="0"/>
          </a:p>
        </p:txBody>
      </p:sp>
      <p:sp>
        <p:nvSpPr>
          <p:cNvPr id="3" name="Marcador de contenido 2">
            <a:extLst>
              <a:ext uri="{FF2B5EF4-FFF2-40B4-BE49-F238E27FC236}">
                <a16:creationId xmlns:a16="http://schemas.microsoft.com/office/drawing/2014/main" id="{F6B10035-009D-4FD9-AC02-95F02EAF5DB2}"/>
              </a:ext>
            </a:extLst>
          </p:cNvPr>
          <p:cNvSpPr>
            <a:spLocks noGrp="1"/>
          </p:cNvSpPr>
          <p:nvPr>
            <p:ph idx="1"/>
          </p:nvPr>
        </p:nvSpPr>
        <p:spPr/>
        <p:txBody>
          <a:bodyPr>
            <a:normAutofit fontScale="55000" lnSpcReduction="20000"/>
          </a:bodyPr>
          <a:lstStyle/>
          <a:p>
            <a:pPr algn="just"/>
            <a:endParaRPr lang="es-MX" sz="3600" dirty="0"/>
          </a:p>
          <a:p>
            <a:pPr algn="just">
              <a:lnSpc>
                <a:spcPct val="150000"/>
              </a:lnSpc>
            </a:pPr>
            <a:r>
              <a:rPr lang="es-MX" sz="5800" dirty="0">
                <a:solidFill>
                  <a:srgbClr val="E8E8E8"/>
                </a:solidFill>
                <a:effectLst/>
                <a:latin typeface="Google Sans"/>
              </a:rPr>
              <a:t>S</a:t>
            </a:r>
            <a:r>
              <a:rPr lang="es-MX" sz="5800" b="0" i="0" dirty="0">
                <a:solidFill>
                  <a:srgbClr val="E8E8E8"/>
                </a:solidFill>
                <a:effectLst/>
                <a:latin typeface="Google Sans"/>
              </a:rPr>
              <a:t>e refiere a la propiedad por la que es posible enviar mensajes sintácticamente iguales a objetos de tipos distintos. Aunque el mensaje sea el mismo, diferentes objetos pueden responder a él de manera única y específica.</a:t>
            </a:r>
            <a:endParaRPr lang="es-GT" sz="3800" dirty="0"/>
          </a:p>
        </p:txBody>
      </p:sp>
    </p:spTree>
    <p:extLst>
      <p:ext uri="{BB962C8B-B14F-4D97-AF65-F5344CB8AC3E}">
        <p14:creationId xmlns:p14="http://schemas.microsoft.com/office/powerpoint/2010/main" val="1077652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FB9408-730B-4C23-B62A-24C850C0A156}"/>
              </a:ext>
            </a:extLst>
          </p:cNvPr>
          <p:cNvSpPr>
            <a:spLocks noGrp="1"/>
          </p:cNvSpPr>
          <p:nvPr>
            <p:ph type="title"/>
          </p:nvPr>
        </p:nvSpPr>
        <p:spPr/>
        <p:txBody>
          <a:bodyPr/>
          <a:lstStyle/>
          <a:p>
            <a:pPr algn="ctr"/>
            <a:r>
              <a:rPr lang="es-MX" b="1" dirty="0"/>
              <a:t>ENCAPSULAMIENTO</a:t>
            </a:r>
            <a:endParaRPr lang="es-GT" b="1" dirty="0"/>
          </a:p>
        </p:txBody>
      </p:sp>
      <p:sp>
        <p:nvSpPr>
          <p:cNvPr id="3" name="Marcador de contenido 2">
            <a:extLst>
              <a:ext uri="{FF2B5EF4-FFF2-40B4-BE49-F238E27FC236}">
                <a16:creationId xmlns:a16="http://schemas.microsoft.com/office/drawing/2014/main" id="{0D824BD8-FEF9-4145-ADD4-FF4FF902802D}"/>
              </a:ext>
            </a:extLst>
          </p:cNvPr>
          <p:cNvSpPr>
            <a:spLocks noGrp="1"/>
          </p:cNvSpPr>
          <p:nvPr>
            <p:ph idx="1"/>
          </p:nvPr>
        </p:nvSpPr>
        <p:spPr/>
        <p:txBody>
          <a:bodyPr/>
          <a:lstStyle/>
          <a:p>
            <a:pPr algn="just">
              <a:lnSpc>
                <a:spcPct val="150000"/>
              </a:lnSpc>
            </a:pPr>
            <a:r>
              <a:rPr lang="es-MX" sz="3600" dirty="0"/>
              <a:t>Permite ocultar la complejidad interna de una clase, proporcionando una interfaz controlada para interactuar con los objetos de esa clase. </a:t>
            </a:r>
            <a:endParaRPr lang="es-GT" dirty="0"/>
          </a:p>
        </p:txBody>
      </p:sp>
    </p:spTree>
    <p:extLst>
      <p:ext uri="{BB962C8B-B14F-4D97-AF65-F5344CB8AC3E}">
        <p14:creationId xmlns:p14="http://schemas.microsoft.com/office/powerpoint/2010/main" val="545341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0634DC2-9D43-4D48-BCF8-86ACA90C0670}"/>
              </a:ext>
            </a:extLst>
          </p:cNvPr>
          <p:cNvSpPr>
            <a:spLocks noGrp="1"/>
          </p:cNvSpPr>
          <p:nvPr>
            <p:ph idx="1"/>
          </p:nvPr>
        </p:nvSpPr>
        <p:spPr/>
        <p:txBody>
          <a:bodyPr>
            <a:normAutofit/>
          </a:bodyPr>
          <a:lstStyle/>
          <a:p>
            <a:pPr marL="0" indent="0" algn="ctr">
              <a:buNone/>
            </a:pPr>
            <a:r>
              <a:rPr lang="es-MX" sz="6600" dirty="0"/>
              <a:t>PRINCIPIOS SOLID</a:t>
            </a:r>
            <a:endParaRPr lang="es-GT" sz="6600" dirty="0"/>
          </a:p>
        </p:txBody>
      </p:sp>
    </p:spTree>
    <p:extLst>
      <p:ext uri="{BB962C8B-B14F-4D97-AF65-F5344CB8AC3E}">
        <p14:creationId xmlns:p14="http://schemas.microsoft.com/office/powerpoint/2010/main" val="2238536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297C5B-B297-4259-AB74-4514D7460357}"/>
              </a:ext>
            </a:extLst>
          </p:cNvPr>
          <p:cNvSpPr>
            <a:spLocks noGrp="1"/>
          </p:cNvSpPr>
          <p:nvPr>
            <p:ph type="title"/>
          </p:nvPr>
        </p:nvSpPr>
        <p:spPr/>
        <p:txBody>
          <a:bodyPr/>
          <a:lstStyle/>
          <a:p>
            <a:pPr algn="ctr"/>
            <a:r>
              <a:rPr lang="es-MX" b="1" dirty="0"/>
              <a:t>SINGLE RESPONSABILITY</a:t>
            </a:r>
            <a:endParaRPr lang="es-GT" b="1" dirty="0"/>
          </a:p>
        </p:txBody>
      </p:sp>
      <p:sp>
        <p:nvSpPr>
          <p:cNvPr id="3" name="Marcador de contenido 2">
            <a:extLst>
              <a:ext uri="{FF2B5EF4-FFF2-40B4-BE49-F238E27FC236}">
                <a16:creationId xmlns:a16="http://schemas.microsoft.com/office/drawing/2014/main" id="{A64CC41B-3F32-4B88-951D-B6872B2566DC}"/>
              </a:ext>
            </a:extLst>
          </p:cNvPr>
          <p:cNvSpPr>
            <a:spLocks noGrp="1"/>
          </p:cNvSpPr>
          <p:nvPr>
            <p:ph idx="1"/>
          </p:nvPr>
        </p:nvSpPr>
        <p:spPr/>
        <p:txBody>
          <a:bodyPr/>
          <a:lstStyle/>
          <a:p>
            <a:pPr algn="just"/>
            <a:r>
              <a:rPr lang="es-MX" dirty="0"/>
              <a:t>A. Es uno de los cinco principios SOLID de la programación orientada a objetos. Este principio establece que </a:t>
            </a:r>
            <a:r>
              <a:rPr lang="es-MX" b="1" dirty="0"/>
              <a:t>una clase debe tener una única razón para cambiar</a:t>
            </a:r>
            <a:r>
              <a:rPr lang="es-MX" dirty="0"/>
              <a:t>, es decir, una clase debe estar encargada de una sola tarea o función, y toda su responsabilidad debe estar relacionada con esa única tarea.</a:t>
            </a:r>
          </a:p>
          <a:p>
            <a:pPr algn="just"/>
            <a:r>
              <a:rPr lang="es-MX" dirty="0"/>
              <a:t>En otras palabras, si una clase tiene múltiples responsabilidades, esas responsabilidades deben ser separadas en diferentes clases. Así, si alguna de esas responsabilidades cambia, solo será necesario modificar la clase encargada de esa responsabilidad, sin afectar a las demás.</a:t>
            </a:r>
          </a:p>
          <a:p>
            <a:endParaRPr lang="es-GT" dirty="0"/>
          </a:p>
        </p:txBody>
      </p:sp>
    </p:spTree>
    <p:extLst>
      <p:ext uri="{BB962C8B-B14F-4D97-AF65-F5344CB8AC3E}">
        <p14:creationId xmlns:p14="http://schemas.microsoft.com/office/powerpoint/2010/main" val="268509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DA3C08-A6A9-447D-8C12-83C9BC4954BA}"/>
              </a:ext>
            </a:extLst>
          </p:cNvPr>
          <p:cNvSpPr>
            <a:spLocks noGrp="1"/>
          </p:cNvSpPr>
          <p:nvPr>
            <p:ph type="title"/>
          </p:nvPr>
        </p:nvSpPr>
        <p:spPr/>
        <p:txBody>
          <a:bodyPr>
            <a:normAutofit fontScale="90000"/>
          </a:bodyPr>
          <a:lstStyle/>
          <a:p>
            <a:r>
              <a:rPr lang="es-MX" dirty="0"/>
              <a:t>B. </a:t>
            </a:r>
            <a:r>
              <a:rPr lang="es-MX" b="1" dirty="0"/>
              <a:t>¿Cómo puede este principio ayudarte como desarrollador?</a:t>
            </a:r>
            <a:br>
              <a:rPr lang="es-MX" b="1" dirty="0"/>
            </a:br>
            <a:endParaRPr lang="es-GT" dirty="0"/>
          </a:p>
        </p:txBody>
      </p:sp>
      <p:sp>
        <p:nvSpPr>
          <p:cNvPr id="3" name="Marcador de contenido 2">
            <a:extLst>
              <a:ext uri="{FF2B5EF4-FFF2-40B4-BE49-F238E27FC236}">
                <a16:creationId xmlns:a16="http://schemas.microsoft.com/office/drawing/2014/main" id="{595B022A-29CA-409F-9A47-2FB3CB2CD099}"/>
              </a:ext>
            </a:extLst>
          </p:cNvPr>
          <p:cNvSpPr>
            <a:spLocks noGrp="1"/>
          </p:cNvSpPr>
          <p:nvPr>
            <p:ph idx="1"/>
          </p:nvPr>
        </p:nvSpPr>
        <p:spPr/>
        <p:txBody>
          <a:bodyPr>
            <a:normAutofit fontScale="70000" lnSpcReduction="20000"/>
          </a:bodyPr>
          <a:lstStyle/>
          <a:p>
            <a:pPr>
              <a:buFont typeface="+mj-lt"/>
              <a:buAutoNum type="arabicPeriod"/>
            </a:pPr>
            <a:r>
              <a:rPr lang="es-MX" b="1" dirty="0"/>
              <a:t>Mejora la mantenibilidad</a:t>
            </a:r>
            <a:r>
              <a:rPr lang="es-MX" dirty="0"/>
              <a:t>: Si las clases tienen una única responsabilidad, es mucho más fácil realizar cambios en una parte del sistema sin afectar a otras partes. Esto facilita la evolución del código a largo plazo.</a:t>
            </a:r>
          </a:p>
          <a:p>
            <a:pPr>
              <a:buFont typeface="+mj-lt"/>
              <a:buAutoNum type="arabicPeriod"/>
            </a:pPr>
            <a:r>
              <a:rPr lang="es-MX" b="1" dirty="0"/>
              <a:t>Facilita las pruebas</a:t>
            </a:r>
            <a:r>
              <a:rPr lang="es-MX" dirty="0"/>
              <a:t>: Al tener clases más pequeñas y enfocadas, las pruebas unitarias se vuelven más fáciles de escribir y más efectivas. Puedes probar cada clase de manera aislada, sin depender de otros componentes.</a:t>
            </a:r>
          </a:p>
          <a:p>
            <a:pPr>
              <a:buFont typeface="+mj-lt"/>
              <a:buAutoNum type="arabicPeriod"/>
            </a:pPr>
            <a:r>
              <a:rPr lang="es-MX" b="1" dirty="0"/>
              <a:t>Reduce la complejidad</a:t>
            </a:r>
            <a:r>
              <a:rPr lang="es-MX" dirty="0"/>
              <a:t>: Al dividir responsabilidades en clases separadas, el sistema en su conjunto se vuelve más fácil de entender. No tienes que lidiar con clases enormes y complejas que hacen todo.</a:t>
            </a:r>
          </a:p>
          <a:p>
            <a:pPr>
              <a:buFont typeface="+mj-lt"/>
              <a:buAutoNum type="arabicPeriod"/>
            </a:pPr>
            <a:r>
              <a:rPr lang="es-MX" b="1" dirty="0"/>
              <a:t>Fomenta la reutilización</a:t>
            </a:r>
            <a:r>
              <a:rPr lang="es-MX" dirty="0"/>
              <a:t>: Al mantener las responsabilidades separadas, es más probable que puedas reutilizar clases en otros contextos. Cada clase tiene un propósito claro, lo que hace que sea más fácil identificar qué clases pueden ser utilizadas en otros proyectos o módulos.</a:t>
            </a:r>
          </a:p>
          <a:p>
            <a:pPr>
              <a:buFont typeface="+mj-lt"/>
              <a:buAutoNum type="arabicPeriod"/>
            </a:pPr>
            <a:r>
              <a:rPr lang="es-MX" b="1" dirty="0"/>
              <a:t>Promueve el desacoplamiento</a:t>
            </a:r>
            <a:r>
              <a:rPr lang="es-MX" dirty="0"/>
              <a:t>: Siguiendo el SRP, las clases tienen menos dependencias entre ellas, lo que reduce el acoplamiento. Esto ayuda a crear sistemas más flexibles y modulares.</a:t>
            </a:r>
          </a:p>
          <a:p>
            <a:endParaRPr lang="es-GT" dirty="0"/>
          </a:p>
        </p:txBody>
      </p:sp>
    </p:spTree>
    <p:extLst>
      <p:ext uri="{BB962C8B-B14F-4D97-AF65-F5344CB8AC3E}">
        <p14:creationId xmlns:p14="http://schemas.microsoft.com/office/powerpoint/2010/main" val="2368203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TM04033921[[fn=Damasco]]</Template>
  <TotalTime>190</TotalTime>
  <Words>598</Words>
  <Application>Microsoft Office PowerPoint</Application>
  <PresentationFormat>Panorámica</PresentationFormat>
  <Paragraphs>37</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Google Sans</vt:lpstr>
      <vt:lpstr>Arial</vt:lpstr>
      <vt:lpstr>Bookman Old Style</vt:lpstr>
      <vt:lpstr>Rockwell</vt:lpstr>
      <vt:lpstr>Damask</vt:lpstr>
      <vt:lpstr>PROGRAMACION III</vt:lpstr>
      <vt:lpstr>Presentación de PowerPoint</vt:lpstr>
      <vt:lpstr>SOBRECARGA DE MÉTODOS</vt:lpstr>
      <vt:lpstr>HERENCIA</vt:lpstr>
      <vt:lpstr>POLIMORFISMO</vt:lpstr>
      <vt:lpstr>ENCAPSULAMIENTO</vt:lpstr>
      <vt:lpstr>Presentación de PowerPoint</vt:lpstr>
      <vt:lpstr>SINGLE RESPONSABILITY</vt:lpstr>
      <vt:lpstr>B. ¿Cómo puede este principio ayudarte como desarrollador? </vt:lpstr>
      <vt:lpstr>Presentación de PowerPoint</vt:lpstr>
      <vt:lpstr>INTERFAZ</vt:lpstr>
      <vt:lpstr>CLASE ABSTRACTA</vt:lpstr>
      <vt:lpstr>¿EN QUE CASO APLICAN?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PROGRAMACIONIII</dc:title>
  <dc:creator>PC</dc:creator>
  <cp:lastModifiedBy>PC</cp:lastModifiedBy>
  <cp:revision>7</cp:revision>
  <dcterms:created xsi:type="dcterms:W3CDTF">2025-03-01T04:57:37Z</dcterms:created>
  <dcterms:modified xsi:type="dcterms:W3CDTF">2025-03-01T08:08:00Z</dcterms:modified>
</cp:coreProperties>
</file>