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0" r:id="rId5"/>
    <p:sldId id="261" r:id="rId6"/>
    <p:sldId id="260" r:id="rId7"/>
    <p:sldId id="257" r:id="rId8"/>
    <p:sldId id="259" r:id="rId9"/>
    <p:sldId id="273" r:id="rId10"/>
    <p:sldId id="271" r:id="rId11"/>
    <p:sldId id="262" r:id="rId12"/>
    <p:sldId id="264" r:id="rId13"/>
    <p:sldId id="272" r:id="rId14"/>
    <p:sldId id="263" r:id="rId15"/>
    <p:sldId id="265"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ue Vega" initials="JV" lastIdx="6" clrIdx="0">
    <p:extLst/>
  </p:cmAuthor>
  <p:cmAuthor id="2" name="Nicole Soltis" initials="NS"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39" autoAdjust="0"/>
    <p:restoredTop sz="94660"/>
  </p:normalViewPr>
  <p:slideViewPr>
    <p:cSldViewPr snapToGrid="0">
      <p:cViewPr>
        <p:scale>
          <a:sx n="66" d="100"/>
          <a:sy n="66" d="100"/>
        </p:scale>
        <p:origin x="42" y="1056"/>
      </p:cViewPr>
      <p:guideLst>
        <p:guide orient="horz" pos="2160"/>
        <p:guide pos="3840"/>
      </p:guideLst>
    </p:cSldViewPr>
  </p:slideViewPr>
  <p:notesTextViewPr>
    <p:cViewPr>
      <p:scale>
        <a:sx n="1" d="1"/>
        <a:sy n="1" d="1"/>
      </p:scale>
      <p:origin x="0" y="0"/>
    </p:cViewPr>
  </p:notesTextViewPr>
  <p:sorterViewPr>
    <p:cViewPr>
      <p:scale>
        <a:sx n="200" d="100"/>
        <a:sy n="200" d="100"/>
      </p:scale>
      <p:origin x="0" y="-150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6T15:58:32.877" idx="3">
    <p:pos x="3345" y="737"/>
    <p:text>Should the average hyphal waviness be included? If so, by the isolate names or after all 30 estimates</p:text>
    <p:extLst>
      <p:ext uri="{C676402C-5697-4E1C-873F-D02D1690AC5C}">
        <p15:threadingInfo xmlns:p15="http://schemas.microsoft.com/office/powerpoint/2012/main" timeZoneBias="480"/>
      </p:ext>
    </p:extLst>
  </p:cm>
  <p:cm authorId="1" dt="2018-02-06T15:59:27.301" idx="4">
    <p:pos x="3537" y="2319"/>
    <p:text>Is there a better way to characterize the 0s and 1s?</p:text>
    <p:extLst>
      <p:ext uri="{C676402C-5697-4E1C-873F-D02D1690AC5C}">
        <p15:threadingInfo xmlns:p15="http://schemas.microsoft.com/office/powerpoint/2012/main" timeZoneBias="480"/>
      </p:ext>
    </p:extLst>
  </p:cm>
  <p:cm authorId="1" dt="2018-02-06T16:31:51.697" idx="5">
    <p:pos x="7386" y="2100"/>
    <p:text>I use the word indicate frequently. Need to fix that</p:text>
    <p:extLst>
      <p:ext uri="{C676402C-5697-4E1C-873F-D02D1690AC5C}">
        <p15:threadingInfo xmlns:p15="http://schemas.microsoft.com/office/powerpoint/2012/main" timeZoneBias="480"/>
      </p:ext>
    </p:extLst>
  </p:cm>
  <p:cm authorId="1" dt="2018-02-06T16:32:16.595" idx="6">
    <p:pos x="6860" y="2173"/>
    <p:text>The term relationship does not feel accurate between SNP effect and reference SNP</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1-19T11:24:24.068" idx="13">
    <p:pos x="7617" y="26"/>
    <p:text>continue table from previous slide</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1-19T11:24:43.798" idx="17">
    <p:pos x="2295" y="3628"/>
    <p:text>continue table from previous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19T15:01:55.232" idx="2">
    <p:pos x="2903" y="1458"/>
    <p:text>Indicate scale system as well? (1-10 scale)</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1-19T11:20:30.944" idx="6">
    <p:pos x="5665" y="3078"/>
    <p:text>print higher resolution so fonts are clear. Increase y axis font and label size</p:text>
  </p:cm>
  <p:cm authorId="2" dt="2018-01-19T11:21:16.434" idx="7">
    <p:pos x="7282" y="3250"/>
    <p:text>clarify. does this mean 12.5% to 87.5% range?</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8-01-19T11:22:06.271" idx="9">
    <p:pos x="1178" y="3078"/>
    <p:text>will include this OR the previous figure (violin plot)</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8-01-19T11:19:19.844" idx="4">
    <p:pos x="7548" y="533"/>
    <p:text>this figure is low resolution, print a higher resolution copy for final version. Also increase font size on axis labels and axis titles. You can drop the figure title (the caption will serve as the title)</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8-01-19T11:23:55.828" idx="10">
    <p:pos x="4361" y="4646"/>
    <p:text>probably going to omit these figures since the correlation is so weak. Make a new table instead:
column 1 = trait you are correlating to hyphal waviness
column 2 = slope of trend line 
column 3 = R2 value</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8-01-19T11:24:11.978" idx="11">
    <p:pos x="1139" y="4579"/>
    <p:text>continue table from previous slide</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18-01-19T11:24:11.978" idx="11">
    <p:pos x="1139" y="4579"/>
    <p:text>continue table from previous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18-01-19T11:24:16.211" idx="12">
    <p:pos x="652" y="4317"/>
    <p:text>continue table from previous slide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6F1D-07F5-4715-B8F8-9DA7F4C58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57B65-FA8D-4C7A-958D-0CE15E6C9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8B427A-86E4-4A98-8705-840C64396E8A}"/>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5" name="Footer Placeholder 4">
            <a:extLst>
              <a:ext uri="{FF2B5EF4-FFF2-40B4-BE49-F238E27FC236}">
                <a16:creationId xmlns:a16="http://schemas.microsoft.com/office/drawing/2014/main" id="{FBE5A878-C29A-41C5-9320-4E1020F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B40FB-29EE-4C47-8132-CFF9C0F3C3E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6056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D1D-CD84-4162-918B-FAC0C718E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073AE0-0E1C-41DA-9F6C-335D1C434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D606A-0EED-4C63-A37E-917131BA4D42}"/>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5" name="Footer Placeholder 4">
            <a:extLst>
              <a:ext uri="{FF2B5EF4-FFF2-40B4-BE49-F238E27FC236}">
                <a16:creationId xmlns:a16="http://schemas.microsoft.com/office/drawing/2014/main" id="{F87991EB-4BFA-4A7B-86E9-DF64A8C84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B7152-5A02-47AD-8E30-72E6285715FF}"/>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280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773DF-9141-4E04-85F2-A272311EAE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4A4CEA-9243-456B-8089-0E7C50DFD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27C38-F536-40DC-8B3E-E04ECE9E4676}"/>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5" name="Footer Placeholder 4">
            <a:extLst>
              <a:ext uri="{FF2B5EF4-FFF2-40B4-BE49-F238E27FC236}">
                <a16:creationId xmlns:a16="http://schemas.microsoft.com/office/drawing/2014/main" id="{2A9E49DA-8B57-4556-B5F7-8CAAB378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3E5BC-C5FE-470D-BD1D-CDC5D518D64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407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C811-37E4-47DC-9EDC-10C408BB8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9F720-B4DA-483A-B119-D2731EA1E1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E8B1B-2A03-4AEA-8EE3-CFC3FE6D30ED}"/>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5" name="Footer Placeholder 4">
            <a:extLst>
              <a:ext uri="{FF2B5EF4-FFF2-40B4-BE49-F238E27FC236}">
                <a16:creationId xmlns:a16="http://schemas.microsoft.com/office/drawing/2014/main" id="{90E70C86-ECC5-4784-B9D5-29C6EAEDE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A94FF-BDE1-449A-A890-731A111B3194}"/>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8924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395F-6E0E-4E37-A13B-BBF0F27C6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B2D5A-4DF8-48C0-B9C0-2366DDA48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5F9B5-76E7-4D6A-8E6A-43D4A4ABAFDD}"/>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5" name="Footer Placeholder 4">
            <a:extLst>
              <a:ext uri="{FF2B5EF4-FFF2-40B4-BE49-F238E27FC236}">
                <a16:creationId xmlns:a16="http://schemas.microsoft.com/office/drawing/2014/main" id="{B9DD2247-C97B-4DFA-B0F6-4263E45B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4E18-3D01-4711-B76C-DC2DA8D59C9A}"/>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34227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2387-E25D-49B3-A0BB-B677DF1E0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009B8-9FD7-4E15-BF02-59301433F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3570-33C6-4E10-988A-BD11B0BDF9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E14E5-203D-4AEB-BBD4-777191AB4C7E}"/>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6" name="Footer Placeholder 5">
            <a:extLst>
              <a:ext uri="{FF2B5EF4-FFF2-40B4-BE49-F238E27FC236}">
                <a16:creationId xmlns:a16="http://schemas.microsoft.com/office/drawing/2014/main" id="{453E0A67-887B-4397-9449-47F763A44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1BFB4-A257-41C4-A0AF-EBD41AA6BEF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8020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4052-1871-48F4-88FC-9DD38C78C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E675D1-6BAE-4D3F-B4BB-A8D7749E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A25EDC-E7DC-4093-A101-53C4140B8E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163FF-9FAB-46A2-A5BE-643E5D352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0606A8-282F-4CC0-9014-FE74E5249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A0A262-F4B9-46E5-AC3B-92FEC0A9B4B7}"/>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8" name="Footer Placeholder 7">
            <a:extLst>
              <a:ext uri="{FF2B5EF4-FFF2-40B4-BE49-F238E27FC236}">
                <a16:creationId xmlns:a16="http://schemas.microsoft.com/office/drawing/2014/main" id="{435018FF-C15E-43DB-9A59-FDBE56BF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B4EF0-2D2A-4B0F-8C6F-5D253BC1E3DB}"/>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9427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BB06-3EE7-44B5-8E74-4FBC81AC2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D6008D-DF81-475F-9BEE-C6060A95C75C}"/>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4" name="Footer Placeholder 3">
            <a:extLst>
              <a:ext uri="{FF2B5EF4-FFF2-40B4-BE49-F238E27FC236}">
                <a16:creationId xmlns:a16="http://schemas.microsoft.com/office/drawing/2014/main" id="{1F121838-DC41-4835-B2DC-EBC4807A8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B93D33-D202-4925-871A-2632259264C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6836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27FB3-3608-406C-ADA5-7D5AF3E22B4B}"/>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3" name="Footer Placeholder 2">
            <a:extLst>
              <a:ext uri="{FF2B5EF4-FFF2-40B4-BE49-F238E27FC236}">
                <a16:creationId xmlns:a16="http://schemas.microsoft.com/office/drawing/2014/main" id="{05A6DEF6-20A4-47B5-A4E7-7B6769899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BC24C-3A01-4860-8727-E143AD4F57A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9950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76A6-A3A4-40B7-B615-94C6B6D93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391E4-069B-4935-AE1B-4A2DFDAA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82484A-A7B8-492D-AF70-976C8F154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23E5CE-DA5B-4DFC-BADD-842D292122D5}"/>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6" name="Footer Placeholder 5">
            <a:extLst>
              <a:ext uri="{FF2B5EF4-FFF2-40B4-BE49-F238E27FC236}">
                <a16:creationId xmlns:a16="http://schemas.microsoft.com/office/drawing/2014/main" id="{4ACC3EB7-B340-4AF4-970D-829429BB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E94A0-96D0-48A8-BADA-7C1E21FDE566}"/>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735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8755-3E94-4E32-9FB6-56E5CD14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F6ABB-F838-4C1C-990D-4BA44D1E7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A499D-333B-48B3-BD22-4AC53CF2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9CA9A-023C-4978-BAC5-DED00483021B}"/>
              </a:ext>
            </a:extLst>
          </p:cNvPr>
          <p:cNvSpPr>
            <a:spLocks noGrp="1"/>
          </p:cNvSpPr>
          <p:nvPr>
            <p:ph type="dt" sz="half" idx="10"/>
          </p:nvPr>
        </p:nvSpPr>
        <p:spPr/>
        <p:txBody>
          <a:bodyPr/>
          <a:lstStyle/>
          <a:p>
            <a:fld id="{F0953935-3A72-4AE4-BBF3-F653F2BDF975}" type="datetimeFigureOut">
              <a:rPr lang="en-US" smtClean="0"/>
              <a:t>2/7/2018</a:t>
            </a:fld>
            <a:endParaRPr lang="en-US"/>
          </a:p>
        </p:txBody>
      </p:sp>
      <p:sp>
        <p:nvSpPr>
          <p:cNvPr id="6" name="Footer Placeholder 5">
            <a:extLst>
              <a:ext uri="{FF2B5EF4-FFF2-40B4-BE49-F238E27FC236}">
                <a16:creationId xmlns:a16="http://schemas.microsoft.com/office/drawing/2014/main" id="{26DCDC1D-35EB-4E09-A15A-3AA6DD9B2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16D05-EC2A-48A7-9932-7D888E771911}"/>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31530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2F4BDC-07BB-49CD-9A98-D7311782E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A1F42-42C9-43C3-96C0-4152A9E72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CE42C-87E4-4E5C-B24C-E59098FDE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3935-3A72-4AE4-BBF3-F653F2BDF975}" type="datetimeFigureOut">
              <a:rPr lang="en-US" smtClean="0"/>
              <a:t>2/7/2018</a:t>
            </a:fld>
            <a:endParaRPr lang="en-US"/>
          </a:p>
        </p:txBody>
      </p:sp>
      <p:sp>
        <p:nvSpPr>
          <p:cNvPr id="5" name="Footer Placeholder 4">
            <a:extLst>
              <a:ext uri="{FF2B5EF4-FFF2-40B4-BE49-F238E27FC236}">
                <a16:creationId xmlns:a16="http://schemas.microsoft.com/office/drawing/2014/main" id="{62E909A9-1ED3-468E-980B-AFEEF25F5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C08F-5AA6-4FA5-B14A-93D008846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E5F5C-B7A8-4AD5-B314-1EDFB0B332E1}" type="slidenum">
              <a:rPr lang="en-US" smtClean="0"/>
              <a:t>‹#›</a:t>
            </a:fld>
            <a:endParaRPr lang="en-US"/>
          </a:p>
        </p:txBody>
      </p:sp>
    </p:spTree>
    <p:extLst>
      <p:ext uri="{BB962C8B-B14F-4D97-AF65-F5344CB8AC3E}">
        <p14:creationId xmlns:p14="http://schemas.microsoft.com/office/powerpoint/2010/main" val="134256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B11-77EF-479A-8B03-20E6EE1DEF78}"/>
              </a:ext>
            </a:extLst>
          </p:cNvPr>
          <p:cNvSpPr>
            <a:spLocks noGrp="1"/>
          </p:cNvSpPr>
          <p:nvPr>
            <p:ph type="ctrTitle"/>
          </p:nvPr>
        </p:nvSpPr>
        <p:spPr/>
        <p:txBody>
          <a:bodyPr/>
          <a:lstStyle/>
          <a:p>
            <a:r>
              <a:rPr lang="en-US" dirty="0"/>
              <a:t>Hyphal Waviness</a:t>
            </a:r>
          </a:p>
        </p:txBody>
      </p:sp>
      <p:sp>
        <p:nvSpPr>
          <p:cNvPr id="3" name="Subtitle 2">
            <a:extLst>
              <a:ext uri="{FF2B5EF4-FFF2-40B4-BE49-F238E27FC236}">
                <a16:creationId xmlns:a16="http://schemas.microsoft.com/office/drawing/2014/main" id="{85EBDFF8-8957-4F1A-BA7C-D1532410C204}"/>
              </a:ext>
            </a:extLst>
          </p:cNvPr>
          <p:cNvSpPr>
            <a:spLocks noGrp="1"/>
          </p:cNvSpPr>
          <p:nvPr>
            <p:ph type="subTitle" idx="1"/>
          </p:nvPr>
        </p:nvSpPr>
        <p:spPr/>
        <p:txBody>
          <a:bodyPr/>
          <a:lstStyle/>
          <a:p>
            <a:r>
              <a:rPr lang="en-US" dirty="0"/>
              <a:t>Diagrams and Figures</a:t>
            </a:r>
          </a:p>
        </p:txBody>
      </p:sp>
    </p:spTree>
    <p:extLst>
      <p:ext uri="{BB962C8B-B14F-4D97-AF65-F5344CB8AC3E}">
        <p14:creationId xmlns:p14="http://schemas.microsoft.com/office/powerpoint/2010/main" val="65743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A60D-EB0B-429A-88FA-68663306C63D}"/>
              </a:ext>
            </a:extLst>
          </p:cNvPr>
          <p:cNvSpPr>
            <a:spLocks noGrp="1"/>
          </p:cNvSpPr>
          <p:nvPr>
            <p:ph type="title"/>
          </p:nvPr>
        </p:nvSpPr>
        <p:spPr/>
        <p:txBody>
          <a:bodyPr/>
          <a:lstStyle/>
          <a:p>
            <a:r>
              <a:rPr lang="en-US" dirty="0"/>
              <a:t>GWA analysis graphs</a:t>
            </a:r>
          </a:p>
        </p:txBody>
      </p:sp>
      <p:sp>
        <p:nvSpPr>
          <p:cNvPr id="3" name="Content Placeholder 2">
            <a:extLst>
              <a:ext uri="{FF2B5EF4-FFF2-40B4-BE49-F238E27FC236}">
                <a16:creationId xmlns:a16="http://schemas.microsoft.com/office/drawing/2014/main" id="{D22D06AB-9AD5-4840-9F1F-DFF5366B61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33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0B5DB-5369-4BEC-9097-5F6FDC915BE0}"/>
              </a:ext>
            </a:extLst>
          </p:cNvPr>
          <p:cNvSpPr txBox="1"/>
          <p:nvPr/>
        </p:nvSpPr>
        <p:spPr>
          <a:xfrm>
            <a:off x="0" y="6976188"/>
            <a:ext cx="9207500" cy="3970318"/>
          </a:xfrm>
          <a:prstGeom prst="rect">
            <a:avLst/>
          </a:prstGeom>
          <a:noFill/>
        </p:spPr>
        <p:txBody>
          <a:bodyPr wrap="square" rtlCol="0">
            <a:spAutoFit/>
          </a:bodyPr>
          <a:lstStyle/>
          <a:p>
            <a:r>
              <a:rPr lang="en-US" dirty="0"/>
              <a:t>Figure # - </a:t>
            </a:r>
          </a:p>
          <a:p>
            <a:r>
              <a:rPr lang="en-US" dirty="0"/>
              <a:t>Average Hyphal Waviness plotted against Growth on Sugar/Pectin - </a:t>
            </a:r>
            <a:r>
              <a:rPr lang="en-US" dirty="0" err="1"/>
              <a:t>pearson</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A23B555E-8C22-4CCF-9532-1E1F9DC9F7D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2798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AC16E-131F-4276-8267-1539454128F8}"/>
              </a:ext>
            </a:extLst>
          </p:cNvPr>
          <p:cNvSpPr txBox="1"/>
          <p:nvPr/>
        </p:nvSpPr>
        <p:spPr>
          <a:xfrm>
            <a:off x="0" y="6858000"/>
            <a:ext cx="8686800" cy="3970318"/>
          </a:xfrm>
          <a:prstGeom prst="rect">
            <a:avLst/>
          </a:prstGeom>
          <a:noFill/>
        </p:spPr>
        <p:txBody>
          <a:bodyPr wrap="square" rtlCol="0">
            <a:spAutoFit/>
          </a:bodyPr>
          <a:lstStyle/>
          <a:p>
            <a:r>
              <a:rPr lang="en-US" dirty="0"/>
              <a:t>Figure # - </a:t>
            </a:r>
          </a:p>
          <a:p>
            <a:r>
              <a:rPr lang="en-US" dirty="0" err="1"/>
              <a:t>LsMeans</a:t>
            </a:r>
            <a:r>
              <a:rPr lang="en-US" dirty="0"/>
              <a:t> Hyphal Waviness plotted against Growth on Sugar/Pectin - </a:t>
            </a:r>
            <a:r>
              <a:rPr lang="en-US" dirty="0" err="1"/>
              <a:t>pearson</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CA708F47-A198-476C-9870-6B5DA7C8F8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2346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AC16E-131F-4276-8267-1539454128F8}"/>
              </a:ext>
            </a:extLst>
          </p:cNvPr>
          <p:cNvSpPr txBox="1"/>
          <p:nvPr/>
        </p:nvSpPr>
        <p:spPr>
          <a:xfrm>
            <a:off x="0" y="6858000"/>
            <a:ext cx="8686800" cy="3970318"/>
          </a:xfrm>
          <a:prstGeom prst="rect">
            <a:avLst/>
          </a:prstGeom>
          <a:noFill/>
        </p:spPr>
        <p:txBody>
          <a:bodyPr wrap="square" rtlCol="0">
            <a:spAutoFit/>
          </a:bodyPr>
          <a:lstStyle/>
          <a:p>
            <a:r>
              <a:rPr lang="en-US" dirty="0"/>
              <a:t>Figure # - </a:t>
            </a:r>
          </a:p>
          <a:p>
            <a:r>
              <a:rPr lang="en-US" dirty="0"/>
              <a:t>Average Hyphal Waviness plotted against Growth on Sugar/Pectin - </a:t>
            </a:r>
            <a:r>
              <a:rPr lang="en-US" dirty="0" err="1"/>
              <a:t>pearson</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3C201257-CB97-45EB-A248-01A499122CB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285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39F836-2BB4-41CA-A95A-303CF279E575}"/>
              </a:ext>
            </a:extLst>
          </p:cNvPr>
          <p:cNvSpPr txBox="1"/>
          <p:nvPr/>
        </p:nvSpPr>
        <p:spPr>
          <a:xfrm>
            <a:off x="0" y="6858000"/>
            <a:ext cx="3181739" cy="6463308"/>
          </a:xfrm>
          <a:prstGeom prst="rect">
            <a:avLst/>
          </a:prstGeom>
          <a:noFill/>
        </p:spPr>
        <p:txBody>
          <a:bodyPr wrap="square" rtlCol="0">
            <a:spAutoFit/>
          </a:bodyPr>
          <a:lstStyle/>
          <a:p>
            <a:r>
              <a:rPr lang="en-US" dirty="0"/>
              <a:t>Figure #</a:t>
            </a:r>
          </a:p>
          <a:p>
            <a:r>
              <a:rPr lang="en-US" dirty="0"/>
              <a:t>See other slide and adopt accordingly - </a:t>
            </a:r>
            <a:r>
              <a:rPr lang="en-US" dirty="0" err="1"/>
              <a:t>pearson</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FC8F3D1F-AD7F-42FE-AFE9-A3F65E13DD0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7137F97-7184-49B4-A919-F2D75072A7C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1383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F688A-3013-44AE-9657-1536DAD1E3B7}"/>
              </a:ext>
            </a:extLst>
          </p:cNvPr>
          <p:cNvSpPr txBox="1"/>
          <p:nvPr/>
        </p:nvSpPr>
        <p:spPr>
          <a:xfrm>
            <a:off x="0" y="6330843"/>
            <a:ext cx="12192001" cy="8956298"/>
          </a:xfrm>
          <a:prstGeom prst="rect">
            <a:avLst/>
          </a:prstGeom>
          <a:noFill/>
        </p:spPr>
        <p:txBody>
          <a:bodyPr wrap="square" rtlCol="0">
            <a:spAutoFit/>
          </a:bodyPr>
          <a:lstStyle/>
          <a:p>
            <a:r>
              <a:rPr lang="en-US" b="1" dirty="0"/>
              <a:t>Figure #. Various interactions of B. cinerea lesions sizes on Eudicots with hyphal waviness of B. cinerea. </a:t>
            </a:r>
            <a:r>
              <a:rPr lang="en-US" dirty="0"/>
              <a:t>- </a:t>
            </a:r>
            <a:r>
              <a:rPr lang="en-US" dirty="0" err="1"/>
              <a:t>pearson</a:t>
            </a:r>
            <a:r>
              <a:rPr lang="en-US" b="1" dirty="0"/>
              <a:t> </a:t>
            </a:r>
          </a:p>
          <a:p>
            <a:r>
              <a:rPr lang="en-US" dirty="0"/>
              <a:t>Scatter plots of various eudicot lesion sizes due to B. cinerea isolates compared against B. cinerea hyphal waviness based on 97 individual isolates. Each point is an isolate interaction of the marginal means of lesion size with marginal means of hyphal waviness. </a:t>
            </a:r>
          </a:p>
          <a:p>
            <a:r>
              <a:rPr lang="en-US" dirty="0"/>
              <a:t>A) Least Square Mean lesion size on </a:t>
            </a:r>
            <a:r>
              <a:rPr lang="en-US" i="1" dirty="0" err="1"/>
              <a:t>Cichorium</a:t>
            </a:r>
            <a:r>
              <a:rPr lang="en-US" i="1" dirty="0"/>
              <a:t> </a:t>
            </a:r>
            <a:r>
              <a:rPr lang="en-US" i="1" dirty="0" err="1"/>
              <a:t>endivia</a:t>
            </a:r>
            <a:endParaRPr lang="en-US" i="1" dirty="0"/>
          </a:p>
          <a:p>
            <a:r>
              <a:rPr lang="en-US" dirty="0"/>
              <a:t>B) Least Square Mean lesion size on </a:t>
            </a:r>
            <a:r>
              <a:rPr lang="en-US" i="1" dirty="0"/>
              <a:t>Brassica </a:t>
            </a:r>
            <a:r>
              <a:rPr lang="en-US" i="1" dirty="0" err="1"/>
              <a:t>rapa</a:t>
            </a:r>
            <a:endParaRPr lang="en-US" i="1" dirty="0"/>
          </a:p>
          <a:p>
            <a:r>
              <a:rPr lang="en-US" dirty="0"/>
              <a:t>C) Least Square Mean lesion size on </a:t>
            </a:r>
            <a:r>
              <a:rPr lang="en-US" i="1" dirty="0" err="1"/>
              <a:t>Cichorium</a:t>
            </a:r>
            <a:r>
              <a:rPr lang="en-US" i="1" dirty="0"/>
              <a:t> </a:t>
            </a:r>
            <a:r>
              <a:rPr lang="en-US" i="1" dirty="0" err="1"/>
              <a:t>intybus</a:t>
            </a:r>
            <a:endParaRPr lang="en-US" b="1" i="1" dirty="0"/>
          </a:p>
          <a:p>
            <a:r>
              <a:rPr lang="en-US" dirty="0"/>
              <a:t>D) Least Square Mean lesion size on </a:t>
            </a:r>
            <a:r>
              <a:rPr lang="en-US" i="1" dirty="0"/>
              <a:t>Glycine max</a:t>
            </a:r>
            <a:r>
              <a:rPr lang="en-US" dirty="0"/>
              <a:t> (soy bean)</a:t>
            </a:r>
          </a:p>
          <a:p>
            <a:r>
              <a:rPr lang="en-US" dirty="0"/>
              <a:t>E) Least Square Mean lesion size on </a:t>
            </a:r>
            <a:r>
              <a:rPr lang="en-US" i="1" dirty="0"/>
              <a:t>Helianthus </a:t>
            </a:r>
            <a:r>
              <a:rPr lang="en-US" i="1" dirty="0" err="1"/>
              <a:t>annuus</a:t>
            </a:r>
            <a:endParaRPr lang="en-US" i="1" dirty="0"/>
          </a:p>
          <a:p>
            <a:r>
              <a:rPr lang="en-US" dirty="0"/>
              <a:t>F) Least Square Mean lesion size on Solanum</a:t>
            </a:r>
          </a:p>
          <a:p>
            <a:r>
              <a:rPr lang="en-US" dirty="0"/>
              <a:t>G) Least Square Mean lesion size on Tomato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5C1B3D3B-E2D9-4F4D-9BE9-437060BF9CF4}"/>
              </a:ext>
            </a:extLst>
          </p:cNvPr>
          <p:cNvPicPr>
            <a:picLocks noChangeAspect="1"/>
          </p:cNvPicPr>
          <p:nvPr/>
        </p:nvPicPr>
        <p:blipFill>
          <a:blip r:embed="rId2"/>
          <a:stretch>
            <a:fillRect/>
          </a:stretch>
        </p:blipFill>
        <p:spPr>
          <a:xfrm>
            <a:off x="0" y="0"/>
            <a:ext cx="12192000" cy="6330843"/>
          </a:xfrm>
          <a:prstGeom prst="rect">
            <a:avLst/>
          </a:prstGeom>
        </p:spPr>
      </p:pic>
    </p:spTree>
    <p:extLst>
      <p:ext uri="{BB962C8B-B14F-4D97-AF65-F5344CB8AC3E}">
        <p14:creationId xmlns:p14="http://schemas.microsoft.com/office/powerpoint/2010/main" val="366365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39E68E-C138-47F5-A776-F5EED5BD3999}"/>
              </a:ext>
            </a:extLst>
          </p:cNvPr>
          <p:cNvSpPr/>
          <p:nvPr/>
        </p:nvSpPr>
        <p:spPr>
          <a:xfrm>
            <a:off x="0" y="6396335"/>
            <a:ext cx="12192000" cy="646331"/>
          </a:xfrm>
          <a:prstGeom prst="rect">
            <a:avLst/>
          </a:prstGeom>
        </p:spPr>
        <p:txBody>
          <a:bodyPr wrap="square">
            <a:spAutoFit/>
          </a:bodyPr>
          <a:lstStyle/>
          <a:p>
            <a:r>
              <a:rPr lang="en-US" dirty="0"/>
              <a:t>Figure#. B. cinerea Lesion Eccentricity on Multiple Hosts against Average Hyphal Waviness - Pearson</a:t>
            </a:r>
          </a:p>
          <a:p>
            <a:endParaRPr lang="en-US" dirty="0"/>
          </a:p>
        </p:txBody>
      </p:sp>
      <p:pic>
        <p:nvPicPr>
          <p:cNvPr id="2" name="Picture 1">
            <a:extLst>
              <a:ext uri="{FF2B5EF4-FFF2-40B4-BE49-F238E27FC236}">
                <a16:creationId xmlns:a16="http://schemas.microsoft.com/office/drawing/2014/main" id="{9A523D0A-632A-4C68-97B8-9458235EE914}"/>
              </a:ext>
            </a:extLst>
          </p:cNvPr>
          <p:cNvPicPr>
            <a:picLocks noChangeAspect="1"/>
          </p:cNvPicPr>
          <p:nvPr/>
        </p:nvPicPr>
        <p:blipFill>
          <a:blip r:embed="rId2"/>
          <a:stretch>
            <a:fillRect/>
          </a:stretch>
        </p:blipFill>
        <p:spPr>
          <a:xfrm>
            <a:off x="0" y="0"/>
            <a:ext cx="12192000" cy="6329576"/>
          </a:xfrm>
          <a:prstGeom prst="rect">
            <a:avLst/>
          </a:prstGeom>
        </p:spPr>
      </p:pic>
    </p:spTree>
    <p:extLst>
      <p:ext uri="{BB962C8B-B14F-4D97-AF65-F5344CB8AC3E}">
        <p14:creationId xmlns:p14="http://schemas.microsoft.com/office/powerpoint/2010/main" val="21760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65BFCA-75A7-4F88-A0EA-0E122AD2C30F}"/>
              </a:ext>
            </a:extLst>
          </p:cNvPr>
          <p:cNvPicPr>
            <a:picLocks noChangeAspect="1"/>
          </p:cNvPicPr>
          <p:nvPr/>
        </p:nvPicPr>
        <p:blipFill>
          <a:blip r:embed="rId2"/>
          <a:stretch>
            <a:fillRect/>
          </a:stretch>
        </p:blipFill>
        <p:spPr>
          <a:xfrm>
            <a:off x="0" y="2162175"/>
            <a:ext cx="8321044" cy="4695825"/>
          </a:xfrm>
          <a:prstGeom prst="rect">
            <a:avLst/>
          </a:prstGeom>
        </p:spPr>
      </p:pic>
      <p:sp>
        <p:nvSpPr>
          <p:cNvPr id="8" name="TextBox 7">
            <a:extLst>
              <a:ext uri="{FF2B5EF4-FFF2-40B4-BE49-F238E27FC236}">
                <a16:creationId xmlns:a16="http://schemas.microsoft.com/office/drawing/2014/main" id="{BC2AD751-D103-4422-A211-13AADE0EA4E5}"/>
              </a:ext>
            </a:extLst>
          </p:cNvPr>
          <p:cNvSpPr txBox="1"/>
          <p:nvPr/>
        </p:nvSpPr>
        <p:spPr>
          <a:xfrm>
            <a:off x="8601794" y="0"/>
            <a:ext cx="3432889" cy="5632311"/>
          </a:xfrm>
          <a:prstGeom prst="rect">
            <a:avLst/>
          </a:prstGeom>
          <a:noFill/>
        </p:spPr>
        <p:txBody>
          <a:bodyPr wrap="square" rtlCol="0">
            <a:spAutoFit/>
          </a:bodyPr>
          <a:lstStyle/>
          <a:p>
            <a:r>
              <a:rPr lang="en-US" b="1" dirty="0"/>
              <a:t>Table #. Top 30 SNP Effect Estimates for 97 </a:t>
            </a:r>
            <a:r>
              <a:rPr lang="en-US" b="1" i="1" dirty="0"/>
              <a:t>B. cinerea</a:t>
            </a:r>
            <a:r>
              <a:rPr lang="en-US" b="1" dirty="0"/>
              <a:t> Isolates affecting Hyphal Waviness.</a:t>
            </a:r>
          </a:p>
          <a:p>
            <a:r>
              <a:rPr lang="en-US" dirty="0"/>
              <a:t>The top 30 SNP effect estimates of hyphal waviness on 91 </a:t>
            </a:r>
            <a:r>
              <a:rPr lang="en-US" i="1" dirty="0"/>
              <a:t>Botrytis cinerea</a:t>
            </a:r>
            <a:r>
              <a:rPr lang="en-US" dirty="0"/>
              <a:t> isolates. The isolate column is organized by descending hyphal waviness. Zero is an indication that the SNP was the same as the reference while 1 shows a difference in the SNP from the reference. The blue indicates a low effect relationship between the SNP and the isolate’s reference SNP while red indicates a high effect. The color corresponds to the positive or negative effect per isolate to the hyphal waviness. </a:t>
            </a:r>
          </a:p>
          <a:p>
            <a:endParaRPr lang="en-US" dirty="0"/>
          </a:p>
        </p:txBody>
      </p:sp>
      <p:sp>
        <p:nvSpPr>
          <p:cNvPr id="9" name="TextBox 8">
            <a:extLst>
              <a:ext uri="{FF2B5EF4-FFF2-40B4-BE49-F238E27FC236}">
                <a16:creationId xmlns:a16="http://schemas.microsoft.com/office/drawing/2014/main" id="{8DA4DAA6-B560-49AA-808F-881B3B8012CB}"/>
              </a:ext>
            </a:extLst>
          </p:cNvPr>
          <p:cNvSpPr txBox="1"/>
          <p:nvPr/>
        </p:nvSpPr>
        <p:spPr>
          <a:xfrm>
            <a:off x="422031" y="307731"/>
            <a:ext cx="6631912" cy="1384995"/>
          </a:xfrm>
          <a:prstGeom prst="rect">
            <a:avLst/>
          </a:prstGeom>
          <a:noFill/>
        </p:spPr>
        <p:txBody>
          <a:bodyPr wrap="square" rtlCol="0">
            <a:spAutoFit/>
          </a:bodyPr>
          <a:lstStyle/>
          <a:p>
            <a:r>
              <a:rPr lang="en-US" sz="1400" dirty="0"/>
              <a:t>Notes: </a:t>
            </a:r>
          </a:p>
          <a:p>
            <a:pPr marL="285750" indent="-285750">
              <a:buFont typeface="Arial" panose="020B0604020202020204" pitchFamily="34" charset="0"/>
              <a:buChar char="•"/>
            </a:pPr>
            <a:r>
              <a:rPr lang="en-US" sz="1400" dirty="0"/>
              <a:t>This is just an excerpt of the graph (can be found in </a:t>
            </a:r>
            <a:r>
              <a:rPr lang="en-US" sz="1400" i="1" dirty="0"/>
              <a:t>paper</a:t>
            </a:r>
            <a:r>
              <a:rPr lang="en-US" sz="1400" dirty="0"/>
              <a:t> folder)</a:t>
            </a:r>
          </a:p>
          <a:p>
            <a:pPr marL="742950" lvl="1" indent="-285750">
              <a:buFont typeface="Arial" panose="020B0604020202020204" pitchFamily="34" charset="0"/>
              <a:buChar char="•"/>
            </a:pPr>
            <a:r>
              <a:rPr lang="en-US" sz="1400" dirty="0"/>
              <a:t>Will use entire table for input</a:t>
            </a:r>
          </a:p>
          <a:p>
            <a:pPr marL="285750" indent="-285750">
              <a:buFont typeface="Arial" panose="020B0604020202020204" pitchFamily="34" charset="0"/>
              <a:buChar char="•"/>
            </a:pPr>
            <a:r>
              <a:rPr lang="en-US" sz="1400" dirty="0"/>
              <a:t>Likely for supplemental information</a:t>
            </a:r>
          </a:p>
          <a:p>
            <a:pPr marL="285750" indent="-285750">
              <a:buFont typeface="Arial" panose="020B0604020202020204" pitchFamily="34" charset="0"/>
              <a:buChar char="•"/>
            </a:pPr>
            <a:r>
              <a:rPr lang="en-US" sz="1400" dirty="0" err="1"/>
              <a:t>GeneID</a:t>
            </a:r>
            <a:r>
              <a:rPr lang="en-US" sz="1400" dirty="0"/>
              <a:t> and description can be excluded</a:t>
            </a:r>
          </a:p>
          <a:p>
            <a:pPr marL="285750" indent="-285750">
              <a:buFont typeface="Arial" panose="020B0604020202020204" pitchFamily="34" charset="0"/>
              <a:buChar char="•"/>
            </a:pPr>
            <a:r>
              <a:rPr lang="en-US" sz="1400" dirty="0"/>
              <a:t>Isolates are ordered by descending hyphal waviness</a:t>
            </a:r>
          </a:p>
        </p:txBody>
      </p:sp>
    </p:spTree>
    <p:extLst>
      <p:ext uri="{BB962C8B-B14F-4D97-AF65-F5344CB8AC3E}">
        <p14:creationId xmlns:p14="http://schemas.microsoft.com/office/powerpoint/2010/main" val="186834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4DF990-6228-4564-AE02-205E19229367}"/>
              </a:ext>
            </a:extLst>
          </p:cNvPr>
          <p:cNvPicPr>
            <a:picLocks noChangeAspect="1"/>
          </p:cNvPicPr>
          <p:nvPr/>
        </p:nvPicPr>
        <p:blipFill>
          <a:blip r:embed="rId2"/>
          <a:stretch>
            <a:fillRect/>
          </a:stretch>
        </p:blipFill>
        <p:spPr>
          <a:xfrm>
            <a:off x="0" y="0"/>
            <a:ext cx="4043316" cy="6858000"/>
          </a:xfrm>
          <a:prstGeom prst="rect">
            <a:avLst/>
          </a:prstGeom>
        </p:spPr>
      </p:pic>
      <p:sp>
        <p:nvSpPr>
          <p:cNvPr id="5" name="TextBox 4">
            <a:extLst>
              <a:ext uri="{FF2B5EF4-FFF2-40B4-BE49-F238E27FC236}">
                <a16:creationId xmlns:a16="http://schemas.microsoft.com/office/drawing/2014/main" id="{AA278E04-A994-41B2-B17E-7560BF258437}"/>
              </a:ext>
            </a:extLst>
          </p:cNvPr>
          <p:cNvSpPr txBox="1"/>
          <p:nvPr/>
        </p:nvSpPr>
        <p:spPr>
          <a:xfrm>
            <a:off x="3978642" y="0"/>
            <a:ext cx="6631912" cy="1384995"/>
          </a:xfrm>
          <a:prstGeom prst="rect">
            <a:avLst/>
          </a:prstGeom>
          <a:noFill/>
        </p:spPr>
        <p:txBody>
          <a:bodyPr wrap="square" rtlCol="0">
            <a:spAutoFit/>
          </a:bodyPr>
          <a:lstStyle/>
          <a:p>
            <a:r>
              <a:rPr lang="en-US" sz="1400" dirty="0"/>
              <a:t>Notes: </a:t>
            </a:r>
          </a:p>
          <a:p>
            <a:pPr marL="285750" indent="-285750">
              <a:buFont typeface="Arial" panose="020B0604020202020204" pitchFamily="34" charset="0"/>
              <a:buChar char="•"/>
            </a:pPr>
            <a:r>
              <a:rPr lang="en-US" sz="1400" dirty="0"/>
              <a:t>This is just an excerpt of the graph (can be found in </a:t>
            </a:r>
            <a:r>
              <a:rPr lang="en-US" sz="1400" i="1" dirty="0"/>
              <a:t>paper</a:t>
            </a:r>
            <a:r>
              <a:rPr lang="en-US" sz="1400" dirty="0"/>
              <a:t> folder)</a:t>
            </a:r>
          </a:p>
          <a:p>
            <a:pPr marL="285750" indent="-285750">
              <a:buFont typeface="Arial" panose="020B0604020202020204" pitchFamily="34" charset="0"/>
              <a:buChar char="•"/>
            </a:pPr>
            <a:r>
              <a:rPr lang="en-US" sz="1400" dirty="0"/>
              <a:t>Likely for supplemental information</a:t>
            </a:r>
          </a:p>
          <a:p>
            <a:pPr marL="285750" indent="-285750">
              <a:buFont typeface="Arial" panose="020B0604020202020204" pitchFamily="34" charset="0"/>
              <a:buChar char="•"/>
            </a:pPr>
            <a:r>
              <a:rPr lang="en-US" sz="1400" dirty="0"/>
              <a:t>Besides the column being properly renamed, is there any recommendation for how to make the information more interesting? </a:t>
            </a:r>
          </a:p>
          <a:p>
            <a:pPr marL="742950" lvl="1" indent="-285750">
              <a:buFont typeface="Arial" panose="020B0604020202020204" pitchFamily="34" charset="0"/>
              <a:buChar char="•"/>
            </a:pPr>
            <a:r>
              <a:rPr lang="en-US" sz="1400" dirty="0"/>
              <a:t>Should the average hyphal waviness be included? Or only include the </a:t>
            </a:r>
            <a:r>
              <a:rPr lang="en-US" sz="1400" dirty="0" err="1"/>
              <a:t>LsMeans</a:t>
            </a:r>
            <a:endParaRPr lang="en-US" sz="1400" dirty="0"/>
          </a:p>
        </p:txBody>
      </p:sp>
      <p:sp>
        <p:nvSpPr>
          <p:cNvPr id="6" name="TextBox 5">
            <a:extLst>
              <a:ext uri="{FF2B5EF4-FFF2-40B4-BE49-F238E27FC236}">
                <a16:creationId xmlns:a16="http://schemas.microsoft.com/office/drawing/2014/main" id="{C9B0F4BA-CDF4-4BC6-9648-264B639DAB63}"/>
              </a:ext>
            </a:extLst>
          </p:cNvPr>
          <p:cNvSpPr txBox="1"/>
          <p:nvPr/>
        </p:nvSpPr>
        <p:spPr>
          <a:xfrm>
            <a:off x="4325257" y="2670629"/>
            <a:ext cx="5938683" cy="3693319"/>
          </a:xfrm>
          <a:prstGeom prst="rect">
            <a:avLst/>
          </a:prstGeom>
          <a:noFill/>
        </p:spPr>
        <p:txBody>
          <a:bodyPr wrap="square" rtlCol="0">
            <a:spAutoFit/>
          </a:bodyPr>
          <a:lstStyle/>
          <a:p>
            <a:r>
              <a:rPr lang="en-US" b="1" dirty="0"/>
              <a:t>Table #. Pearson and Spearman Correlations Values for Multiple B. cinerea Interactions with Hyphal Waviness. </a:t>
            </a:r>
          </a:p>
          <a:p>
            <a:r>
              <a:rPr lang="en-US" dirty="0"/>
              <a:t>Listed are correlation values for multiple </a:t>
            </a:r>
            <a:r>
              <a:rPr lang="en-US" i="1" dirty="0"/>
              <a:t>Botrytis cinerea </a:t>
            </a:r>
            <a:r>
              <a:rPr lang="en-US" dirty="0"/>
              <a:t>interactions. Columns listed are of</a:t>
            </a:r>
            <a:r>
              <a:rPr lang="en-US" i="1" dirty="0"/>
              <a:t> B. cinerea </a:t>
            </a:r>
            <a:r>
              <a:rPr lang="en-US" dirty="0"/>
              <a:t>interactions with multiple types of media, multiple eudicots and eccentricity of lesions on </a:t>
            </a:r>
            <a:r>
              <a:rPr lang="en-US" i="1" dirty="0"/>
              <a:t>Arabidopsis thaliana</a:t>
            </a:r>
            <a:r>
              <a:rPr lang="en-US" dirty="0"/>
              <a:t>. Types of media included Sugar and Pectin growth of B. cinerea with recorded growth at 48 and 72 hours. Measurements for the eudicots were done using B. </a:t>
            </a:r>
            <a:r>
              <a:rPr lang="en-US" dirty="0" err="1"/>
              <a:t>cinerea’s</a:t>
            </a:r>
            <a:r>
              <a:rPr lang="en-US" dirty="0"/>
              <a:t> lesion size on each species. Eccentricity was measured computationally (</a:t>
            </a:r>
            <a:r>
              <a:rPr lang="en-US" dirty="0">
                <a:solidFill>
                  <a:srgbClr val="FF0000"/>
                </a:solidFill>
              </a:rPr>
              <a:t>not sure how this was measured</a:t>
            </a:r>
            <a:r>
              <a:rPr lang="en-US" dirty="0"/>
              <a:t>) on growth of B. cinerea infecting multiple strains of Arabidopsis. </a:t>
            </a:r>
          </a:p>
          <a:p>
            <a:endParaRPr lang="en-US" dirty="0"/>
          </a:p>
        </p:txBody>
      </p:sp>
    </p:spTree>
    <p:extLst>
      <p:ext uri="{BB962C8B-B14F-4D97-AF65-F5344CB8AC3E}">
        <p14:creationId xmlns:p14="http://schemas.microsoft.com/office/powerpoint/2010/main" val="267807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E11E-35C5-4897-B086-0DD71FC53DF2}"/>
              </a:ext>
            </a:extLst>
          </p:cNvPr>
          <p:cNvSpPr>
            <a:spLocks noGrp="1"/>
          </p:cNvSpPr>
          <p:nvPr>
            <p:ph type="title"/>
          </p:nvPr>
        </p:nvSpPr>
        <p:spPr/>
        <p:txBody>
          <a:bodyPr>
            <a:normAutofit/>
          </a:bodyPr>
          <a:lstStyle/>
          <a:p>
            <a:r>
              <a:rPr lang="en-US" sz="2800" dirty="0"/>
              <a:t>Hand drawn image of hyphal waviness (use reference images) </a:t>
            </a:r>
          </a:p>
        </p:txBody>
      </p:sp>
      <p:pic>
        <p:nvPicPr>
          <p:cNvPr id="4" name="Picture 3" descr="A picture containing object, clock&#10;&#10;Description generated with high confidence">
            <a:extLst>
              <a:ext uri="{FF2B5EF4-FFF2-40B4-BE49-F238E27FC236}">
                <a16:creationId xmlns:a16="http://schemas.microsoft.com/office/drawing/2014/main" id="{491A6B13-70C8-4F24-AC0F-5ACD2004B0EC}"/>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42801" r="14868" b="13879"/>
          <a:stretch/>
        </p:blipFill>
        <p:spPr>
          <a:xfrm>
            <a:off x="1514069" y="2314915"/>
            <a:ext cx="3095171" cy="2228169"/>
          </a:xfrm>
          <a:prstGeom prst="rect">
            <a:avLst/>
          </a:prstGeom>
        </p:spPr>
      </p:pic>
    </p:spTree>
    <p:extLst>
      <p:ext uri="{BB962C8B-B14F-4D97-AF65-F5344CB8AC3E}">
        <p14:creationId xmlns:p14="http://schemas.microsoft.com/office/powerpoint/2010/main" val="79911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CD51-5F53-4FD0-A210-85F16BBA6615}"/>
              </a:ext>
            </a:extLst>
          </p:cNvPr>
          <p:cNvSpPr>
            <a:spLocks noGrp="1"/>
          </p:cNvSpPr>
          <p:nvPr>
            <p:ph type="title"/>
          </p:nvPr>
        </p:nvSpPr>
        <p:spPr>
          <a:xfrm>
            <a:off x="0" y="0"/>
            <a:ext cx="9829800" cy="1383310"/>
          </a:xfrm>
        </p:spPr>
        <p:txBody>
          <a:bodyPr>
            <a:normAutofit/>
          </a:bodyPr>
          <a:lstStyle/>
          <a:p>
            <a:r>
              <a:rPr lang="en-US" sz="2000" dirty="0"/>
              <a:t>ANOVA Table</a:t>
            </a:r>
            <a:br>
              <a:rPr lang="en-US" sz="2000" dirty="0"/>
            </a:br>
            <a:r>
              <a:rPr lang="fr-FR" sz="1600" dirty="0" err="1"/>
              <a:t>Phenotype</a:t>
            </a:r>
            <a:r>
              <a:rPr lang="fr-FR" sz="1600" dirty="0"/>
              <a:t> ~ </a:t>
            </a:r>
            <a:r>
              <a:rPr lang="fr-FR" sz="1600" dirty="0" err="1"/>
              <a:t>Isolate</a:t>
            </a:r>
            <a:r>
              <a:rPr lang="fr-FR" sz="1600" dirty="0"/>
              <a:t> + (</a:t>
            </a:r>
            <a:r>
              <a:rPr lang="fr-FR" sz="1600" dirty="0" err="1"/>
              <a:t>Isolate</a:t>
            </a:r>
            <a:r>
              <a:rPr lang="fr-FR" sz="1600" dirty="0"/>
              <a:t>*</a:t>
            </a:r>
            <a:r>
              <a:rPr lang="fr-FR" sz="1600" dirty="0" err="1"/>
              <a:t>PlateBlock</a:t>
            </a:r>
            <a:r>
              <a:rPr lang="fr-FR" sz="1600" dirty="0"/>
              <a:t>) + Date</a:t>
            </a:r>
            <a:endParaRPr lang="en-US" sz="2000" dirty="0"/>
          </a:p>
        </p:txBody>
      </p:sp>
      <p:sp>
        <p:nvSpPr>
          <p:cNvPr id="7" name="TextBox 6">
            <a:extLst>
              <a:ext uri="{FF2B5EF4-FFF2-40B4-BE49-F238E27FC236}">
                <a16:creationId xmlns:a16="http://schemas.microsoft.com/office/drawing/2014/main" id="{13D6E8DB-7304-4FF3-843D-C054851B434C}"/>
              </a:ext>
            </a:extLst>
          </p:cNvPr>
          <p:cNvSpPr txBox="1"/>
          <p:nvPr/>
        </p:nvSpPr>
        <p:spPr>
          <a:xfrm>
            <a:off x="1226130" y="2058370"/>
            <a:ext cx="4278385" cy="3416320"/>
          </a:xfrm>
          <a:prstGeom prst="rect">
            <a:avLst/>
          </a:prstGeom>
          <a:noFill/>
        </p:spPr>
        <p:txBody>
          <a:bodyPr wrap="square" rtlCol="0">
            <a:spAutoFit/>
          </a:bodyPr>
          <a:lstStyle/>
          <a:p>
            <a:r>
              <a:rPr lang="en-US" b="1" dirty="0"/>
              <a:t>Table #. ANOVA results of 97</a:t>
            </a:r>
            <a:r>
              <a:rPr lang="en-US" b="1" i="1" dirty="0"/>
              <a:t> Botrytis cinerea </a:t>
            </a:r>
            <a:r>
              <a:rPr lang="en-US" b="1" dirty="0"/>
              <a:t>isolates measured for hyphal waviness.</a:t>
            </a:r>
          </a:p>
          <a:p>
            <a:r>
              <a:rPr lang="en-US" dirty="0"/>
              <a:t>Shown are Degrees of Freedom, Type III Sums-of-Squares, F-value and p-value for the linear modelling of hyphal waviness of 97 </a:t>
            </a:r>
            <a:r>
              <a:rPr lang="en-US" i="1" dirty="0"/>
              <a:t>B. cinerea </a:t>
            </a:r>
            <a:r>
              <a:rPr lang="en-US" dirty="0"/>
              <a:t>isolates. The terms are as follows: Isolate is the 97 </a:t>
            </a:r>
            <a:r>
              <a:rPr lang="en-US" i="1" dirty="0"/>
              <a:t>B. cinerea</a:t>
            </a:r>
            <a:r>
              <a:rPr lang="en-US" dirty="0"/>
              <a:t> isolates, PlateBlock is the randomization factor of the isolates per media, Date is the recorded date of phenotyping. Interactions of these factors were also tested (:). </a:t>
            </a:r>
          </a:p>
        </p:txBody>
      </p:sp>
      <p:graphicFrame>
        <p:nvGraphicFramePr>
          <p:cNvPr id="5" name="Content Placeholder 4">
            <a:extLst>
              <a:ext uri="{FF2B5EF4-FFF2-40B4-BE49-F238E27FC236}">
                <a16:creationId xmlns:a16="http://schemas.microsoft.com/office/drawing/2014/main" id="{5C877F92-B12B-44B4-B5E9-E41886AC4D97}"/>
              </a:ext>
            </a:extLst>
          </p:cNvPr>
          <p:cNvGraphicFramePr>
            <a:graphicFrameLocks noGrp="1"/>
          </p:cNvGraphicFramePr>
          <p:nvPr>
            <p:ph idx="1"/>
            <p:extLst>
              <p:ext uri="{D42A27DB-BD31-4B8C-83A1-F6EECF244321}">
                <p14:modId xmlns:p14="http://schemas.microsoft.com/office/powerpoint/2010/main" val="1771035588"/>
              </p:ext>
            </p:extLst>
          </p:nvPr>
        </p:nvGraphicFramePr>
        <p:xfrm>
          <a:off x="7429607" y="2167109"/>
          <a:ext cx="4550870" cy="2014920"/>
        </p:xfrm>
        <a:graphic>
          <a:graphicData uri="http://schemas.openxmlformats.org/drawingml/2006/table">
            <a:tbl>
              <a:tblPr>
                <a:tableStyleId>{5C22544A-7EE6-4342-B048-85BDC9FD1C3A}</a:tableStyleId>
              </a:tblPr>
              <a:tblGrid>
                <a:gridCol w="1157165">
                  <a:extLst>
                    <a:ext uri="{9D8B030D-6E8A-4147-A177-3AD203B41FA5}">
                      <a16:colId xmlns:a16="http://schemas.microsoft.com/office/drawing/2014/main" val="762839395"/>
                    </a:ext>
                  </a:extLst>
                </a:gridCol>
                <a:gridCol w="845995">
                  <a:extLst>
                    <a:ext uri="{9D8B030D-6E8A-4147-A177-3AD203B41FA5}">
                      <a16:colId xmlns:a16="http://schemas.microsoft.com/office/drawing/2014/main" val="4046476885"/>
                    </a:ext>
                  </a:extLst>
                </a:gridCol>
                <a:gridCol w="340342">
                  <a:extLst>
                    <a:ext uri="{9D8B030D-6E8A-4147-A177-3AD203B41FA5}">
                      <a16:colId xmlns:a16="http://schemas.microsoft.com/office/drawing/2014/main" val="622091712"/>
                    </a:ext>
                  </a:extLst>
                </a:gridCol>
                <a:gridCol w="505653">
                  <a:extLst>
                    <a:ext uri="{9D8B030D-6E8A-4147-A177-3AD203B41FA5}">
                      <a16:colId xmlns:a16="http://schemas.microsoft.com/office/drawing/2014/main" val="3531720946"/>
                    </a:ext>
                  </a:extLst>
                </a:gridCol>
                <a:gridCol w="583445">
                  <a:extLst>
                    <a:ext uri="{9D8B030D-6E8A-4147-A177-3AD203B41FA5}">
                      <a16:colId xmlns:a16="http://schemas.microsoft.com/office/drawing/2014/main" val="1896003395"/>
                    </a:ext>
                  </a:extLst>
                </a:gridCol>
                <a:gridCol w="495929">
                  <a:extLst>
                    <a:ext uri="{9D8B030D-6E8A-4147-A177-3AD203B41FA5}">
                      <a16:colId xmlns:a16="http://schemas.microsoft.com/office/drawing/2014/main" val="3456362452"/>
                    </a:ext>
                  </a:extLst>
                </a:gridCol>
                <a:gridCol w="622341">
                  <a:extLst>
                    <a:ext uri="{9D8B030D-6E8A-4147-A177-3AD203B41FA5}">
                      <a16:colId xmlns:a16="http://schemas.microsoft.com/office/drawing/2014/main" val="2659481591"/>
                    </a:ext>
                  </a:extLst>
                </a:gridCol>
              </a:tblGrid>
              <a:tr h="291106">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Variation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5589854"/>
                  </a:ext>
                </a:extLst>
              </a:tr>
              <a:tr h="277244">
                <a:tc>
                  <a:txBody>
                    <a:bodyPr/>
                    <a:lstStyle/>
                    <a:p>
                      <a:pPr algn="l" fontAlgn="b"/>
                      <a:r>
                        <a:rPr lang="en-US" sz="1100" u="none" strike="noStrike">
                          <a:effectLst/>
                        </a:rPr>
                        <a:t>Isolate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38.626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&lt; 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950335"/>
                  </a:ext>
                </a:extLst>
              </a:tr>
              <a:tr h="277244">
                <a:tc>
                  <a:txBody>
                    <a:bodyPr/>
                    <a:lstStyle/>
                    <a:p>
                      <a:pPr algn="l" fontAlgn="b"/>
                      <a:r>
                        <a:rPr lang="en-US" sz="1100" u="none" strike="noStrike">
                          <a:effectLst/>
                        </a:rPr>
                        <a:t>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5426064"/>
                  </a:ext>
                </a:extLst>
              </a:tr>
              <a:tr h="277244">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41.325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 2e-16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960279"/>
                  </a:ext>
                </a:extLst>
              </a:tr>
              <a:tr h="283534">
                <a:tc>
                  <a:txBody>
                    <a:bodyPr/>
                    <a:lstStyle/>
                    <a:p>
                      <a:pPr algn="l" fontAlgn="b"/>
                      <a:r>
                        <a:rPr lang="en-US" sz="1100" u="none" strike="noStrike">
                          <a:effectLst/>
                        </a:rPr>
                        <a:t>Isolate:PlateBlock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0.00855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4409632"/>
                  </a:ext>
                </a:extLst>
              </a:tr>
              <a:tr h="331304">
                <a:tc>
                  <a:txBody>
                    <a:bodyPr/>
                    <a:lstStyle/>
                    <a:p>
                      <a:pPr algn="l" fontAlgn="b"/>
                      <a:r>
                        <a:rPr lang="en-US" sz="1100" u="none" strike="noStrike">
                          <a:effectLst/>
                        </a:rPr>
                        <a:t>Residuals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46.084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276016"/>
                  </a:ext>
                </a:extLst>
              </a:tr>
              <a:tr h="27724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109040"/>
                  </a:ext>
                </a:extLst>
              </a:tr>
            </a:tbl>
          </a:graphicData>
        </a:graphic>
      </p:graphicFrame>
    </p:spTree>
    <p:extLst>
      <p:ext uri="{BB962C8B-B14F-4D97-AF65-F5344CB8AC3E}">
        <p14:creationId xmlns:p14="http://schemas.microsoft.com/office/powerpoint/2010/main" val="35863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0" y="5842337"/>
            <a:ext cx="12192000" cy="2031325"/>
          </a:xfrm>
          <a:prstGeom prst="rect">
            <a:avLst/>
          </a:prstGeom>
          <a:noFill/>
        </p:spPr>
        <p:txBody>
          <a:bodyPr wrap="square" rtlCol="0">
            <a:spAutoFit/>
          </a:bodyPr>
          <a:lstStyle/>
          <a:p>
            <a:r>
              <a:rPr lang="en-US" b="1" dirty="0"/>
              <a:t>Figure #. Distribution of B. cinerea hyphal waviness of 97 genetically diverse isolates</a:t>
            </a:r>
          </a:p>
          <a:p>
            <a:r>
              <a:rPr lang="en-US" dirty="0"/>
              <a:t>The violin plots show the distribution of hyphal waviness of 97 B. cinerea isolates. The 75</a:t>
            </a:r>
            <a:r>
              <a:rPr lang="en-US" baseline="30000" dirty="0"/>
              <a:t>th</a:t>
            </a:r>
            <a:r>
              <a:rPr lang="en-US" dirty="0"/>
              <a:t> percentile distribution are shown in each box and are ordered by increasing mean hyphal waviness.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B935316-C6D2-4D94-AE54-F1AE6F2A4B33}"/>
              </a:ext>
            </a:extLst>
          </p:cNvPr>
          <p:cNvPicPr>
            <a:picLocks noChangeAspect="1"/>
          </p:cNvPicPr>
          <p:nvPr/>
        </p:nvPicPr>
        <p:blipFill>
          <a:blip r:embed="rId2"/>
          <a:stretch>
            <a:fillRect/>
          </a:stretch>
        </p:blipFill>
        <p:spPr>
          <a:xfrm>
            <a:off x="0" y="0"/>
            <a:ext cx="12192000" cy="5902325"/>
          </a:xfrm>
          <a:prstGeom prst="rect">
            <a:avLst/>
          </a:prstGeom>
        </p:spPr>
      </p:pic>
    </p:spTree>
    <p:extLst>
      <p:ext uri="{BB962C8B-B14F-4D97-AF65-F5344CB8AC3E}">
        <p14:creationId xmlns:p14="http://schemas.microsoft.com/office/powerpoint/2010/main" val="53292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7949-2612-470F-8BC1-C369B77CA3F2}"/>
              </a:ext>
            </a:extLst>
          </p:cNvPr>
          <p:cNvSpPr>
            <a:spLocks noGrp="1"/>
          </p:cNvSpPr>
          <p:nvPr>
            <p:ph type="title"/>
          </p:nvPr>
        </p:nvSpPr>
        <p:spPr>
          <a:xfrm>
            <a:off x="838200" y="360727"/>
            <a:ext cx="10129007" cy="793066"/>
          </a:xfrm>
        </p:spPr>
        <p:txBody>
          <a:bodyPr>
            <a:normAutofit fontScale="90000"/>
          </a:bodyPr>
          <a:lstStyle/>
          <a:p>
            <a:r>
              <a:rPr lang="en-US" dirty="0"/>
              <a:t>Hyphal Waviness Distribution based on Isolate</a:t>
            </a:r>
          </a:p>
        </p:txBody>
      </p:sp>
      <p:pic>
        <p:nvPicPr>
          <p:cNvPr id="8" name="Content Placeholder 7">
            <a:extLst>
              <a:ext uri="{FF2B5EF4-FFF2-40B4-BE49-F238E27FC236}">
                <a16:creationId xmlns:a16="http://schemas.microsoft.com/office/drawing/2014/main" id="{A1A178D7-6F47-4D56-A1D2-0B03F1BD8AB1}"/>
              </a:ext>
            </a:extLst>
          </p:cNvPr>
          <p:cNvPicPr>
            <a:picLocks noGrp="1" noChangeAspect="1"/>
          </p:cNvPicPr>
          <p:nvPr>
            <p:ph idx="1"/>
          </p:nvPr>
        </p:nvPicPr>
        <p:blipFill>
          <a:blip r:embed="rId2"/>
          <a:stretch>
            <a:fillRect/>
          </a:stretch>
        </p:blipFill>
        <p:spPr>
          <a:xfrm>
            <a:off x="838200" y="1338248"/>
            <a:ext cx="10515600" cy="3456923"/>
          </a:xfrm>
          <a:prstGeom prst="rect">
            <a:avLst/>
          </a:prstGeom>
        </p:spPr>
      </p:pic>
      <p:sp>
        <p:nvSpPr>
          <p:cNvPr id="9" name="TextBox 8">
            <a:extLst>
              <a:ext uri="{FF2B5EF4-FFF2-40B4-BE49-F238E27FC236}">
                <a16:creationId xmlns:a16="http://schemas.microsoft.com/office/drawing/2014/main" id="{ED45B5BA-AF5B-4C7C-B062-91A28ADEDBFF}"/>
              </a:ext>
            </a:extLst>
          </p:cNvPr>
          <p:cNvSpPr txBox="1"/>
          <p:nvPr/>
        </p:nvSpPr>
        <p:spPr>
          <a:xfrm>
            <a:off x="930828" y="4846535"/>
            <a:ext cx="10330343" cy="1754326"/>
          </a:xfrm>
          <a:prstGeom prst="rect">
            <a:avLst/>
          </a:prstGeom>
          <a:noFill/>
        </p:spPr>
        <p:txBody>
          <a:bodyPr wrap="square" rtlCol="0">
            <a:spAutoFit/>
          </a:bodyPr>
          <a:lstStyle/>
          <a:p>
            <a:r>
              <a:rPr lang="en-US" dirty="0"/>
              <a:t>Figure #:</a:t>
            </a:r>
          </a:p>
          <a:p>
            <a:r>
              <a:rPr lang="en-US" dirty="0"/>
              <a:t>Box plot of waviness distribution per isolate ..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3420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9538568" y="810960"/>
            <a:ext cx="2653432" cy="4801314"/>
          </a:xfrm>
          <a:prstGeom prst="rect">
            <a:avLst/>
          </a:prstGeom>
          <a:noFill/>
        </p:spPr>
        <p:txBody>
          <a:bodyPr wrap="square" rtlCol="0">
            <a:spAutoFit/>
          </a:bodyPr>
          <a:lstStyle/>
          <a:p>
            <a:r>
              <a:rPr lang="en-US" b="1" dirty="0"/>
              <a:t>Figure #. GWA of </a:t>
            </a:r>
            <a:r>
              <a:rPr lang="en-US" b="1" i="1" dirty="0"/>
              <a:t>B. cinerea</a:t>
            </a:r>
            <a:r>
              <a:rPr lang="en-US" b="1" dirty="0"/>
              <a:t> hyphal waviness on potato dextrose agar.</a:t>
            </a:r>
          </a:p>
          <a:p>
            <a:r>
              <a:rPr lang="en-US" dirty="0"/>
              <a:t>A </a:t>
            </a:r>
            <a:r>
              <a:rPr lang="en-US" dirty="0" err="1"/>
              <a:t>manhattan</a:t>
            </a:r>
            <a:r>
              <a:rPr lang="en-US" dirty="0"/>
              <a:t> plot of estimated SNP effect size for </a:t>
            </a:r>
            <a:r>
              <a:rPr lang="en-US" i="1" dirty="0"/>
              <a:t>Botrytis cinerea</a:t>
            </a:r>
            <a:r>
              <a:rPr lang="en-US" dirty="0"/>
              <a:t> hyphal waviness with </a:t>
            </a:r>
            <a:r>
              <a:rPr lang="en-US" i="1" dirty="0"/>
              <a:t>B. cinerea </a:t>
            </a:r>
            <a:r>
              <a:rPr lang="en-US" dirty="0"/>
              <a:t>chromosomes as alternating black and white regions. 99.9% thresholds of effect size estimate from permutation analysis are displayed as horizontal dashed lines. </a:t>
            </a:r>
          </a:p>
          <a:p>
            <a:endParaRPr lang="en-US" dirty="0"/>
          </a:p>
          <a:p>
            <a:endParaRPr lang="en-US" dirty="0"/>
          </a:p>
        </p:txBody>
      </p:sp>
      <p:pic>
        <p:nvPicPr>
          <p:cNvPr id="4" name="Picture 3">
            <a:extLst>
              <a:ext uri="{FF2B5EF4-FFF2-40B4-BE49-F238E27FC236}">
                <a16:creationId xmlns:a16="http://schemas.microsoft.com/office/drawing/2014/main" id="{4CD3EF58-8C13-4E8E-AE8F-5B3D12F21ABB}"/>
              </a:ext>
            </a:extLst>
          </p:cNvPr>
          <p:cNvPicPr>
            <a:picLocks noChangeAspect="1"/>
          </p:cNvPicPr>
          <p:nvPr/>
        </p:nvPicPr>
        <p:blipFill>
          <a:blip r:embed="rId2"/>
          <a:stretch>
            <a:fillRect/>
          </a:stretch>
        </p:blipFill>
        <p:spPr>
          <a:xfrm>
            <a:off x="0" y="544974"/>
            <a:ext cx="9570458" cy="5067300"/>
          </a:xfrm>
          <a:prstGeom prst="rect">
            <a:avLst/>
          </a:prstGeom>
        </p:spPr>
      </p:pic>
    </p:spTree>
    <p:extLst>
      <p:ext uri="{BB962C8B-B14F-4D97-AF65-F5344CB8AC3E}">
        <p14:creationId xmlns:p14="http://schemas.microsoft.com/office/powerpoint/2010/main" val="418576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7DA4-AA99-4C2B-B1F0-8AB3A46622BF}"/>
              </a:ext>
            </a:extLst>
          </p:cNvPr>
          <p:cNvSpPr>
            <a:spLocks noGrp="1"/>
          </p:cNvSpPr>
          <p:nvPr>
            <p:ph type="title"/>
          </p:nvPr>
        </p:nvSpPr>
        <p:spPr/>
        <p:txBody>
          <a:bodyPr/>
          <a:lstStyle/>
          <a:p>
            <a:r>
              <a:rPr lang="en-US" dirty="0"/>
              <a:t>Smaller </a:t>
            </a:r>
            <a:r>
              <a:rPr lang="en-US" dirty="0" err="1"/>
              <a:t>manhattan</a:t>
            </a:r>
            <a:r>
              <a:rPr lang="en-US" dirty="0"/>
              <a:t> plot with scaled points </a:t>
            </a:r>
          </a:p>
        </p:txBody>
      </p:sp>
      <p:pic>
        <p:nvPicPr>
          <p:cNvPr id="4" name="Picture 3">
            <a:extLst>
              <a:ext uri="{FF2B5EF4-FFF2-40B4-BE49-F238E27FC236}">
                <a16:creationId xmlns:a16="http://schemas.microsoft.com/office/drawing/2014/main" id="{7463F99F-150B-49BE-AE42-B704EEF87E7B}"/>
              </a:ext>
            </a:extLst>
          </p:cNvPr>
          <p:cNvPicPr>
            <a:picLocks noChangeAspect="1"/>
          </p:cNvPicPr>
          <p:nvPr/>
        </p:nvPicPr>
        <p:blipFill>
          <a:blip r:embed="rId2"/>
          <a:stretch>
            <a:fillRect/>
          </a:stretch>
        </p:blipFill>
        <p:spPr>
          <a:xfrm>
            <a:off x="-1" y="1541653"/>
            <a:ext cx="9795167" cy="4951221"/>
          </a:xfrm>
          <a:prstGeom prst="rect">
            <a:avLst/>
          </a:prstGeom>
        </p:spPr>
      </p:pic>
    </p:spTree>
    <p:extLst>
      <p:ext uri="{BB962C8B-B14F-4D97-AF65-F5344CB8AC3E}">
        <p14:creationId xmlns:p14="http://schemas.microsoft.com/office/powerpoint/2010/main" val="1269590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7592</TotalTime>
  <Words>802</Words>
  <Application>Microsoft Office PowerPoint</Application>
  <PresentationFormat>Widescreen</PresentationFormat>
  <Paragraphs>159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Hyphal Waviness</vt:lpstr>
      <vt:lpstr>PowerPoint Presentation</vt:lpstr>
      <vt:lpstr>PowerPoint Presentation</vt:lpstr>
      <vt:lpstr>Hand drawn image of hyphal waviness (use reference images) </vt:lpstr>
      <vt:lpstr>ANOVA Table Phenotype ~ Isolate + (Isolate*PlateBlock) + Date</vt:lpstr>
      <vt:lpstr>PowerPoint Presentation</vt:lpstr>
      <vt:lpstr>Hyphal Waviness Distribution based on Isolate</vt:lpstr>
      <vt:lpstr>PowerPoint Presentation</vt:lpstr>
      <vt:lpstr>Smaller manhattan plot with scaled points </vt:lpstr>
      <vt:lpstr>GWA analysis graphs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Hyphal Waviness</dc:title>
  <dc:creator>Josue Vega</dc:creator>
  <cp:lastModifiedBy>Josue Vega</cp:lastModifiedBy>
  <cp:revision>61</cp:revision>
  <dcterms:created xsi:type="dcterms:W3CDTF">2017-12-31T02:17:31Z</dcterms:created>
  <dcterms:modified xsi:type="dcterms:W3CDTF">2018-02-07T23:40:33Z</dcterms:modified>
</cp:coreProperties>
</file>