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1" r:id="rId4"/>
    <p:sldId id="260" r:id="rId5"/>
    <p:sldId id="257" r:id="rId6"/>
    <p:sldId id="259" r:id="rId7"/>
    <p:sldId id="271" r:id="rId8"/>
    <p:sldId id="262" r:id="rId9"/>
    <p:sldId id="264"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ue Vega" initials="JV" lastIdx="2" clrIdx="0">
    <p:extLst/>
  </p:cmAuthor>
  <p:cmAuthor id="2" name="Nicole Soltis" initials="NS"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019" autoAdjust="0"/>
    <p:restoredTop sz="94660"/>
  </p:normalViewPr>
  <p:slideViewPr>
    <p:cSldViewPr snapToGrid="0">
      <p:cViewPr>
        <p:scale>
          <a:sx n="66" d="100"/>
          <a:sy n="66" d="100"/>
        </p:scale>
        <p:origin x="636" y="10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19T15:01:55.232" idx="2">
    <p:pos x="2903" y="1458"/>
    <p:text>Indicate scale system as well? (1-10 scale)</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1-19T11:24:33.911" idx="15">
    <p:pos x="6517" y="335"/>
    <p:text>continue table from previous slide</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1-19T11:24:39.583" idx="16">
    <p:pos x="2270" y="3508"/>
    <p:text>continue table from previous slide</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18-01-19T11:24:43.798" idx="17">
    <p:pos x="2295" y="3628"/>
    <p:text>continue table from previous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8-01-19T11:20:30.944" idx="6">
    <p:pos x="5665" y="3078"/>
    <p:text>print higher resolution so fonts are clear. Increase y axis font and label size</p:text>
  </p:cm>
  <p:cm authorId="2" dt="2018-01-19T11:21:16.434" idx="7">
    <p:pos x="7282" y="3250"/>
    <p:text>clarify. does this mean 12.5% to 87.5% range?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8-01-19T11:22:06.271" idx="9">
    <p:pos x="1178" y="3078"/>
    <p:text>will include this OR the previous figure (violin plot)</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8-01-19T11:19:19.844" idx="4">
    <p:pos x="7548" y="533"/>
    <p:text>this figure is low resolution, print a higher resolution copy for final version. Also increase font size on axis labels and axis titles. You can drop the figure title (the caption will serve as the title)</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8-01-19T11:23:55.828" idx="10">
    <p:pos x="6241" y="1350"/>
    <p:text>probably going to omit these figures since the correlation is so weak. Make a new table instead:
column 1 = trait you are correlating to hyphal waviness
column 2 = slope of trend line 
column 3 = R2 value</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8-01-19T11:24:11.978" idx="11">
    <p:pos x="6259" y="619"/>
    <p:text>continue table from previous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8-01-19T11:24:16.211" idx="12">
    <p:pos x="6044" y="189"/>
    <p:text>continue table from previous slide</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8-01-19T11:24:24.068" idx="13">
    <p:pos x="7617" y="26"/>
    <p:text>continue table from previous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8-01-19T11:24:29.735" idx="14">
    <p:pos x="7101" y="507"/>
    <p:text>continue table from previous slide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6F1D-07F5-4715-B8F8-9DA7F4C58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57B65-FA8D-4C7A-958D-0CE15E6C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B427A-86E4-4A98-8705-840C64396E8A}"/>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5" name="Footer Placeholder 4">
            <a:extLst>
              <a:ext uri="{FF2B5EF4-FFF2-40B4-BE49-F238E27FC236}">
                <a16:creationId xmlns:a16="http://schemas.microsoft.com/office/drawing/2014/main" id="{FBE5A878-C29A-41C5-9320-4E1020F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40FB-29EE-4C47-8132-CFF9C0F3C3E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605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D1D-CD84-4162-918B-FAC0C718E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073AE0-0E1C-41DA-9F6C-335D1C434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D606A-0EED-4C63-A37E-917131BA4D42}"/>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5" name="Footer Placeholder 4">
            <a:extLst>
              <a:ext uri="{FF2B5EF4-FFF2-40B4-BE49-F238E27FC236}">
                <a16:creationId xmlns:a16="http://schemas.microsoft.com/office/drawing/2014/main" id="{F87991EB-4BFA-4A7B-86E9-DF64A8C8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B7152-5A02-47AD-8E30-72E6285715FF}"/>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280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773DF-9141-4E04-85F2-A272311EA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A4CEA-9243-456B-8089-0E7C50DFD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7C38-F536-40DC-8B3E-E04ECE9E4676}"/>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5" name="Footer Placeholder 4">
            <a:extLst>
              <a:ext uri="{FF2B5EF4-FFF2-40B4-BE49-F238E27FC236}">
                <a16:creationId xmlns:a16="http://schemas.microsoft.com/office/drawing/2014/main" id="{2A9E49DA-8B57-4556-B5F7-8CAAB378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E5BC-C5FE-470D-BD1D-CDC5D518D64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407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C811-37E4-47DC-9EDC-10C408BB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9F720-B4DA-483A-B119-D2731EA1E1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8B1B-2A03-4AEA-8EE3-CFC3FE6D30ED}"/>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5" name="Footer Placeholder 4">
            <a:extLst>
              <a:ext uri="{FF2B5EF4-FFF2-40B4-BE49-F238E27FC236}">
                <a16:creationId xmlns:a16="http://schemas.microsoft.com/office/drawing/2014/main" id="{90E70C86-ECC5-4784-B9D5-29C6EAED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94FF-BDE1-449A-A890-731A111B3194}"/>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892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95F-6E0E-4E37-A13B-BBF0F27C6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B2D5A-4DF8-48C0-B9C0-2366DDA48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5F9B5-76E7-4D6A-8E6A-43D4A4ABAFDD}"/>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5" name="Footer Placeholder 4">
            <a:extLst>
              <a:ext uri="{FF2B5EF4-FFF2-40B4-BE49-F238E27FC236}">
                <a16:creationId xmlns:a16="http://schemas.microsoft.com/office/drawing/2014/main" id="{B9DD2247-C97B-4DFA-B0F6-4263E45B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4E18-3D01-4711-B76C-DC2DA8D59C9A}"/>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3422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2387-E25D-49B3-A0BB-B677DF1E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009B8-9FD7-4E15-BF02-59301433F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3570-33C6-4E10-988A-BD11B0BDF9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E14E5-203D-4AEB-BBD4-777191AB4C7E}"/>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6" name="Footer Placeholder 5">
            <a:extLst>
              <a:ext uri="{FF2B5EF4-FFF2-40B4-BE49-F238E27FC236}">
                <a16:creationId xmlns:a16="http://schemas.microsoft.com/office/drawing/2014/main" id="{453E0A67-887B-4397-9449-47F763A4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1BFB4-A257-41C4-A0AF-EBD41AA6BEF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802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4052-1871-48F4-88FC-9DD38C78C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E675D1-6BAE-4D3F-B4BB-A8D7749E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A25EDC-E7DC-4093-A101-53C4140B8E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163FF-9FAB-46A2-A5BE-643E5D352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0606A8-282F-4CC0-9014-FE74E5249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0A262-F4B9-46E5-AC3B-92FEC0A9B4B7}"/>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8" name="Footer Placeholder 7">
            <a:extLst>
              <a:ext uri="{FF2B5EF4-FFF2-40B4-BE49-F238E27FC236}">
                <a16:creationId xmlns:a16="http://schemas.microsoft.com/office/drawing/2014/main" id="{435018FF-C15E-43DB-9A59-FDBE56BF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B4EF0-2D2A-4B0F-8C6F-5D253BC1E3DB}"/>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9427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B06-3EE7-44B5-8E74-4FBC81AC2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D6008D-DF81-475F-9BEE-C6060A95C75C}"/>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4" name="Footer Placeholder 3">
            <a:extLst>
              <a:ext uri="{FF2B5EF4-FFF2-40B4-BE49-F238E27FC236}">
                <a16:creationId xmlns:a16="http://schemas.microsoft.com/office/drawing/2014/main" id="{1F121838-DC41-4835-B2DC-EBC4807A8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93D33-D202-4925-871A-2632259264C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683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27FB3-3608-406C-ADA5-7D5AF3E22B4B}"/>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3" name="Footer Placeholder 2">
            <a:extLst>
              <a:ext uri="{FF2B5EF4-FFF2-40B4-BE49-F238E27FC236}">
                <a16:creationId xmlns:a16="http://schemas.microsoft.com/office/drawing/2014/main" id="{05A6DEF6-20A4-47B5-A4E7-7B6769899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C24C-3A01-4860-8727-E143AD4F57A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995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76A6-A3A4-40B7-B615-94C6B6D93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391E4-069B-4935-AE1B-4A2DFDAA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2484A-A7B8-492D-AF70-976C8F15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23E5CE-DA5B-4DFC-BADD-842D292122D5}"/>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6" name="Footer Placeholder 5">
            <a:extLst>
              <a:ext uri="{FF2B5EF4-FFF2-40B4-BE49-F238E27FC236}">
                <a16:creationId xmlns:a16="http://schemas.microsoft.com/office/drawing/2014/main" id="{4ACC3EB7-B340-4AF4-970D-829429BB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E94A0-96D0-48A8-BADA-7C1E21FDE566}"/>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735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8755-3E94-4E32-9FB6-56E5CD14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F6ABB-F838-4C1C-990D-4BA44D1E7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A499D-333B-48B3-BD22-4AC53CF2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9CA9A-023C-4978-BAC5-DED00483021B}"/>
              </a:ext>
            </a:extLst>
          </p:cNvPr>
          <p:cNvSpPr>
            <a:spLocks noGrp="1"/>
          </p:cNvSpPr>
          <p:nvPr>
            <p:ph type="dt" sz="half" idx="10"/>
          </p:nvPr>
        </p:nvSpPr>
        <p:spPr/>
        <p:txBody>
          <a:bodyPr/>
          <a:lstStyle/>
          <a:p>
            <a:fld id="{F0953935-3A72-4AE4-BBF3-F653F2BDF975}" type="datetimeFigureOut">
              <a:rPr lang="en-US" smtClean="0"/>
              <a:t>1/22/2018</a:t>
            </a:fld>
            <a:endParaRPr lang="en-US"/>
          </a:p>
        </p:txBody>
      </p:sp>
      <p:sp>
        <p:nvSpPr>
          <p:cNvPr id="6" name="Footer Placeholder 5">
            <a:extLst>
              <a:ext uri="{FF2B5EF4-FFF2-40B4-BE49-F238E27FC236}">
                <a16:creationId xmlns:a16="http://schemas.microsoft.com/office/drawing/2014/main" id="{26DCDC1D-35EB-4E09-A15A-3AA6DD9B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16D05-EC2A-48A7-9932-7D888E771911}"/>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3153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F4BDC-07BB-49CD-9A98-D7311782E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A1F42-42C9-43C3-96C0-4152A9E72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E42C-87E4-4E5C-B24C-E59098FDE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3935-3A72-4AE4-BBF3-F653F2BDF975}" type="datetimeFigureOut">
              <a:rPr lang="en-US" smtClean="0"/>
              <a:t>1/22/2018</a:t>
            </a:fld>
            <a:endParaRPr lang="en-US"/>
          </a:p>
        </p:txBody>
      </p:sp>
      <p:sp>
        <p:nvSpPr>
          <p:cNvPr id="5" name="Footer Placeholder 4">
            <a:extLst>
              <a:ext uri="{FF2B5EF4-FFF2-40B4-BE49-F238E27FC236}">
                <a16:creationId xmlns:a16="http://schemas.microsoft.com/office/drawing/2014/main" id="{62E909A9-1ED3-468E-980B-AFEEF25F5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C08F-5AA6-4FA5-B14A-93D008846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E5F5C-B7A8-4AD5-B314-1EDFB0B332E1}" type="slidenum">
              <a:rPr lang="en-US" smtClean="0"/>
              <a:t>‹#›</a:t>
            </a:fld>
            <a:endParaRPr lang="en-US"/>
          </a:p>
        </p:txBody>
      </p:sp>
    </p:spTree>
    <p:extLst>
      <p:ext uri="{BB962C8B-B14F-4D97-AF65-F5344CB8AC3E}">
        <p14:creationId xmlns:p14="http://schemas.microsoft.com/office/powerpoint/2010/main" val="134256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B11-77EF-479A-8B03-20E6EE1DEF78}"/>
              </a:ext>
            </a:extLst>
          </p:cNvPr>
          <p:cNvSpPr>
            <a:spLocks noGrp="1"/>
          </p:cNvSpPr>
          <p:nvPr>
            <p:ph type="ctrTitle"/>
          </p:nvPr>
        </p:nvSpPr>
        <p:spPr/>
        <p:txBody>
          <a:bodyPr/>
          <a:lstStyle/>
          <a:p>
            <a:r>
              <a:rPr lang="en-US" dirty="0"/>
              <a:t>Hyphal Waviness</a:t>
            </a:r>
          </a:p>
        </p:txBody>
      </p:sp>
      <p:sp>
        <p:nvSpPr>
          <p:cNvPr id="3" name="Subtitle 2">
            <a:extLst>
              <a:ext uri="{FF2B5EF4-FFF2-40B4-BE49-F238E27FC236}">
                <a16:creationId xmlns:a16="http://schemas.microsoft.com/office/drawing/2014/main" id="{85EBDFF8-8957-4F1A-BA7C-D1532410C204}"/>
              </a:ext>
            </a:extLst>
          </p:cNvPr>
          <p:cNvSpPr>
            <a:spLocks noGrp="1"/>
          </p:cNvSpPr>
          <p:nvPr>
            <p:ph type="subTitle" idx="1"/>
          </p:nvPr>
        </p:nvSpPr>
        <p:spPr/>
        <p:txBody>
          <a:bodyPr/>
          <a:lstStyle/>
          <a:p>
            <a:r>
              <a:rPr lang="en-US" dirty="0"/>
              <a:t>Diagrams and Figures</a:t>
            </a:r>
          </a:p>
        </p:txBody>
      </p:sp>
    </p:spTree>
    <p:extLst>
      <p:ext uri="{BB962C8B-B14F-4D97-AF65-F5344CB8AC3E}">
        <p14:creationId xmlns:p14="http://schemas.microsoft.com/office/powerpoint/2010/main" val="6574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DED94B-5794-43B3-A714-99204A4C3FE7}"/>
              </a:ext>
            </a:extLst>
          </p:cNvPr>
          <p:cNvPicPr>
            <a:picLocks noGrp="1" noChangeAspect="1"/>
          </p:cNvPicPr>
          <p:nvPr>
            <p:ph idx="1"/>
          </p:nvPr>
        </p:nvPicPr>
        <p:blipFill>
          <a:blip r:embed="rId2"/>
          <a:stretch>
            <a:fillRect/>
          </a:stretch>
        </p:blipFill>
        <p:spPr>
          <a:xfrm>
            <a:off x="141532" y="131047"/>
            <a:ext cx="8335204" cy="6361827"/>
          </a:xfrm>
          <a:prstGeom prst="rect">
            <a:avLst/>
          </a:prstGeom>
        </p:spPr>
      </p:pic>
      <p:sp>
        <p:nvSpPr>
          <p:cNvPr id="5" name="TextBox 4">
            <a:extLst>
              <a:ext uri="{FF2B5EF4-FFF2-40B4-BE49-F238E27FC236}">
                <a16:creationId xmlns:a16="http://schemas.microsoft.com/office/drawing/2014/main" id="{8239F836-2BB4-41CA-A95A-303CF279E575}"/>
              </a:ext>
            </a:extLst>
          </p:cNvPr>
          <p:cNvSpPr txBox="1"/>
          <p:nvPr/>
        </p:nvSpPr>
        <p:spPr>
          <a:xfrm>
            <a:off x="8714792" y="261257"/>
            <a:ext cx="3181739" cy="6740307"/>
          </a:xfrm>
          <a:prstGeom prst="rect">
            <a:avLst/>
          </a:prstGeom>
          <a:noFill/>
        </p:spPr>
        <p:txBody>
          <a:bodyPr wrap="square" rtlCol="0">
            <a:spAutoFit/>
          </a:bodyPr>
          <a:lstStyle/>
          <a:p>
            <a:r>
              <a:rPr lang="en-US" dirty="0"/>
              <a:t>Figure #</a:t>
            </a:r>
          </a:p>
          <a:p>
            <a:r>
              <a:rPr lang="en-US" dirty="0"/>
              <a:t>See other slide and adopt accordingly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1383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FA029F-5C37-4A3D-A83E-D8C65C6BDE0C}"/>
              </a:ext>
            </a:extLst>
          </p:cNvPr>
          <p:cNvPicPr>
            <a:picLocks noChangeAspect="1"/>
          </p:cNvPicPr>
          <p:nvPr/>
        </p:nvPicPr>
        <p:blipFill>
          <a:blip r:embed="rId2"/>
          <a:stretch>
            <a:fillRect/>
          </a:stretch>
        </p:blipFill>
        <p:spPr>
          <a:xfrm>
            <a:off x="0" y="0"/>
            <a:ext cx="8448234" cy="4479235"/>
          </a:xfrm>
          <a:prstGeom prst="rect">
            <a:avLst/>
          </a:prstGeom>
        </p:spPr>
      </p:pic>
      <p:sp>
        <p:nvSpPr>
          <p:cNvPr id="5" name="TextBox 4">
            <a:extLst>
              <a:ext uri="{FF2B5EF4-FFF2-40B4-BE49-F238E27FC236}">
                <a16:creationId xmlns:a16="http://schemas.microsoft.com/office/drawing/2014/main" id="{C05F688A-3013-44AE-9657-1536DAD1E3B7}"/>
              </a:ext>
            </a:extLst>
          </p:cNvPr>
          <p:cNvSpPr txBox="1"/>
          <p:nvPr/>
        </p:nvSpPr>
        <p:spPr>
          <a:xfrm>
            <a:off x="8448235" y="0"/>
            <a:ext cx="3743766" cy="12834283"/>
          </a:xfrm>
          <a:prstGeom prst="rect">
            <a:avLst/>
          </a:prstGeom>
          <a:noFill/>
        </p:spPr>
        <p:txBody>
          <a:bodyPr wrap="square" rtlCol="0">
            <a:spAutoFit/>
          </a:bodyPr>
          <a:lstStyle/>
          <a:p>
            <a:r>
              <a:rPr lang="en-US" b="1" dirty="0"/>
              <a:t>Figure #. Various interactions of B. cinerea lesions sizes on Eudicots with hyphal waviness of B. cinerea. </a:t>
            </a:r>
          </a:p>
          <a:p>
            <a:r>
              <a:rPr lang="en-US" dirty="0"/>
              <a:t>Scatter plots of various eudicot lesion sizes due to B. cinerea isolates compared against B. cinerea hyphal waviness based on 97 individual isolates. Each point is an isolate interaction of the marginal means of lesion size with marginal means of hyphal waviness. </a:t>
            </a:r>
          </a:p>
          <a:p>
            <a:r>
              <a:rPr lang="en-US" dirty="0"/>
              <a:t>A) Least Square Mean lesion size on </a:t>
            </a:r>
            <a:r>
              <a:rPr lang="en-US" i="1" dirty="0" err="1"/>
              <a:t>Cichorium</a:t>
            </a:r>
            <a:r>
              <a:rPr lang="en-US" i="1" dirty="0"/>
              <a:t> </a:t>
            </a:r>
            <a:r>
              <a:rPr lang="en-US" i="1" dirty="0" err="1"/>
              <a:t>endivia</a:t>
            </a:r>
            <a:endParaRPr lang="en-US" i="1" dirty="0"/>
          </a:p>
          <a:p>
            <a:r>
              <a:rPr lang="en-US" dirty="0"/>
              <a:t>B) Least Square Mean lesion size on </a:t>
            </a:r>
            <a:r>
              <a:rPr lang="en-US" i="1" dirty="0"/>
              <a:t>Brassica </a:t>
            </a:r>
            <a:r>
              <a:rPr lang="en-US" i="1" dirty="0" err="1"/>
              <a:t>rapa</a:t>
            </a:r>
            <a:endParaRPr lang="en-US" i="1" dirty="0"/>
          </a:p>
          <a:p>
            <a:r>
              <a:rPr lang="en-US" dirty="0"/>
              <a:t>C) Least Square Mean lesion size on </a:t>
            </a:r>
            <a:r>
              <a:rPr lang="en-US" i="1" dirty="0" err="1"/>
              <a:t>Cichorium</a:t>
            </a:r>
            <a:r>
              <a:rPr lang="en-US" i="1" dirty="0"/>
              <a:t> </a:t>
            </a:r>
            <a:r>
              <a:rPr lang="en-US" i="1" dirty="0" err="1"/>
              <a:t>intybus</a:t>
            </a:r>
            <a:endParaRPr lang="en-US" b="1" i="1" dirty="0"/>
          </a:p>
          <a:p>
            <a:r>
              <a:rPr lang="en-US" dirty="0"/>
              <a:t>D) Least Square Mean lesion size on </a:t>
            </a:r>
            <a:r>
              <a:rPr lang="en-US" i="1" dirty="0"/>
              <a:t>Glycine max</a:t>
            </a:r>
            <a:r>
              <a:rPr lang="en-US" dirty="0"/>
              <a:t> (soy bean)</a:t>
            </a:r>
          </a:p>
          <a:p>
            <a:r>
              <a:rPr lang="en-US" dirty="0"/>
              <a:t>E) Least Square Mean lesion size on </a:t>
            </a:r>
            <a:r>
              <a:rPr lang="en-US" i="1" dirty="0"/>
              <a:t>Helianthus </a:t>
            </a:r>
            <a:r>
              <a:rPr lang="en-US" i="1" dirty="0" err="1"/>
              <a:t>annuus</a:t>
            </a:r>
            <a:endParaRPr lang="en-US" i="1" dirty="0"/>
          </a:p>
          <a:p>
            <a:r>
              <a:rPr lang="en-US" dirty="0"/>
              <a:t>F) Least Square Mean lesion size on Solanum</a:t>
            </a:r>
          </a:p>
          <a:p>
            <a:r>
              <a:rPr lang="en-US" dirty="0"/>
              <a:t>G) Least Square Mean lesion size on Tomato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365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35E458-039B-4600-9C30-83F1B4F1FE07}"/>
              </a:ext>
            </a:extLst>
          </p:cNvPr>
          <p:cNvPicPr>
            <a:picLocks noChangeAspect="1"/>
          </p:cNvPicPr>
          <p:nvPr/>
        </p:nvPicPr>
        <p:blipFill>
          <a:blip r:embed="rId2"/>
          <a:stretch>
            <a:fillRect/>
          </a:stretch>
        </p:blipFill>
        <p:spPr>
          <a:xfrm>
            <a:off x="221356" y="921147"/>
            <a:ext cx="10171470" cy="5367685"/>
          </a:xfrm>
          <a:prstGeom prst="rect">
            <a:avLst/>
          </a:prstGeom>
        </p:spPr>
      </p:pic>
      <p:sp>
        <p:nvSpPr>
          <p:cNvPr id="5" name="TextBox 4">
            <a:extLst>
              <a:ext uri="{FF2B5EF4-FFF2-40B4-BE49-F238E27FC236}">
                <a16:creationId xmlns:a16="http://schemas.microsoft.com/office/drawing/2014/main" id="{CAB32E96-9BBE-4C19-83A2-B652A5B89F03}"/>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t>
            </a:r>
            <a:r>
              <a:rPr lang="en-US" dirty="0" err="1"/>
              <a:t>LsMeans</a:t>
            </a:r>
            <a:r>
              <a:rPr lang="en-US" dirty="0"/>
              <a:t>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231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836BE-EE17-4E5A-AF5A-F5280910B240}"/>
              </a:ext>
            </a:extLst>
          </p:cNvPr>
          <p:cNvPicPr>
            <a:picLocks noChangeAspect="1"/>
          </p:cNvPicPr>
          <p:nvPr/>
        </p:nvPicPr>
        <p:blipFill>
          <a:blip r:embed="rId2"/>
          <a:stretch>
            <a:fillRect/>
          </a:stretch>
        </p:blipFill>
        <p:spPr>
          <a:xfrm>
            <a:off x="117446" y="1469530"/>
            <a:ext cx="9605479" cy="5057106"/>
          </a:xfrm>
          <a:prstGeom prst="rect">
            <a:avLst/>
          </a:prstGeom>
        </p:spPr>
      </p:pic>
      <p:sp>
        <p:nvSpPr>
          <p:cNvPr id="5" name="TextBox 4">
            <a:extLst>
              <a:ext uri="{FF2B5EF4-FFF2-40B4-BE49-F238E27FC236}">
                <a16:creationId xmlns:a16="http://schemas.microsoft.com/office/drawing/2014/main" id="{E7F5E934-14F2-4CD1-8B4F-6F9B7F34B346}"/>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Average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8797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A3DE45-2C20-4329-B332-5AB1FB98625D}"/>
              </a:ext>
            </a:extLst>
          </p:cNvPr>
          <p:cNvPicPr>
            <a:picLocks noChangeAspect="1"/>
          </p:cNvPicPr>
          <p:nvPr/>
        </p:nvPicPr>
        <p:blipFill>
          <a:blip r:embed="rId2"/>
          <a:stretch>
            <a:fillRect/>
          </a:stretch>
        </p:blipFill>
        <p:spPr>
          <a:xfrm>
            <a:off x="614862" y="0"/>
            <a:ext cx="10907504" cy="5614587"/>
          </a:xfrm>
          <a:prstGeom prst="rect">
            <a:avLst/>
          </a:prstGeom>
        </p:spPr>
      </p:pic>
      <p:sp>
        <p:nvSpPr>
          <p:cNvPr id="5" name="TextBox 4">
            <a:extLst>
              <a:ext uri="{FF2B5EF4-FFF2-40B4-BE49-F238E27FC236}">
                <a16:creationId xmlns:a16="http://schemas.microsoft.com/office/drawing/2014/main" id="{1AE750E3-E617-4F3B-BC74-CD750B123654}"/>
              </a:ext>
            </a:extLst>
          </p:cNvPr>
          <p:cNvSpPr txBox="1"/>
          <p:nvPr/>
        </p:nvSpPr>
        <p:spPr>
          <a:xfrm>
            <a:off x="1751731" y="5528915"/>
            <a:ext cx="11367082" cy="1477328"/>
          </a:xfrm>
          <a:prstGeom prst="rect">
            <a:avLst/>
          </a:prstGeom>
          <a:noFill/>
        </p:spPr>
        <p:txBody>
          <a:bodyPr wrap="square" rtlCol="0">
            <a:spAutoFit/>
          </a:bodyPr>
          <a:lstStyle/>
          <a:p>
            <a:r>
              <a:rPr lang="en-US" dirty="0"/>
              <a:t>Figure#:</a:t>
            </a:r>
          </a:p>
          <a:p>
            <a:r>
              <a:rPr lang="en-US" dirty="0"/>
              <a:t>Lesion Eccentricity on Multiple Hosts against </a:t>
            </a:r>
            <a:r>
              <a:rPr lang="en-US" dirty="0" err="1"/>
              <a:t>LsMeans</a:t>
            </a:r>
            <a:r>
              <a:rPr lang="en-US" dirty="0"/>
              <a:t> Hyphal Waviness</a:t>
            </a:r>
          </a:p>
          <a:p>
            <a:endParaRPr lang="en-US" dirty="0"/>
          </a:p>
          <a:p>
            <a:endParaRPr lang="en-US" dirty="0"/>
          </a:p>
          <a:p>
            <a:endParaRPr lang="en-US" dirty="0"/>
          </a:p>
        </p:txBody>
      </p:sp>
    </p:spTree>
    <p:extLst>
      <p:ext uri="{BB962C8B-B14F-4D97-AF65-F5344CB8AC3E}">
        <p14:creationId xmlns:p14="http://schemas.microsoft.com/office/powerpoint/2010/main" val="342867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F14CF8-CC50-43E1-A7F7-633BBC9CC06D}"/>
              </a:ext>
            </a:extLst>
          </p:cNvPr>
          <p:cNvPicPr>
            <a:picLocks noChangeAspect="1"/>
          </p:cNvPicPr>
          <p:nvPr/>
        </p:nvPicPr>
        <p:blipFill>
          <a:blip r:embed="rId2"/>
          <a:stretch>
            <a:fillRect/>
          </a:stretch>
        </p:blipFill>
        <p:spPr>
          <a:xfrm>
            <a:off x="0" y="0"/>
            <a:ext cx="10916129" cy="5592184"/>
          </a:xfrm>
          <a:prstGeom prst="rect">
            <a:avLst/>
          </a:prstGeom>
        </p:spPr>
      </p:pic>
      <p:sp>
        <p:nvSpPr>
          <p:cNvPr id="5" name="Rectangle 4">
            <a:extLst>
              <a:ext uri="{FF2B5EF4-FFF2-40B4-BE49-F238E27FC236}">
                <a16:creationId xmlns:a16="http://schemas.microsoft.com/office/drawing/2014/main" id="{0039E68E-C138-47F5-A776-F5EED5BD3999}"/>
              </a:ext>
            </a:extLst>
          </p:cNvPr>
          <p:cNvSpPr/>
          <p:nvPr/>
        </p:nvSpPr>
        <p:spPr>
          <a:xfrm>
            <a:off x="1140607" y="5724882"/>
            <a:ext cx="10047215" cy="923330"/>
          </a:xfrm>
          <a:prstGeom prst="rect">
            <a:avLst/>
          </a:prstGeom>
        </p:spPr>
        <p:txBody>
          <a:bodyPr wrap="square">
            <a:spAutoFit/>
          </a:bodyPr>
          <a:lstStyle/>
          <a:p>
            <a:r>
              <a:rPr lang="en-US" dirty="0"/>
              <a:t>Figure#. B. cinerea Lesion Eccentricity on Multiple Hosts against Average Hyphal Waviness</a:t>
            </a:r>
          </a:p>
          <a:p>
            <a:endParaRPr lang="en-US" dirty="0"/>
          </a:p>
          <a:p>
            <a:endParaRPr lang="en-US" dirty="0"/>
          </a:p>
        </p:txBody>
      </p:sp>
    </p:spTree>
    <p:extLst>
      <p:ext uri="{BB962C8B-B14F-4D97-AF65-F5344CB8AC3E}">
        <p14:creationId xmlns:p14="http://schemas.microsoft.com/office/powerpoint/2010/main" val="21760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E11E-35C5-4897-B086-0DD71FC53DF2}"/>
              </a:ext>
            </a:extLst>
          </p:cNvPr>
          <p:cNvSpPr>
            <a:spLocks noGrp="1"/>
          </p:cNvSpPr>
          <p:nvPr>
            <p:ph type="title"/>
          </p:nvPr>
        </p:nvSpPr>
        <p:spPr/>
        <p:txBody>
          <a:bodyPr>
            <a:normAutofit/>
          </a:bodyPr>
          <a:lstStyle/>
          <a:p>
            <a:r>
              <a:rPr lang="en-US" sz="2800" dirty="0"/>
              <a:t>Hand drawn image of hyphal waviness (use reference images) </a:t>
            </a:r>
          </a:p>
        </p:txBody>
      </p:sp>
      <p:pic>
        <p:nvPicPr>
          <p:cNvPr id="4" name="Picture 3" descr="A picture containing object, clock&#10;&#10;Description generated with high confidence">
            <a:extLst>
              <a:ext uri="{FF2B5EF4-FFF2-40B4-BE49-F238E27FC236}">
                <a16:creationId xmlns:a16="http://schemas.microsoft.com/office/drawing/2014/main" id="{491A6B13-70C8-4F24-AC0F-5ACD2004B0EC}"/>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42801" r="14868" b="13879"/>
          <a:stretch/>
        </p:blipFill>
        <p:spPr>
          <a:xfrm>
            <a:off x="1514069" y="2314915"/>
            <a:ext cx="3095171" cy="2228169"/>
          </a:xfrm>
          <a:prstGeom prst="rect">
            <a:avLst/>
          </a:prstGeom>
        </p:spPr>
      </p:pic>
    </p:spTree>
    <p:extLst>
      <p:ext uri="{BB962C8B-B14F-4D97-AF65-F5344CB8AC3E}">
        <p14:creationId xmlns:p14="http://schemas.microsoft.com/office/powerpoint/2010/main" val="7991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CD51-5F53-4FD0-A210-85F16BBA6615}"/>
              </a:ext>
            </a:extLst>
          </p:cNvPr>
          <p:cNvSpPr>
            <a:spLocks noGrp="1"/>
          </p:cNvSpPr>
          <p:nvPr>
            <p:ph type="title"/>
          </p:nvPr>
        </p:nvSpPr>
        <p:spPr>
          <a:xfrm>
            <a:off x="0" y="0"/>
            <a:ext cx="9829800" cy="1383310"/>
          </a:xfrm>
        </p:spPr>
        <p:txBody>
          <a:bodyPr>
            <a:normAutofit/>
          </a:bodyPr>
          <a:lstStyle/>
          <a:p>
            <a:r>
              <a:rPr lang="en-US" sz="2000" dirty="0"/>
              <a:t>ANOVA Table</a:t>
            </a:r>
            <a:br>
              <a:rPr lang="en-US" sz="2000" dirty="0"/>
            </a:br>
            <a:r>
              <a:rPr lang="fr-FR" sz="1600" dirty="0" err="1"/>
              <a:t>Phenotype</a:t>
            </a:r>
            <a:r>
              <a:rPr lang="fr-FR" sz="1600" dirty="0"/>
              <a:t> ~ </a:t>
            </a:r>
            <a:r>
              <a:rPr lang="fr-FR" sz="1600" dirty="0" err="1"/>
              <a:t>Isolate</a:t>
            </a:r>
            <a:r>
              <a:rPr lang="fr-FR" sz="1600" dirty="0"/>
              <a:t> + (</a:t>
            </a:r>
            <a:r>
              <a:rPr lang="fr-FR" sz="1600" dirty="0" err="1"/>
              <a:t>Isolate</a:t>
            </a:r>
            <a:r>
              <a:rPr lang="fr-FR" sz="1600" dirty="0"/>
              <a:t>*</a:t>
            </a:r>
            <a:r>
              <a:rPr lang="fr-FR" sz="1600" dirty="0" err="1"/>
              <a:t>PlateBlock</a:t>
            </a:r>
            <a:r>
              <a:rPr lang="fr-FR" sz="1600" dirty="0"/>
              <a:t>) + Date</a:t>
            </a:r>
            <a:endParaRPr lang="en-US" sz="2000" dirty="0"/>
          </a:p>
        </p:txBody>
      </p:sp>
      <p:sp>
        <p:nvSpPr>
          <p:cNvPr id="7" name="TextBox 6">
            <a:extLst>
              <a:ext uri="{FF2B5EF4-FFF2-40B4-BE49-F238E27FC236}">
                <a16:creationId xmlns:a16="http://schemas.microsoft.com/office/drawing/2014/main" id="{13D6E8DB-7304-4FF3-843D-C054851B434C}"/>
              </a:ext>
            </a:extLst>
          </p:cNvPr>
          <p:cNvSpPr txBox="1"/>
          <p:nvPr/>
        </p:nvSpPr>
        <p:spPr>
          <a:xfrm>
            <a:off x="1226130" y="2058370"/>
            <a:ext cx="4278385" cy="3416320"/>
          </a:xfrm>
          <a:prstGeom prst="rect">
            <a:avLst/>
          </a:prstGeom>
          <a:noFill/>
        </p:spPr>
        <p:txBody>
          <a:bodyPr wrap="square" rtlCol="0">
            <a:spAutoFit/>
          </a:bodyPr>
          <a:lstStyle/>
          <a:p>
            <a:r>
              <a:rPr lang="en-US" b="1" dirty="0"/>
              <a:t>Table #. ANOVA results of 97</a:t>
            </a:r>
            <a:r>
              <a:rPr lang="en-US" b="1" i="1" dirty="0"/>
              <a:t> Botrytis cinerea </a:t>
            </a:r>
            <a:r>
              <a:rPr lang="en-US" b="1" dirty="0"/>
              <a:t>isolates measured for hyphal waviness.</a:t>
            </a:r>
          </a:p>
          <a:p>
            <a:r>
              <a:rPr lang="en-US" dirty="0"/>
              <a:t>Shown are Degrees of Freedom, Type III Sums-of-Squares, F-value and p-value for the linear modelling of hyphal waviness of 97 </a:t>
            </a:r>
            <a:r>
              <a:rPr lang="en-US" i="1" dirty="0"/>
              <a:t>B. cinerea </a:t>
            </a:r>
            <a:r>
              <a:rPr lang="en-US" dirty="0"/>
              <a:t>isolates. The terms are as follows: Isolate is the 97 </a:t>
            </a:r>
            <a:r>
              <a:rPr lang="en-US" i="1" dirty="0"/>
              <a:t>B. cinerea</a:t>
            </a:r>
            <a:r>
              <a:rPr lang="en-US" dirty="0"/>
              <a:t> isolates, PlateBlock is the randomization factor of the isolates per media, Date is the recorded date of phenotyping. Interactions of these factors were also tested (:). </a:t>
            </a:r>
          </a:p>
        </p:txBody>
      </p:sp>
      <p:graphicFrame>
        <p:nvGraphicFramePr>
          <p:cNvPr id="5" name="Content Placeholder 4">
            <a:extLst>
              <a:ext uri="{FF2B5EF4-FFF2-40B4-BE49-F238E27FC236}">
                <a16:creationId xmlns:a16="http://schemas.microsoft.com/office/drawing/2014/main" id="{5C877F92-B12B-44B4-B5E9-E41886AC4D97}"/>
              </a:ext>
            </a:extLst>
          </p:cNvPr>
          <p:cNvGraphicFramePr>
            <a:graphicFrameLocks noGrp="1"/>
          </p:cNvGraphicFramePr>
          <p:nvPr>
            <p:ph idx="1"/>
            <p:extLst>
              <p:ext uri="{D42A27DB-BD31-4B8C-83A1-F6EECF244321}">
                <p14:modId xmlns:p14="http://schemas.microsoft.com/office/powerpoint/2010/main" val="1771035588"/>
              </p:ext>
            </p:extLst>
          </p:nvPr>
        </p:nvGraphicFramePr>
        <p:xfrm>
          <a:off x="7429607" y="2167109"/>
          <a:ext cx="4550870" cy="2014920"/>
        </p:xfrm>
        <a:graphic>
          <a:graphicData uri="http://schemas.openxmlformats.org/drawingml/2006/table">
            <a:tbl>
              <a:tblPr>
                <a:tableStyleId>{5C22544A-7EE6-4342-B048-85BDC9FD1C3A}</a:tableStyleId>
              </a:tblPr>
              <a:tblGrid>
                <a:gridCol w="1157165">
                  <a:extLst>
                    <a:ext uri="{9D8B030D-6E8A-4147-A177-3AD203B41FA5}">
                      <a16:colId xmlns:a16="http://schemas.microsoft.com/office/drawing/2014/main" val="762839395"/>
                    </a:ext>
                  </a:extLst>
                </a:gridCol>
                <a:gridCol w="845995">
                  <a:extLst>
                    <a:ext uri="{9D8B030D-6E8A-4147-A177-3AD203B41FA5}">
                      <a16:colId xmlns:a16="http://schemas.microsoft.com/office/drawing/2014/main" val="4046476885"/>
                    </a:ext>
                  </a:extLst>
                </a:gridCol>
                <a:gridCol w="340342">
                  <a:extLst>
                    <a:ext uri="{9D8B030D-6E8A-4147-A177-3AD203B41FA5}">
                      <a16:colId xmlns:a16="http://schemas.microsoft.com/office/drawing/2014/main" val="622091712"/>
                    </a:ext>
                  </a:extLst>
                </a:gridCol>
                <a:gridCol w="505653">
                  <a:extLst>
                    <a:ext uri="{9D8B030D-6E8A-4147-A177-3AD203B41FA5}">
                      <a16:colId xmlns:a16="http://schemas.microsoft.com/office/drawing/2014/main" val="3531720946"/>
                    </a:ext>
                  </a:extLst>
                </a:gridCol>
                <a:gridCol w="583445">
                  <a:extLst>
                    <a:ext uri="{9D8B030D-6E8A-4147-A177-3AD203B41FA5}">
                      <a16:colId xmlns:a16="http://schemas.microsoft.com/office/drawing/2014/main" val="1896003395"/>
                    </a:ext>
                  </a:extLst>
                </a:gridCol>
                <a:gridCol w="495929">
                  <a:extLst>
                    <a:ext uri="{9D8B030D-6E8A-4147-A177-3AD203B41FA5}">
                      <a16:colId xmlns:a16="http://schemas.microsoft.com/office/drawing/2014/main" val="3456362452"/>
                    </a:ext>
                  </a:extLst>
                </a:gridCol>
                <a:gridCol w="622341">
                  <a:extLst>
                    <a:ext uri="{9D8B030D-6E8A-4147-A177-3AD203B41FA5}">
                      <a16:colId xmlns:a16="http://schemas.microsoft.com/office/drawing/2014/main" val="2659481591"/>
                    </a:ext>
                  </a:extLst>
                </a:gridCol>
              </a:tblGrid>
              <a:tr h="291106">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Variation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589854"/>
                  </a:ext>
                </a:extLst>
              </a:tr>
              <a:tr h="277244">
                <a:tc>
                  <a:txBody>
                    <a:bodyPr/>
                    <a:lstStyle/>
                    <a:p>
                      <a:pPr algn="l" fontAlgn="b"/>
                      <a:r>
                        <a:rPr lang="en-US" sz="1100" u="none" strike="noStrike">
                          <a:effectLst/>
                        </a:rPr>
                        <a:t>Isolate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&lt; 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950335"/>
                  </a:ext>
                </a:extLst>
              </a:tr>
              <a:tr h="277244">
                <a:tc>
                  <a:txBody>
                    <a:bodyPr/>
                    <a:lstStyle/>
                    <a:p>
                      <a:pPr algn="l" fontAlgn="b"/>
                      <a:r>
                        <a:rPr lang="en-US" sz="1100" u="none" strike="noStrike">
                          <a:effectLst/>
                        </a:rPr>
                        <a:t>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426064"/>
                  </a:ext>
                </a:extLst>
              </a:tr>
              <a:tr h="27724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41.325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 2e-16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960279"/>
                  </a:ext>
                </a:extLst>
              </a:tr>
              <a:tr h="283534">
                <a:tc>
                  <a:txBody>
                    <a:bodyPr/>
                    <a:lstStyle/>
                    <a:p>
                      <a:pPr algn="l" fontAlgn="b"/>
                      <a:r>
                        <a:rPr lang="en-US" sz="1100" u="none" strike="noStrike">
                          <a:effectLst/>
                        </a:rPr>
                        <a:t>Isolate:PlateBlock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0.00855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409632"/>
                  </a:ext>
                </a:extLst>
              </a:tr>
              <a:tr h="331304">
                <a:tc>
                  <a:txBody>
                    <a:bodyPr/>
                    <a:lstStyle/>
                    <a:p>
                      <a:pPr algn="l" fontAlgn="b"/>
                      <a:r>
                        <a:rPr lang="en-US" sz="1100" u="none" strike="noStrike">
                          <a:effectLst/>
                        </a:rPr>
                        <a:t>Residuals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46.084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276016"/>
                  </a:ext>
                </a:extLst>
              </a:tr>
              <a:tr h="27724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109040"/>
                  </a:ext>
                </a:extLst>
              </a:tr>
            </a:tbl>
          </a:graphicData>
        </a:graphic>
      </p:graphicFrame>
    </p:spTree>
    <p:extLst>
      <p:ext uri="{BB962C8B-B14F-4D97-AF65-F5344CB8AC3E}">
        <p14:creationId xmlns:p14="http://schemas.microsoft.com/office/powerpoint/2010/main" val="35863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1932314" y="5842337"/>
            <a:ext cx="10943120" cy="2031325"/>
          </a:xfrm>
          <a:prstGeom prst="rect">
            <a:avLst/>
          </a:prstGeom>
          <a:noFill/>
        </p:spPr>
        <p:txBody>
          <a:bodyPr wrap="square" rtlCol="0">
            <a:spAutoFit/>
          </a:bodyPr>
          <a:lstStyle/>
          <a:p>
            <a:r>
              <a:rPr lang="en-US" b="1" dirty="0"/>
              <a:t>Figure #. Distribution of B. cinerea hyphal waviness of 97 genetically diverse isolates</a:t>
            </a:r>
          </a:p>
          <a:p>
            <a:r>
              <a:rPr lang="en-US" dirty="0"/>
              <a:t>The violin plots show the distribution of hyphal waviness of 97 B. cinerea isolates. The 75</a:t>
            </a:r>
            <a:r>
              <a:rPr lang="en-US" baseline="30000" dirty="0"/>
              <a:t>th</a:t>
            </a:r>
            <a:r>
              <a:rPr lang="en-US" dirty="0"/>
              <a:t> percentile distribution are shown in each box and are ordered by increasing mean hyphal waviness.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B935316-C6D2-4D94-AE54-F1AE6F2A4B33}"/>
              </a:ext>
            </a:extLst>
          </p:cNvPr>
          <p:cNvPicPr>
            <a:picLocks noChangeAspect="1"/>
          </p:cNvPicPr>
          <p:nvPr/>
        </p:nvPicPr>
        <p:blipFill>
          <a:blip r:embed="rId2"/>
          <a:stretch>
            <a:fillRect/>
          </a:stretch>
        </p:blipFill>
        <p:spPr>
          <a:xfrm>
            <a:off x="0" y="0"/>
            <a:ext cx="12192000" cy="5902325"/>
          </a:xfrm>
          <a:prstGeom prst="rect">
            <a:avLst/>
          </a:prstGeom>
        </p:spPr>
      </p:pic>
    </p:spTree>
    <p:extLst>
      <p:ext uri="{BB962C8B-B14F-4D97-AF65-F5344CB8AC3E}">
        <p14:creationId xmlns:p14="http://schemas.microsoft.com/office/powerpoint/2010/main" val="5329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7949-2612-470F-8BC1-C369B77CA3F2}"/>
              </a:ext>
            </a:extLst>
          </p:cNvPr>
          <p:cNvSpPr>
            <a:spLocks noGrp="1"/>
          </p:cNvSpPr>
          <p:nvPr>
            <p:ph type="title"/>
          </p:nvPr>
        </p:nvSpPr>
        <p:spPr>
          <a:xfrm>
            <a:off x="838200" y="360727"/>
            <a:ext cx="10129007" cy="793066"/>
          </a:xfrm>
        </p:spPr>
        <p:txBody>
          <a:bodyPr>
            <a:normAutofit fontScale="90000"/>
          </a:bodyPr>
          <a:lstStyle/>
          <a:p>
            <a:r>
              <a:rPr lang="en-US" dirty="0"/>
              <a:t>Hyphal Waviness Distribution based on Isolate</a:t>
            </a:r>
          </a:p>
        </p:txBody>
      </p:sp>
      <p:pic>
        <p:nvPicPr>
          <p:cNvPr id="8" name="Content Placeholder 7">
            <a:extLst>
              <a:ext uri="{FF2B5EF4-FFF2-40B4-BE49-F238E27FC236}">
                <a16:creationId xmlns:a16="http://schemas.microsoft.com/office/drawing/2014/main" id="{A1A178D7-6F47-4D56-A1D2-0B03F1BD8AB1}"/>
              </a:ext>
            </a:extLst>
          </p:cNvPr>
          <p:cNvPicPr>
            <a:picLocks noGrp="1" noChangeAspect="1"/>
          </p:cNvPicPr>
          <p:nvPr>
            <p:ph idx="1"/>
          </p:nvPr>
        </p:nvPicPr>
        <p:blipFill>
          <a:blip r:embed="rId2"/>
          <a:stretch>
            <a:fillRect/>
          </a:stretch>
        </p:blipFill>
        <p:spPr>
          <a:xfrm>
            <a:off x="838200" y="1338248"/>
            <a:ext cx="10515600" cy="3456923"/>
          </a:xfrm>
          <a:prstGeom prst="rect">
            <a:avLst/>
          </a:prstGeom>
        </p:spPr>
      </p:pic>
      <p:sp>
        <p:nvSpPr>
          <p:cNvPr id="9" name="TextBox 8">
            <a:extLst>
              <a:ext uri="{FF2B5EF4-FFF2-40B4-BE49-F238E27FC236}">
                <a16:creationId xmlns:a16="http://schemas.microsoft.com/office/drawing/2014/main" id="{ED45B5BA-AF5B-4C7C-B062-91A28ADEDBFF}"/>
              </a:ext>
            </a:extLst>
          </p:cNvPr>
          <p:cNvSpPr txBox="1"/>
          <p:nvPr/>
        </p:nvSpPr>
        <p:spPr>
          <a:xfrm>
            <a:off x="930828" y="4846535"/>
            <a:ext cx="10330343" cy="1754326"/>
          </a:xfrm>
          <a:prstGeom prst="rect">
            <a:avLst/>
          </a:prstGeom>
          <a:noFill/>
        </p:spPr>
        <p:txBody>
          <a:bodyPr wrap="square" rtlCol="0">
            <a:spAutoFit/>
          </a:bodyPr>
          <a:lstStyle/>
          <a:p>
            <a:r>
              <a:rPr lang="en-US" dirty="0"/>
              <a:t>Figure #:</a:t>
            </a:r>
          </a:p>
          <a:p>
            <a:r>
              <a:rPr lang="en-US" dirty="0"/>
              <a:t>Box plot of waviness distribution per isolate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3420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9538568" y="810960"/>
            <a:ext cx="2653432" cy="4524315"/>
          </a:xfrm>
          <a:prstGeom prst="rect">
            <a:avLst/>
          </a:prstGeom>
          <a:noFill/>
        </p:spPr>
        <p:txBody>
          <a:bodyPr wrap="square" rtlCol="0">
            <a:spAutoFit/>
          </a:bodyPr>
          <a:lstStyle/>
          <a:p>
            <a:r>
              <a:rPr lang="en-US" b="1" dirty="0"/>
              <a:t>Figure #. GWA of </a:t>
            </a:r>
            <a:r>
              <a:rPr lang="en-US" b="1" i="1" dirty="0"/>
              <a:t>B. cinerea</a:t>
            </a:r>
            <a:r>
              <a:rPr lang="en-US" b="1" dirty="0"/>
              <a:t> hyphal waviness on potato dextrose agar.</a:t>
            </a:r>
          </a:p>
          <a:p>
            <a:r>
              <a:rPr lang="en-US" dirty="0"/>
              <a:t>A </a:t>
            </a:r>
            <a:r>
              <a:rPr lang="en-US" dirty="0" err="1"/>
              <a:t>manhattan</a:t>
            </a:r>
            <a:r>
              <a:rPr lang="en-US" dirty="0"/>
              <a:t> plot of estimated SNP effect size for </a:t>
            </a:r>
            <a:r>
              <a:rPr lang="en-US" i="1" dirty="0"/>
              <a:t>Botrytis cinerea</a:t>
            </a:r>
            <a:r>
              <a:rPr lang="en-US" dirty="0"/>
              <a:t> hyphal waviness with </a:t>
            </a:r>
            <a:r>
              <a:rPr lang="en-US" i="1" dirty="0"/>
              <a:t>B. cinerea </a:t>
            </a:r>
            <a:r>
              <a:rPr lang="en-US" dirty="0"/>
              <a:t>chromosomes as alternating black and white regions. Thresholds of effect estimate from permutation analysis are displayed as horizontal dashed lines. </a:t>
            </a:r>
          </a:p>
          <a:p>
            <a:endParaRPr lang="en-US" dirty="0"/>
          </a:p>
          <a:p>
            <a:endParaRPr lang="en-US" dirty="0"/>
          </a:p>
        </p:txBody>
      </p:sp>
      <p:pic>
        <p:nvPicPr>
          <p:cNvPr id="3" name="Picture 2">
            <a:extLst>
              <a:ext uri="{FF2B5EF4-FFF2-40B4-BE49-F238E27FC236}">
                <a16:creationId xmlns:a16="http://schemas.microsoft.com/office/drawing/2014/main" id="{ABC17D68-A00F-4B53-8FCC-6C2E31D8050C}"/>
              </a:ext>
            </a:extLst>
          </p:cNvPr>
          <p:cNvPicPr>
            <a:picLocks noChangeAspect="1"/>
          </p:cNvPicPr>
          <p:nvPr/>
        </p:nvPicPr>
        <p:blipFill>
          <a:blip r:embed="rId2"/>
          <a:stretch>
            <a:fillRect/>
          </a:stretch>
        </p:blipFill>
        <p:spPr>
          <a:xfrm>
            <a:off x="95075" y="287255"/>
            <a:ext cx="9348418" cy="6460943"/>
          </a:xfrm>
          <a:prstGeom prst="rect">
            <a:avLst/>
          </a:prstGeom>
        </p:spPr>
      </p:pic>
    </p:spTree>
    <p:extLst>
      <p:ext uri="{BB962C8B-B14F-4D97-AF65-F5344CB8AC3E}">
        <p14:creationId xmlns:p14="http://schemas.microsoft.com/office/powerpoint/2010/main" val="418576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A60D-EB0B-429A-88FA-68663306C63D}"/>
              </a:ext>
            </a:extLst>
          </p:cNvPr>
          <p:cNvSpPr>
            <a:spLocks noGrp="1"/>
          </p:cNvSpPr>
          <p:nvPr>
            <p:ph type="title"/>
          </p:nvPr>
        </p:nvSpPr>
        <p:spPr/>
        <p:txBody>
          <a:bodyPr/>
          <a:lstStyle/>
          <a:p>
            <a:r>
              <a:rPr lang="en-US" dirty="0"/>
              <a:t>GWA analysis graphs</a:t>
            </a:r>
          </a:p>
        </p:txBody>
      </p:sp>
      <p:sp>
        <p:nvSpPr>
          <p:cNvPr id="3" name="Content Placeholder 2">
            <a:extLst>
              <a:ext uri="{FF2B5EF4-FFF2-40B4-BE49-F238E27FC236}">
                <a16:creationId xmlns:a16="http://schemas.microsoft.com/office/drawing/2014/main" id="{D22D06AB-9AD5-4840-9F1F-DFF5366B61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33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F1D73C-CDAF-4C5E-870D-8BA455DA916C}"/>
              </a:ext>
            </a:extLst>
          </p:cNvPr>
          <p:cNvPicPr>
            <a:picLocks noGrp="1" noChangeAspect="1"/>
          </p:cNvPicPr>
          <p:nvPr>
            <p:ph idx="1"/>
          </p:nvPr>
        </p:nvPicPr>
        <p:blipFill>
          <a:blip r:embed="rId2"/>
          <a:stretch>
            <a:fillRect/>
          </a:stretch>
        </p:blipFill>
        <p:spPr>
          <a:xfrm>
            <a:off x="119742" y="365125"/>
            <a:ext cx="7685837" cy="5830402"/>
          </a:xfrm>
          <a:prstGeom prst="rect">
            <a:avLst/>
          </a:prstGeom>
        </p:spPr>
      </p:pic>
      <p:sp>
        <p:nvSpPr>
          <p:cNvPr id="5" name="TextBox 4">
            <a:extLst>
              <a:ext uri="{FF2B5EF4-FFF2-40B4-BE49-F238E27FC236}">
                <a16:creationId xmlns:a16="http://schemas.microsoft.com/office/drawing/2014/main" id="{8790B5DB-5369-4BEC-9097-5F6FDC915BE0}"/>
              </a:ext>
            </a:extLst>
          </p:cNvPr>
          <p:cNvSpPr txBox="1"/>
          <p:nvPr/>
        </p:nvSpPr>
        <p:spPr>
          <a:xfrm>
            <a:off x="8854751" y="2099388"/>
            <a:ext cx="2304661" cy="4801314"/>
          </a:xfrm>
          <a:prstGeom prst="rect">
            <a:avLst/>
          </a:prstGeom>
          <a:noFill/>
        </p:spPr>
        <p:txBody>
          <a:bodyPr wrap="square" rtlCol="0">
            <a:spAutoFit/>
          </a:bodyPr>
          <a:lstStyle/>
          <a:p>
            <a:r>
              <a:rPr lang="en-US" dirty="0"/>
              <a:t>Figure # - </a:t>
            </a:r>
          </a:p>
          <a:p>
            <a:r>
              <a:rPr lang="en-US" dirty="0"/>
              <a:t>Average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798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5A398-FB34-451A-9C81-408789C9CE59}"/>
              </a:ext>
            </a:extLst>
          </p:cNvPr>
          <p:cNvPicPr>
            <a:picLocks noChangeAspect="1"/>
          </p:cNvPicPr>
          <p:nvPr/>
        </p:nvPicPr>
        <p:blipFill>
          <a:blip r:embed="rId2"/>
          <a:stretch>
            <a:fillRect/>
          </a:stretch>
        </p:blipFill>
        <p:spPr>
          <a:xfrm>
            <a:off x="269032" y="287358"/>
            <a:ext cx="8476601" cy="5611480"/>
          </a:xfrm>
          <a:prstGeom prst="rect">
            <a:avLst/>
          </a:prstGeom>
        </p:spPr>
      </p:pic>
      <p:sp>
        <p:nvSpPr>
          <p:cNvPr id="5" name="TextBox 4">
            <a:extLst>
              <a:ext uri="{FF2B5EF4-FFF2-40B4-BE49-F238E27FC236}">
                <a16:creationId xmlns:a16="http://schemas.microsoft.com/office/drawing/2014/main" id="{C05AC16E-131F-4276-8267-1539454128F8}"/>
              </a:ext>
            </a:extLst>
          </p:cNvPr>
          <p:cNvSpPr txBox="1"/>
          <p:nvPr/>
        </p:nvSpPr>
        <p:spPr>
          <a:xfrm>
            <a:off x="8879918" y="941707"/>
            <a:ext cx="2304661" cy="4801314"/>
          </a:xfrm>
          <a:prstGeom prst="rect">
            <a:avLst/>
          </a:prstGeom>
          <a:noFill/>
        </p:spPr>
        <p:txBody>
          <a:bodyPr wrap="square" rtlCol="0">
            <a:spAutoFit/>
          </a:bodyPr>
          <a:lstStyle/>
          <a:p>
            <a:r>
              <a:rPr lang="en-US" dirty="0"/>
              <a:t>Figure # - </a:t>
            </a:r>
          </a:p>
          <a:p>
            <a:r>
              <a:rPr lang="en-US" dirty="0" err="1"/>
              <a:t>LsMeans</a:t>
            </a:r>
            <a:r>
              <a:rPr lang="en-US" dirty="0"/>
              <a:t>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3462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5631</TotalTime>
  <Words>484</Words>
  <Application>Microsoft Office PowerPoint</Application>
  <PresentationFormat>Widescreen</PresentationFormat>
  <Paragraphs>177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Hyphal Waviness</vt:lpstr>
      <vt:lpstr>Hand drawn image of hyphal waviness (use reference images) </vt:lpstr>
      <vt:lpstr>ANOVA Table Phenotype ~ Isolate + (Isolate*PlateBlock) + Date</vt:lpstr>
      <vt:lpstr>PowerPoint Presentation</vt:lpstr>
      <vt:lpstr>Hyphal Waviness Distribution based on Isolate</vt:lpstr>
      <vt:lpstr>PowerPoint Presentation</vt:lpstr>
      <vt:lpstr>GWA analysis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Hyphal Waviness</dc:title>
  <dc:creator>Josue Vega</dc:creator>
  <cp:lastModifiedBy>Josue Vega</cp:lastModifiedBy>
  <cp:revision>34</cp:revision>
  <dcterms:created xsi:type="dcterms:W3CDTF">2017-12-31T02:17:31Z</dcterms:created>
  <dcterms:modified xsi:type="dcterms:W3CDTF">2018-01-22T19:04:48Z</dcterms:modified>
</cp:coreProperties>
</file>