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60" r:id="rId5"/>
    <p:sldId id="257" r:id="rId6"/>
    <p:sldId id="262" r:id="rId7"/>
    <p:sldId id="264" r:id="rId8"/>
    <p:sldId id="263"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ue Vega" initials="JV" lastIdx="1" clrIdx="0">
    <p:extLst>
      <p:ext uri="{19B8F6BF-5375-455C-9EA6-DF929625EA0E}">
        <p15:presenceInfo xmlns:p15="http://schemas.microsoft.com/office/powerpoint/2012/main" userId="c8d0efd82a5f1d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19" autoAdjust="0"/>
    <p:restoredTop sz="94660"/>
  </p:normalViewPr>
  <p:slideViewPr>
    <p:cSldViewPr snapToGrid="0">
      <p:cViewPr varScale="1">
        <p:scale>
          <a:sx n="72" d="100"/>
          <a:sy n="72" d="100"/>
        </p:scale>
        <p:origin x="54"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9T08:38:24.816" idx="1">
    <p:pos x="7638" y="2630"/>
    <p:text>Need to differentiate more from BCSIGWAS Figure 6</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6F1D-07F5-4715-B8F8-9DA7F4C58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557B65-FA8D-4C7A-958D-0CE15E6C9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8B427A-86E4-4A98-8705-840C64396E8A}"/>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FBE5A878-C29A-41C5-9320-4E1020FB8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B40FB-29EE-4C47-8132-CFF9C0F3C3E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6056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7D1D-CD84-4162-918B-FAC0C718E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073AE0-0E1C-41DA-9F6C-335D1C4343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D606A-0EED-4C63-A37E-917131BA4D42}"/>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F87991EB-4BFA-4A7B-86E9-DF64A8C84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B7152-5A02-47AD-8E30-72E6285715FF}"/>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82800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773DF-9141-4E04-85F2-A272311EAE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4A4CEA-9243-456B-8089-0E7C50DFD7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27C38-F536-40DC-8B3E-E04ECE9E4676}"/>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2A9E49DA-8B57-4556-B5F7-8CAAB3780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3E5BC-C5FE-470D-BD1D-CDC5D518D643}"/>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74071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C811-37E4-47DC-9EDC-10C408BB8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9F720-B4DA-483A-B119-D2731EA1E1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E8B1B-2A03-4AEA-8EE3-CFC3FE6D30ED}"/>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90E70C86-ECC5-4784-B9D5-29C6EAEDE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A94FF-BDE1-449A-A890-731A111B3194}"/>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89242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395F-6E0E-4E37-A13B-BBF0F27C6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B2D5A-4DF8-48C0-B9C0-2366DDA481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35F9B5-76E7-4D6A-8E6A-43D4A4ABAFDD}"/>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B9DD2247-C97B-4DFA-B0F6-4263E45B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04E18-3D01-4711-B76C-DC2DA8D59C9A}"/>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34227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2387-E25D-49B3-A0BB-B677DF1E0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009B8-9FD7-4E15-BF02-59301433F0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CF3570-33C6-4E10-988A-BD11B0BDF9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E14E5-203D-4AEB-BBD4-777191AB4C7E}"/>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6" name="Footer Placeholder 5">
            <a:extLst>
              <a:ext uri="{FF2B5EF4-FFF2-40B4-BE49-F238E27FC236}">
                <a16:creationId xmlns:a16="http://schemas.microsoft.com/office/drawing/2014/main" id="{453E0A67-887B-4397-9449-47F763A44A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1BFB4-A257-41C4-A0AF-EBD41AA6BEF3}"/>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98020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4052-1871-48F4-88FC-9DD38C78C3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E675D1-6BAE-4D3F-B4BB-A8D7749E9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A25EDC-E7DC-4093-A101-53C4140B8E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163FF-9FAB-46A2-A5BE-643E5D352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0606A8-282F-4CC0-9014-FE74E52491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A0A262-F4B9-46E5-AC3B-92FEC0A9B4B7}"/>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8" name="Footer Placeholder 7">
            <a:extLst>
              <a:ext uri="{FF2B5EF4-FFF2-40B4-BE49-F238E27FC236}">
                <a16:creationId xmlns:a16="http://schemas.microsoft.com/office/drawing/2014/main" id="{435018FF-C15E-43DB-9A59-FDBE56BF2D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1B4EF0-2D2A-4B0F-8C6F-5D253BC1E3DB}"/>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9427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BB06-3EE7-44B5-8E74-4FBC81AC2D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D6008D-DF81-475F-9BEE-C6060A95C75C}"/>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4" name="Footer Placeholder 3">
            <a:extLst>
              <a:ext uri="{FF2B5EF4-FFF2-40B4-BE49-F238E27FC236}">
                <a16:creationId xmlns:a16="http://schemas.microsoft.com/office/drawing/2014/main" id="{1F121838-DC41-4835-B2DC-EBC4807A84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B93D33-D202-4925-871A-2632259264C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76836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127FB3-3608-406C-ADA5-7D5AF3E22B4B}"/>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3" name="Footer Placeholder 2">
            <a:extLst>
              <a:ext uri="{FF2B5EF4-FFF2-40B4-BE49-F238E27FC236}">
                <a16:creationId xmlns:a16="http://schemas.microsoft.com/office/drawing/2014/main" id="{05A6DEF6-20A4-47B5-A4E7-7B67698991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BBC24C-3A01-4860-8727-E143AD4F57A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99950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76A6-A3A4-40B7-B615-94C6B6D93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5391E4-069B-4935-AE1B-4A2DFDAA2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82484A-A7B8-492D-AF70-976C8F154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23E5CE-DA5B-4DFC-BADD-842D292122D5}"/>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6" name="Footer Placeholder 5">
            <a:extLst>
              <a:ext uri="{FF2B5EF4-FFF2-40B4-BE49-F238E27FC236}">
                <a16:creationId xmlns:a16="http://schemas.microsoft.com/office/drawing/2014/main" id="{4ACC3EB7-B340-4AF4-970D-829429BB5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E94A0-96D0-48A8-BADA-7C1E21FDE566}"/>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87355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8755-3E94-4E32-9FB6-56E5CD146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7F6ABB-F838-4C1C-990D-4BA44D1E7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9A499D-333B-48B3-BD22-4AC53CF2B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9CA9A-023C-4978-BAC5-DED00483021B}"/>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6" name="Footer Placeholder 5">
            <a:extLst>
              <a:ext uri="{FF2B5EF4-FFF2-40B4-BE49-F238E27FC236}">
                <a16:creationId xmlns:a16="http://schemas.microsoft.com/office/drawing/2014/main" id="{26DCDC1D-35EB-4E09-A15A-3AA6DD9B2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16D05-EC2A-48A7-9932-7D888E771911}"/>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315305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2F4BDC-07BB-49CD-9A98-D7311782E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AA1F42-42C9-43C3-96C0-4152A9E72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CE42C-87E4-4E5C-B24C-E59098FDEF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62E909A9-1ED3-468E-980B-AFEEF25F5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6C08F-5AA6-4FA5-B14A-93D008846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E5F5C-B7A8-4AD5-B314-1EDFB0B332E1}" type="slidenum">
              <a:rPr lang="en-US" smtClean="0"/>
              <a:t>‹#›</a:t>
            </a:fld>
            <a:endParaRPr lang="en-US"/>
          </a:p>
        </p:txBody>
      </p:sp>
    </p:spTree>
    <p:extLst>
      <p:ext uri="{BB962C8B-B14F-4D97-AF65-F5344CB8AC3E}">
        <p14:creationId xmlns:p14="http://schemas.microsoft.com/office/powerpoint/2010/main" val="1342566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AB11-77EF-479A-8B03-20E6EE1DEF78}"/>
              </a:ext>
            </a:extLst>
          </p:cNvPr>
          <p:cNvSpPr>
            <a:spLocks noGrp="1"/>
          </p:cNvSpPr>
          <p:nvPr>
            <p:ph type="ctrTitle"/>
          </p:nvPr>
        </p:nvSpPr>
        <p:spPr/>
        <p:txBody>
          <a:bodyPr/>
          <a:lstStyle/>
          <a:p>
            <a:r>
              <a:rPr lang="en-US" dirty="0"/>
              <a:t>Hyphal Waviness</a:t>
            </a:r>
          </a:p>
        </p:txBody>
      </p:sp>
      <p:sp>
        <p:nvSpPr>
          <p:cNvPr id="3" name="Subtitle 2">
            <a:extLst>
              <a:ext uri="{FF2B5EF4-FFF2-40B4-BE49-F238E27FC236}">
                <a16:creationId xmlns:a16="http://schemas.microsoft.com/office/drawing/2014/main" id="{85EBDFF8-8957-4F1A-BA7C-D1532410C204}"/>
              </a:ext>
            </a:extLst>
          </p:cNvPr>
          <p:cNvSpPr>
            <a:spLocks noGrp="1"/>
          </p:cNvSpPr>
          <p:nvPr>
            <p:ph type="subTitle" idx="1"/>
          </p:nvPr>
        </p:nvSpPr>
        <p:spPr/>
        <p:txBody>
          <a:bodyPr/>
          <a:lstStyle/>
          <a:p>
            <a:r>
              <a:rPr lang="en-US" dirty="0"/>
              <a:t>Diagrams and Figures</a:t>
            </a:r>
          </a:p>
        </p:txBody>
      </p:sp>
    </p:spTree>
    <p:extLst>
      <p:ext uri="{BB962C8B-B14F-4D97-AF65-F5344CB8AC3E}">
        <p14:creationId xmlns:p14="http://schemas.microsoft.com/office/powerpoint/2010/main" val="65743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35E458-039B-4600-9C30-83F1B4F1FE07}"/>
              </a:ext>
            </a:extLst>
          </p:cNvPr>
          <p:cNvPicPr>
            <a:picLocks noChangeAspect="1"/>
          </p:cNvPicPr>
          <p:nvPr/>
        </p:nvPicPr>
        <p:blipFill>
          <a:blip r:embed="rId2"/>
          <a:stretch>
            <a:fillRect/>
          </a:stretch>
        </p:blipFill>
        <p:spPr>
          <a:xfrm>
            <a:off x="221356" y="921147"/>
            <a:ext cx="10171470" cy="5367685"/>
          </a:xfrm>
          <a:prstGeom prst="rect">
            <a:avLst/>
          </a:prstGeom>
        </p:spPr>
      </p:pic>
      <p:sp>
        <p:nvSpPr>
          <p:cNvPr id="5" name="TextBox 4">
            <a:extLst>
              <a:ext uri="{FF2B5EF4-FFF2-40B4-BE49-F238E27FC236}">
                <a16:creationId xmlns:a16="http://schemas.microsoft.com/office/drawing/2014/main" id="{CAB32E96-9BBE-4C19-83A2-B652A5B89F03}"/>
              </a:ext>
            </a:extLst>
          </p:cNvPr>
          <p:cNvSpPr txBox="1"/>
          <p:nvPr/>
        </p:nvSpPr>
        <p:spPr>
          <a:xfrm>
            <a:off x="9470146" y="486561"/>
            <a:ext cx="3181739" cy="7017306"/>
          </a:xfrm>
          <a:prstGeom prst="rect">
            <a:avLst/>
          </a:prstGeom>
          <a:noFill/>
        </p:spPr>
        <p:txBody>
          <a:bodyPr wrap="square" rtlCol="0">
            <a:spAutoFit/>
          </a:bodyPr>
          <a:lstStyle/>
          <a:p>
            <a:r>
              <a:rPr lang="en-US" dirty="0"/>
              <a:t>Figure #</a:t>
            </a:r>
          </a:p>
          <a:p>
            <a:r>
              <a:rPr lang="en-US" dirty="0"/>
              <a:t>Mean Eccentricity measured against </a:t>
            </a:r>
            <a:r>
              <a:rPr lang="en-US" dirty="0" err="1"/>
              <a:t>LsMeans</a:t>
            </a:r>
            <a:r>
              <a:rPr lang="en-US" dirty="0"/>
              <a:t> Hyphal Waviness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2231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D836BE-EE17-4E5A-AF5A-F5280910B240}"/>
              </a:ext>
            </a:extLst>
          </p:cNvPr>
          <p:cNvPicPr>
            <a:picLocks noChangeAspect="1"/>
          </p:cNvPicPr>
          <p:nvPr/>
        </p:nvPicPr>
        <p:blipFill>
          <a:blip r:embed="rId2"/>
          <a:stretch>
            <a:fillRect/>
          </a:stretch>
        </p:blipFill>
        <p:spPr>
          <a:xfrm>
            <a:off x="117446" y="1469530"/>
            <a:ext cx="9605479" cy="5057106"/>
          </a:xfrm>
          <a:prstGeom prst="rect">
            <a:avLst/>
          </a:prstGeom>
        </p:spPr>
      </p:pic>
      <p:sp>
        <p:nvSpPr>
          <p:cNvPr id="5" name="TextBox 4">
            <a:extLst>
              <a:ext uri="{FF2B5EF4-FFF2-40B4-BE49-F238E27FC236}">
                <a16:creationId xmlns:a16="http://schemas.microsoft.com/office/drawing/2014/main" id="{E7F5E934-14F2-4CD1-8B4F-6F9B7F34B346}"/>
              </a:ext>
            </a:extLst>
          </p:cNvPr>
          <p:cNvSpPr txBox="1"/>
          <p:nvPr/>
        </p:nvSpPr>
        <p:spPr>
          <a:xfrm>
            <a:off x="9470146" y="486561"/>
            <a:ext cx="3181739" cy="7017306"/>
          </a:xfrm>
          <a:prstGeom prst="rect">
            <a:avLst/>
          </a:prstGeom>
          <a:noFill/>
        </p:spPr>
        <p:txBody>
          <a:bodyPr wrap="square" rtlCol="0">
            <a:spAutoFit/>
          </a:bodyPr>
          <a:lstStyle/>
          <a:p>
            <a:r>
              <a:rPr lang="en-US" dirty="0"/>
              <a:t>Figure #</a:t>
            </a:r>
          </a:p>
          <a:p>
            <a:r>
              <a:rPr lang="en-US" dirty="0"/>
              <a:t>Mean Eccentricity measured against Average Hyphal Waviness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87976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A3DE45-2C20-4329-B332-5AB1FB98625D}"/>
              </a:ext>
            </a:extLst>
          </p:cNvPr>
          <p:cNvPicPr>
            <a:picLocks noChangeAspect="1"/>
          </p:cNvPicPr>
          <p:nvPr/>
        </p:nvPicPr>
        <p:blipFill>
          <a:blip r:embed="rId2"/>
          <a:stretch>
            <a:fillRect/>
          </a:stretch>
        </p:blipFill>
        <p:spPr>
          <a:xfrm>
            <a:off x="614862" y="0"/>
            <a:ext cx="10907504" cy="5614587"/>
          </a:xfrm>
          <a:prstGeom prst="rect">
            <a:avLst/>
          </a:prstGeom>
        </p:spPr>
      </p:pic>
      <p:sp>
        <p:nvSpPr>
          <p:cNvPr id="5" name="TextBox 4">
            <a:extLst>
              <a:ext uri="{FF2B5EF4-FFF2-40B4-BE49-F238E27FC236}">
                <a16:creationId xmlns:a16="http://schemas.microsoft.com/office/drawing/2014/main" id="{1AE750E3-E617-4F3B-BC74-CD750B123654}"/>
              </a:ext>
            </a:extLst>
          </p:cNvPr>
          <p:cNvSpPr txBox="1"/>
          <p:nvPr/>
        </p:nvSpPr>
        <p:spPr>
          <a:xfrm>
            <a:off x="1751731" y="5528915"/>
            <a:ext cx="11367082" cy="1477328"/>
          </a:xfrm>
          <a:prstGeom prst="rect">
            <a:avLst/>
          </a:prstGeom>
          <a:noFill/>
        </p:spPr>
        <p:txBody>
          <a:bodyPr wrap="square" rtlCol="0">
            <a:spAutoFit/>
          </a:bodyPr>
          <a:lstStyle/>
          <a:p>
            <a:r>
              <a:rPr lang="en-US" dirty="0"/>
              <a:t>Figure#:</a:t>
            </a:r>
          </a:p>
          <a:p>
            <a:r>
              <a:rPr lang="en-US" dirty="0"/>
              <a:t>Lesion Eccentricity on Multiple Hosts against </a:t>
            </a:r>
            <a:r>
              <a:rPr lang="en-US" dirty="0" err="1"/>
              <a:t>LsMeans</a:t>
            </a:r>
            <a:r>
              <a:rPr lang="en-US" dirty="0"/>
              <a:t> Hyphal Waviness</a:t>
            </a:r>
          </a:p>
          <a:p>
            <a:endParaRPr lang="en-US" dirty="0"/>
          </a:p>
          <a:p>
            <a:endParaRPr lang="en-US" dirty="0"/>
          </a:p>
          <a:p>
            <a:endParaRPr lang="en-US" dirty="0"/>
          </a:p>
        </p:txBody>
      </p:sp>
    </p:spTree>
    <p:extLst>
      <p:ext uri="{BB962C8B-B14F-4D97-AF65-F5344CB8AC3E}">
        <p14:creationId xmlns:p14="http://schemas.microsoft.com/office/powerpoint/2010/main" val="3428673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F14CF8-CC50-43E1-A7F7-633BBC9CC06D}"/>
              </a:ext>
            </a:extLst>
          </p:cNvPr>
          <p:cNvPicPr>
            <a:picLocks noChangeAspect="1"/>
          </p:cNvPicPr>
          <p:nvPr/>
        </p:nvPicPr>
        <p:blipFill>
          <a:blip r:embed="rId2"/>
          <a:stretch>
            <a:fillRect/>
          </a:stretch>
        </p:blipFill>
        <p:spPr>
          <a:xfrm>
            <a:off x="0" y="0"/>
            <a:ext cx="10916129" cy="5592184"/>
          </a:xfrm>
          <a:prstGeom prst="rect">
            <a:avLst/>
          </a:prstGeom>
        </p:spPr>
      </p:pic>
      <p:sp>
        <p:nvSpPr>
          <p:cNvPr id="5" name="Rectangle 4">
            <a:extLst>
              <a:ext uri="{FF2B5EF4-FFF2-40B4-BE49-F238E27FC236}">
                <a16:creationId xmlns:a16="http://schemas.microsoft.com/office/drawing/2014/main" id="{0039E68E-C138-47F5-A776-F5EED5BD3999}"/>
              </a:ext>
            </a:extLst>
          </p:cNvPr>
          <p:cNvSpPr/>
          <p:nvPr/>
        </p:nvSpPr>
        <p:spPr>
          <a:xfrm>
            <a:off x="1140607" y="5724882"/>
            <a:ext cx="10047215" cy="923330"/>
          </a:xfrm>
          <a:prstGeom prst="rect">
            <a:avLst/>
          </a:prstGeom>
        </p:spPr>
        <p:txBody>
          <a:bodyPr wrap="square">
            <a:spAutoFit/>
          </a:bodyPr>
          <a:lstStyle/>
          <a:p>
            <a:r>
              <a:rPr lang="en-US" dirty="0"/>
              <a:t>Figure#. B. cinerea Lesion Eccentricity on Multiple Hosts against Average Hyphal Waviness</a:t>
            </a:r>
          </a:p>
          <a:p>
            <a:endParaRPr lang="en-US" dirty="0"/>
          </a:p>
          <a:p>
            <a:endParaRPr lang="en-US" dirty="0"/>
          </a:p>
        </p:txBody>
      </p:sp>
    </p:spTree>
    <p:extLst>
      <p:ext uri="{BB962C8B-B14F-4D97-AF65-F5344CB8AC3E}">
        <p14:creationId xmlns:p14="http://schemas.microsoft.com/office/powerpoint/2010/main" val="217600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A60D-EB0B-429A-88FA-68663306C63D}"/>
              </a:ext>
            </a:extLst>
          </p:cNvPr>
          <p:cNvSpPr>
            <a:spLocks noGrp="1"/>
          </p:cNvSpPr>
          <p:nvPr>
            <p:ph type="title"/>
          </p:nvPr>
        </p:nvSpPr>
        <p:spPr/>
        <p:txBody>
          <a:bodyPr/>
          <a:lstStyle/>
          <a:p>
            <a:r>
              <a:rPr lang="en-US" dirty="0"/>
              <a:t>GWA analysis graphs</a:t>
            </a:r>
          </a:p>
        </p:txBody>
      </p:sp>
      <p:sp>
        <p:nvSpPr>
          <p:cNvPr id="3" name="Content Placeholder 2">
            <a:extLst>
              <a:ext uri="{FF2B5EF4-FFF2-40B4-BE49-F238E27FC236}">
                <a16:creationId xmlns:a16="http://schemas.microsoft.com/office/drawing/2014/main" id="{D22D06AB-9AD5-4840-9F1F-DFF5366B61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335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E11E-35C5-4897-B086-0DD71FC53DF2}"/>
              </a:ext>
            </a:extLst>
          </p:cNvPr>
          <p:cNvSpPr>
            <a:spLocks noGrp="1"/>
          </p:cNvSpPr>
          <p:nvPr>
            <p:ph type="title"/>
          </p:nvPr>
        </p:nvSpPr>
        <p:spPr/>
        <p:txBody>
          <a:bodyPr>
            <a:normAutofit/>
          </a:bodyPr>
          <a:lstStyle/>
          <a:p>
            <a:r>
              <a:rPr lang="en-US" sz="2800" dirty="0"/>
              <a:t>Hand drawn image of hyphal waviness (use reference images) </a:t>
            </a:r>
          </a:p>
        </p:txBody>
      </p:sp>
    </p:spTree>
    <p:extLst>
      <p:ext uri="{BB962C8B-B14F-4D97-AF65-F5344CB8AC3E}">
        <p14:creationId xmlns:p14="http://schemas.microsoft.com/office/powerpoint/2010/main" val="799110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CD51-5F53-4FD0-A210-85F16BBA6615}"/>
              </a:ext>
            </a:extLst>
          </p:cNvPr>
          <p:cNvSpPr>
            <a:spLocks noGrp="1"/>
          </p:cNvSpPr>
          <p:nvPr>
            <p:ph type="title"/>
          </p:nvPr>
        </p:nvSpPr>
        <p:spPr/>
        <p:txBody>
          <a:bodyPr>
            <a:normAutofit/>
          </a:bodyPr>
          <a:lstStyle/>
          <a:p>
            <a:r>
              <a:rPr lang="en-US" dirty="0"/>
              <a:t>ANOVA Table</a:t>
            </a:r>
            <a:br>
              <a:rPr lang="en-US" dirty="0"/>
            </a:br>
            <a:r>
              <a:rPr lang="fr-FR" sz="3600" dirty="0" err="1"/>
              <a:t>Phenotype</a:t>
            </a:r>
            <a:r>
              <a:rPr lang="fr-FR" sz="3600" dirty="0"/>
              <a:t> ~ </a:t>
            </a:r>
            <a:r>
              <a:rPr lang="fr-FR" sz="3600" dirty="0" err="1"/>
              <a:t>Isolate</a:t>
            </a:r>
            <a:r>
              <a:rPr lang="fr-FR" sz="3600" dirty="0"/>
              <a:t> + (</a:t>
            </a:r>
            <a:r>
              <a:rPr lang="fr-FR" sz="3600" dirty="0" err="1"/>
              <a:t>Isolate</a:t>
            </a:r>
            <a:r>
              <a:rPr lang="fr-FR" sz="3600" dirty="0"/>
              <a:t>*</a:t>
            </a:r>
            <a:r>
              <a:rPr lang="fr-FR" sz="3600" dirty="0" err="1"/>
              <a:t>PlateBlock</a:t>
            </a:r>
            <a:r>
              <a:rPr lang="fr-FR" sz="3600" dirty="0"/>
              <a:t>) + Date</a:t>
            </a:r>
            <a:endParaRPr lang="en-US" dirty="0"/>
          </a:p>
        </p:txBody>
      </p:sp>
      <p:sp>
        <p:nvSpPr>
          <p:cNvPr id="7" name="TextBox 6">
            <a:extLst>
              <a:ext uri="{FF2B5EF4-FFF2-40B4-BE49-F238E27FC236}">
                <a16:creationId xmlns:a16="http://schemas.microsoft.com/office/drawing/2014/main" id="{13D6E8DB-7304-4FF3-843D-C054851B434C}"/>
              </a:ext>
            </a:extLst>
          </p:cNvPr>
          <p:cNvSpPr txBox="1"/>
          <p:nvPr/>
        </p:nvSpPr>
        <p:spPr>
          <a:xfrm>
            <a:off x="1226130" y="2058370"/>
            <a:ext cx="4278385" cy="4247317"/>
          </a:xfrm>
          <a:prstGeom prst="rect">
            <a:avLst/>
          </a:prstGeom>
          <a:noFill/>
        </p:spPr>
        <p:txBody>
          <a:bodyPr wrap="square" rtlCol="0">
            <a:spAutoFit/>
          </a:bodyPr>
          <a:lstStyle/>
          <a:p>
            <a:r>
              <a:rPr lang="en-US" b="1" dirty="0"/>
              <a:t>Table #. ANOVA results of 97</a:t>
            </a:r>
            <a:r>
              <a:rPr lang="en-US" b="1" i="1" dirty="0"/>
              <a:t> Botrytis cinerea </a:t>
            </a:r>
            <a:r>
              <a:rPr lang="en-US" b="1" dirty="0"/>
              <a:t>isolates measured for hyphal waviness.</a:t>
            </a:r>
          </a:p>
          <a:p>
            <a:r>
              <a:rPr lang="en-US" dirty="0"/>
              <a:t>Shown are Degrees of Freedom, Type III Sums-of-Squares, F-value and p-value for the linear modelling of hyphal waviness of 97 </a:t>
            </a:r>
            <a:r>
              <a:rPr lang="en-US" i="1" dirty="0"/>
              <a:t>B. cinerea </a:t>
            </a:r>
            <a:r>
              <a:rPr lang="en-US" dirty="0"/>
              <a:t>isolates. Not all isolates were done on each listed date so the isolate date interaction was dropped. The terms are as followed: Isolate is the 97 </a:t>
            </a:r>
            <a:r>
              <a:rPr lang="en-US" i="1" dirty="0"/>
              <a:t>B. cinerea</a:t>
            </a:r>
            <a:r>
              <a:rPr lang="en-US" dirty="0"/>
              <a:t> isolates, PlateBlock tests the independence of the growth per media, Date is the period of time in which the recording was done. Interactions of these factors were also tested (:). </a:t>
            </a:r>
          </a:p>
        </p:txBody>
      </p:sp>
      <p:graphicFrame>
        <p:nvGraphicFramePr>
          <p:cNvPr id="5" name="Content Placeholder 4">
            <a:extLst>
              <a:ext uri="{FF2B5EF4-FFF2-40B4-BE49-F238E27FC236}">
                <a16:creationId xmlns:a16="http://schemas.microsoft.com/office/drawing/2014/main" id="{5C877F92-B12B-44B4-B5E9-E41886AC4D97}"/>
              </a:ext>
            </a:extLst>
          </p:cNvPr>
          <p:cNvGraphicFramePr>
            <a:graphicFrameLocks noGrp="1"/>
          </p:cNvGraphicFramePr>
          <p:nvPr>
            <p:ph idx="1"/>
            <p:extLst>
              <p:ext uri="{D42A27DB-BD31-4B8C-83A1-F6EECF244321}">
                <p14:modId xmlns:p14="http://schemas.microsoft.com/office/powerpoint/2010/main" val="1078601286"/>
              </p:ext>
            </p:extLst>
          </p:nvPr>
        </p:nvGraphicFramePr>
        <p:xfrm>
          <a:off x="7429607" y="2167109"/>
          <a:ext cx="4550870" cy="2014920"/>
        </p:xfrm>
        <a:graphic>
          <a:graphicData uri="http://schemas.openxmlformats.org/drawingml/2006/table">
            <a:tbl>
              <a:tblPr>
                <a:tableStyleId>{5C22544A-7EE6-4342-B048-85BDC9FD1C3A}</a:tableStyleId>
              </a:tblPr>
              <a:tblGrid>
                <a:gridCol w="1157165">
                  <a:extLst>
                    <a:ext uri="{9D8B030D-6E8A-4147-A177-3AD203B41FA5}">
                      <a16:colId xmlns:a16="http://schemas.microsoft.com/office/drawing/2014/main" val="762839395"/>
                    </a:ext>
                  </a:extLst>
                </a:gridCol>
                <a:gridCol w="845995">
                  <a:extLst>
                    <a:ext uri="{9D8B030D-6E8A-4147-A177-3AD203B41FA5}">
                      <a16:colId xmlns:a16="http://schemas.microsoft.com/office/drawing/2014/main" val="4046476885"/>
                    </a:ext>
                  </a:extLst>
                </a:gridCol>
                <a:gridCol w="340342">
                  <a:extLst>
                    <a:ext uri="{9D8B030D-6E8A-4147-A177-3AD203B41FA5}">
                      <a16:colId xmlns:a16="http://schemas.microsoft.com/office/drawing/2014/main" val="622091712"/>
                    </a:ext>
                  </a:extLst>
                </a:gridCol>
                <a:gridCol w="505653">
                  <a:extLst>
                    <a:ext uri="{9D8B030D-6E8A-4147-A177-3AD203B41FA5}">
                      <a16:colId xmlns:a16="http://schemas.microsoft.com/office/drawing/2014/main" val="3531720946"/>
                    </a:ext>
                  </a:extLst>
                </a:gridCol>
                <a:gridCol w="583445">
                  <a:extLst>
                    <a:ext uri="{9D8B030D-6E8A-4147-A177-3AD203B41FA5}">
                      <a16:colId xmlns:a16="http://schemas.microsoft.com/office/drawing/2014/main" val="1896003395"/>
                    </a:ext>
                  </a:extLst>
                </a:gridCol>
                <a:gridCol w="495929">
                  <a:extLst>
                    <a:ext uri="{9D8B030D-6E8A-4147-A177-3AD203B41FA5}">
                      <a16:colId xmlns:a16="http://schemas.microsoft.com/office/drawing/2014/main" val="3456362452"/>
                    </a:ext>
                  </a:extLst>
                </a:gridCol>
                <a:gridCol w="622341">
                  <a:extLst>
                    <a:ext uri="{9D8B030D-6E8A-4147-A177-3AD203B41FA5}">
                      <a16:colId xmlns:a16="http://schemas.microsoft.com/office/drawing/2014/main" val="2659481591"/>
                    </a:ext>
                  </a:extLst>
                </a:gridCol>
              </a:tblGrid>
              <a:tr h="291106">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Heritability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Sum Sq</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Mean Sq</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5589854"/>
                  </a:ext>
                </a:extLst>
              </a:tr>
              <a:tr h="277244">
                <a:tc>
                  <a:txBody>
                    <a:bodyPr/>
                    <a:lstStyle/>
                    <a:p>
                      <a:pPr algn="l" fontAlgn="b"/>
                      <a:r>
                        <a:rPr lang="en-US" sz="1100" u="none" strike="noStrike">
                          <a:effectLst/>
                        </a:rPr>
                        <a:t>Isolate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38.626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15.149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&lt; 2e-16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7950335"/>
                  </a:ext>
                </a:extLst>
              </a:tr>
              <a:tr h="277244">
                <a:tc>
                  <a:txBody>
                    <a:bodyPr/>
                    <a:lstStyle/>
                    <a:p>
                      <a:pPr algn="l" fontAlgn="b"/>
                      <a:r>
                        <a:rPr lang="en-US" sz="1100" u="none" strike="noStrike">
                          <a:effectLst/>
                        </a:rPr>
                        <a:t>PlateBlock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0.45421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5426064"/>
                  </a:ext>
                </a:extLst>
              </a:tr>
              <a:tr h="277244">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25.506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41.325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&lt; 2e-16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0960279"/>
                  </a:ext>
                </a:extLst>
              </a:tr>
              <a:tr h="283534">
                <a:tc>
                  <a:txBody>
                    <a:bodyPr/>
                    <a:lstStyle/>
                    <a:p>
                      <a:pPr algn="l" fontAlgn="b"/>
                      <a:r>
                        <a:rPr lang="en-US" sz="1100" u="none" strike="noStrike">
                          <a:effectLst/>
                        </a:rPr>
                        <a:t>Isolate:PlateBlock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0.00855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4409632"/>
                  </a:ext>
                </a:extLst>
              </a:tr>
              <a:tr h="331304">
                <a:tc>
                  <a:txBody>
                    <a:bodyPr/>
                    <a:lstStyle/>
                    <a:p>
                      <a:pPr algn="l" fontAlgn="b"/>
                      <a:r>
                        <a:rPr lang="en-US" sz="1100" u="none" strike="noStrike">
                          <a:effectLst/>
                        </a:rPr>
                        <a:t>Residuals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46.084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1276016"/>
                  </a:ext>
                </a:extLst>
              </a:tr>
              <a:tr h="27724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8109040"/>
                  </a:ext>
                </a:extLst>
              </a:tr>
            </a:tbl>
          </a:graphicData>
        </a:graphic>
      </p:graphicFrame>
    </p:spTree>
    <p:extLst>
      <p:ext uri="{BB962C8B-B14F-4D97-AF65-F5344CB8AC3E}">
        <p14:creationId xmlns:p14="http://schemas.microsoft.com/office/powerpoint/2010/main" val="35863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D45B5BA-AF5B-4C7C-B062-91A28ADEDBFF}"/>
              </a:ext>
            </a:extLst>
          </p:cNvPr>
          <p:cNvSpPr txBox="1"/>
          <p:nvPr/>
        </p:nvSpPr>
        <p:spPr>
          <a:xfrm>
            <a:off x="9538568" y="810960"/>
            <a:ext cx="2653432" cy="4247317"/>
          </a:xfrm>
          <a:prstGeom prst="rect">
            <a:avLst/>
          </a:prstGeom>
          <a:noFill/>
        </p:spPr>
        <p:txBody>
          <a:bodyPr wrap="square" rtlCol="0">
            <a:spAutoFit/>
          </a:bodyPr>
          <a:lstStyle/>
          <a:p>
            <a:r>
              <a:rPr lang="en-US" b="1" dirty="0"/>
              <a:t>Figure #. GWA of </a:t>
            </a:r>
            <a:r>
              <a:rPr lang="en-US" b="1" i="1" dirty="0"/>
              <a:t>B. cinerea</a:t>
            </a:r>
            <a:r>
              <a:rPr lang="en-US" b="1" dirty="0"/>
              <a:t> hyphal waviness on potato dextrose agar.</a:t>
            </a:r>
          </a:p>
          <a:p>
            <a:r>
              <a:rPr lang="en-US" dirty="0"/>
              <a:t>A </a:t>
            </a:r>
            <a:r>
              <a:rPr lang="en-US" dirty="0" err="1"/>
              <a:t>manhattan</a:t>
            </a:r>
            <a:r>
              <a:rPr lang="en-US" dirty="0"/>
              <a:t> plot of estimated SNP effect size for </a:t>
            </a:r>
            <a:r>
              <a:rPr lang="en-US" i="1" dirty="0"/>
              <a:t>Botrytis cinerea</a:t>
            </a:r>
            <a:r>
              <a:rPr lang="en-US" dirty="0"/>
              <a:t> hyphal waviness with </a:t>
            </a:r>
            <a:r>
              <a:rPr lang="en-US" i="1" dirty="0"/>
              <a:t>B. cinerea </a:t>
            </a:r>
            <a:r>
              <a:rPr lang="en-US" dirty="0"/>
              <a:t>chromosomes as alternating black and white regions. Thresholds of effect estimate are displayed as horizontal dashed lines. </a:t>
            </a:r>
          </a:p>
          <a:p>
            <a:endParaRPr lang="en-US" dirty="0"/>
          </a:p>
          <a:p>
            <a:endParaRPr lang="en-US" dirty="0"/>
          </a:p>
        </p:txBody>
      </p:sp>
      <p:pic>
        <p:nvPicPr>
          <p:cNvPr id="3" name="Picture 2">
            <a:extLst>
              <a:ext uri="{FF2B5EF4-FFF2-40B4-BE49-F238E27FC236}">
                <a16:creationId xmlns:a16="http://schemas.microsoft.com/office/drawing/2014/main" id="{ABC17D68-A00F-4B53-8FCC-6C2E31D8050C}"/>
              </a:ext>
            </a:extLst>
          </p:cNvPr>
          <p:cNvPicPr>
            <a:picLocks noChangeAspect="1"/>
          </p:cNvPicPr>
          <p:nvPr/>
        </p:nvPicPr>
        <p:blipFill>
          <a:blip r:embed="rId2"/>
          <a:stretch>
            <a:fillRect/>
          </a:stretch>
        </p:blipFill>
        <p:spPr>
          <a:xfrm>
            <a:off x="95075" y="287255"/>
            <a:ext cx="9348418" cy="6460943"/>
          </a:xfrm>
          <a:prstGeom prst="rect">
            <a:avLst/>
          </a:prstGeom>
        </p:spPr>
      </p:pic>
    </p:spTree>
    <p:extLst>
      <p:ext uri="{BB962C8B-B14F-4D97-AF65-F5344CB8AC3E}">
        <p14:creationId xmlns:p14="http://schemas.microsoft.com/office/powerpoint/2010/main" val="418576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7949-2612-470F-8BC1-C369B77CA3F2}"/>
              </a:ext>
            </a:extLst>
          </p:cNvPr>
          <p:cNvSpPr>
            <a:spLocks noGrp="1"/>
          </p:cNvSpPr>
          <p:nvPr>
            <p:ph type="title"/>
          </p:nvPr>
        </p:nvSpPr>
        <p:spPr>
          <a:xfrm>
            <a:off x="838200" y="360727"/>
            <a:ext cx="10129007" cy="793066"/>
          </a:xfrm>
        </p:spPr>
        <p:txBody>
          <a:bodyPr>
            <a:normAutofit/>
          </a:bodyPr>
          <a:lstStyle/>
          <a:p>
            <a:r>
              <a:rPr lang="en-US" sz="2400" dirty="0"/>
              <a:t>Hyphal Waviness Distribution based on Isolate</a:t>
            </a:r>
          </a:p>
        </p:txBody>
      </p:sp>
      <p:sp>
        <p:nvSpPr>
          <p:cNvPr id="9" name="TextBox 8">
            <a:extLst>
              <a:ext uri="{FF2B5EF4-FFF2-40B4-BE49-F238E27FC236}">
                <a16:creationId xmlns:a16="http://schemas.microsoft.com/office/drawing/2014/main" id="{ED45B5BA-AF5B-4C7C-B062-91A28ADEDBFF}"/>
              </a:ext>
            </a:extLst>
          </p:cNvPr>
          <p:cNvSpPr txBox="1"/>
          <p:nvPr/>
        </p:nvSpPr>
        <p:spPr>
          <a:xfrm>
            <a:off x="930828" y="4846535"/>
            <a:ext cx="10943120" cy="2308324"/>
          </a:xfrm>
          <a:prstGeom prst="rect">
            <a:avLst/>
          </a:prstGeom>
          <a:noFill/>
        </p:spPr>
        <p:txBody>
          <a:bodyPr wrap="square" rtlCol="0">
            <a:spAutoFit/>
          </a:bodyPr>
          <a:lstStyle/>
          <a:p>
            <a:r>
              <a:rPr lang="en-US" b="1" dirty="0"/>
              <a:t>Figure #. Distribution of B. cinerea hyphal waviness of 97 genetically diverse isolates</a:t>
            </a:r>
          </a:p>
          <a:p>
            <a:r>
              <a:rPr lang="en-US" dirty="0"/>
              <a:t>The violin plots show the distribution of hyphal waviness of 97 B. cinerea isolates. The 75</a:t>
            </a:r>
            <a:r>
              <a:rPr lang="en-US" baseline="30000" dirty="0"/>
              <a:t>th</a:t>
            </a:r>
            <a:r>
              <a:rPr lang="en-US" dirty="0"/>
              <a:t> percentile distribution are shown in each box and are organized in an increasing mean hyphal waviness trend.</a:t>
            </a:r>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C408E4DF-F455-4918-86D7-EF57BD4B1A30}"/>
              </a:ext>
            </a:extLst>
          </p:cNvPr>
          <p:cNvPicPr>
            <a:picLocks noChangeAspect="1"/>
          </p:cNvPicPr>
          <p:nvPr/>
        </p:nvPicPr>
        <p:blipFill>
          <a:blip r:embed="rId2"/>
          <a:stretch>
            <a:fillRect/>
          </a:stretch>
        </p:blipFill>
        <p:spPr>
          <a:xfrm>
            <a:off x="930828" y="1153793"/>
            <a:ext cx="10330343" cy="3359341"/>
          </a:xfrm>
          <a:prstGeom prst="rect">
            <a:avLst/>
          </a:prstGeom>
        </p:spPr>
      </p:pic>
    </p:spTree>
    <p:extLst>
      <p:ext uri="{BB962C8B-B14F-4D97-AF65-F5344CB8AC3E}">
        <p14:creationId xmlns:p14="http://schemas.microsoft.com/office/powerpoint/2010/main" val="53292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7949-2612-470F-8BC1-C369B77CA3F2}"/>
              </a:ext>
            </a:extLst>
          </p:cNvPr>
          <p:cNvSpPr>
            <a:spLocks noGrp="1"/>
          </p:cNvSpPr>
          <p:nvPr>
            <p:ph type="title"/>
          </p:nvPr>
        </p:nvSpPr>
        <p:spPr>
          <a:xfrm>
            <a:off x="838200" y="360727"/>
            <a:ext cx="10129007" cy="793066"/>
          </a:xfrm>
        </p:spPr>
        <p:txBody>
          <a:bodyPr>
            <a:normAutofit fontScale="90000"/>
          </a:bodyPr>
          <a:lstStyle/>
          <a:p>
            <a:r>
              <a:rPr lang="en-US" dirty="0"/>
              <a:t>Hyphal Waviness Distribution based on Isolate</a:t>
            </a:r>
          </a:p>
        </p:txBody>
      </p:sp>
      <p:pic>
        <p:nvPicPr>
          <p:cNvPr id="8" name="Content Placeholder 7">
            <a:extLst>
              <a:ext uri="{FF2B5EF4-FFF2-40B4-BE49-F238E27FC236}">
                <a16:creationId xmlns:a16="http://schemas.microsoft.com/office/drawing/2014/main" id="{A1A178D7-6F47-4D56-A1D2-0B03F1BD8AB1}"/>
              </a:ext>
            </a:extLst>
          </p:cNvPr>
          <p:cNvPicPr>
            <a:picLocks noGrp="1" noChangeAspect="1"/>
          </p:cNvPicPr>
          <p:nvPr>
            <p:ph idx="1"/>
          </p:nvPr>
        </p:nvPicPr>
        <p:blipFill>
          <a:blip r:embed="rId2"/>
          <a:stretch>
            <a:fillRect/>
          </a:stretch>
        </p:blipFill>
        <p:spPr>
          <a:xfrm>
            <a:off x="838200" y="1338248"/>
            <a:ext cx="10515600" cy="3456923"/>
          </a:xfrm>
          <a:prstGeom prst="rect">
            <a:avLst/>
          </a:prstGeom>
        </p:spPr>
      </p:pic>
      <p:sp>
        <p:nvSpPr>
          <p:cNvPr id="9" name="TextBox 8">
            <a:extLst>
              <a:ext uri="{FF2B5EF4-FFF2-40B4-BE49-F238E27FC236}">
                <a16:creationId xmlns:a16="http://schemas.microsoft.com/office/drawing/2014/main" id="{ED45B5BA-AF5B-4C7C-B062-91A28ADEDBFF}"/>
              </a:ext>
            </a:extLst>
          </p:cNvPr>
          <p:cNvSpPr txBox="1"/>
          <p:nvPr/>
        </p:nvSpPr>
        <p:spPr>
          <a:xfrm>
            <a:off x="930828" y="4846535"/>
            <a:ext cx="10330343" cy="1754326"/>
          </a:xfrm>
          <a:prstGeom prst="rect">
            <a:avLst/>
          </a:prstGeom>
          <a:noFill/>
        </p:spPr>
        <p:txBody>
          <a:bodyPr wrap="square" rtlCol="0">
            <a:spAutoFit/>
          </a:bodyPr>
          <a:lstStyle/>
          <a:p>
            <a:r>
              <a:rPr lang="en-US" dirty="0"/>
              <a:t>Figure #:</a:t>
            </a:r>
          </a:p>
          <a:p>
            <a:r>
              <a:rPr lang="en-US" dirty="0"/>
              <a:t>Box plot of waviness distribution per isolate ..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3420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CF1D73C-CDAF-4C5E-870D-8BA455DA916C}"/>
              </a:ext>
            </a:extLst>
          </p:cNvPr>
          <p:cNvPicPr>
            <a:picLocks noGrp="1" noChangeAspect="1"/>
          </p:cNvPicPr>
          <p:nvPr>
            <p:ph idx="1"/>
          </p:nvPr>
        </p:nvPicPr>
        <p:blipFill>
          <a:blip r:embed="rId2"/>
          <a:stretch>
            <a:fillRect/>
          </a:stretch>
        </p:blipFill>
        <p:spPr>
          <a:xfrm>
            <a:off x="119742" y="365125"/>
            <a:ext cx="7685837" cy="5830402"/>
          </a:xfrm>
          <a:prstGeom prst="rect">
            <a:avLst/>
          </a:prstGeom>
        </p:spPr>
      </p:pic>
      <p:sp>
        <p:nvSpPr>
          <p:cNvPr id="5" name="TextBox 4">
            <a:extLst>
              <a:ext uri="{FF2B5EF4-FFF2-40B4-BE49-F238E27FC236}">
                <a16:creationId xmlns:a16="http://schemas.microsoft.com/office/drawing/2014/main" id="{8790B5DB-5369-4BEC-9097-5F6FDC915BE0}"/>
              </a:ext>
            </a:extLst>
          </p:cNvPr>
          <p:cNvSpPr txBox="1"/>
          <p:nvPr/>
        </p:nvSpPr>
        <p:spPr>
          <a:xfrm>
            <a:off x="8854751" y="2099388"/>
            <a:ext cx="2304661" cy="4801314"/>
          </a:xfrm>
          <a:prstGeom prst="rect">
            <a:avLst/>
          </a:prstGeom>
          <a:noFill/>
        </p:spPr>
        <p:txBody>
          <a:bodyPr wrap="square" rtlCol="0">
            <a:spAutoFit/>
          </a:bodyPr>
          <a:lstStyle/>
          <a:p>
            <a:r>
              <a:rPr lang="en-US" dirty="0"/>
              <a:t>Figure # - </a:t>
            </a:r>
          </a:p>
          <a:p>
            <a:r>
              <a:rPr lang="en-US" dirty="0"/>
              <a:t>Average Hyphal Waviness plotted against Growth on Sugar/Pectin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2798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05A398-FB34-451A-9C81-408789C9CE59}"/>
              </a:ext>
            </a:extLst>
          </p:cNvPr>
          <p:cNvPicPr>
            <a:picLocks noChangeAspect="1"/>
          </p:cNvPicPr>
          <p:nvPr/>
        </p:nvPicPr>
        <p:blipFill>
          <a:blip r:embed="rId2"/>
          <a:stretch>
            <a:fillRect/>
          </a:stretch>
        </p:blipFill>
        <p:spPr>
          <a:xfrm>
            <a:off x="269032" y="287358"/>
            <a:ext cx="8476601" cy="5611480"/>
          </a:xfrm>
          <a:prstGeom prst="rect">
            <a:avLst/>
          </a:prstGeom>
        </p:spPr>
      </p:pic>
      <p:sp>
        <p:nvSpPr>
          <p:cNvPr id="5" name="TextBox 4">
            <a:extLst>
              <a:ext uri="{FF2B5EF4-FFF2-40B4-BE49-F238E27FC236}">
                <a16:creationId xmlns:a16="http://schemas.microsoft.com/office/drawing/2014/main" id="{C05AC16E-131F-4276-8267-1539454128F8}"/>
              </a:ext>
            </a:extLst>
          </p:cNvPr>
          <p:cNvSpPr txBox="1"/>
          <p:nvPr/>
        </p:nvSpPr>
        <p:spPr>
          <a:xfrm>
            <a:off x="8879918" y="941707"/>
            <a:ext cx="2304661" cy="4801314"/>
          </a:xfrm>
          <a:prstGeom prst="rect">
            <a:avLst/>
          </a:prstGeom>
          <a:noFill/>
        </p:spPr>
        <p:txBody>
          <a:bodyPr wrap="square" rtlCol="0">
            <a:spAutoFit/>
          </a:bodyPr>
          <a:lstStyle/>
          <a:p>
            <a:r>
              <a:rPr lang="en-US" dirty="0"/>
              <a:t>Figure # - </a:t>
            </a:r>
          </a:p>
          <a:p>
            <a:r>
              <a:rPr lang="en-US" dirty="0" err="1"/>
              <a:t>LsMeans</a:t>
            </a:r>
            <a:r>
              <a:rPr lang="en-US" dirty="0"/>
              <a:t> Hyphal Waviness plotted against Growth on Sugar/Pectin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2346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DED94B-5794-43B3-A714-99204A4C3FE7}"/>
              </a:ext>
            </a:extLst>
          </p:cNvPr>
          <p:cNvPicPr>
            <a:picLocks noGrp="1" noChangeAspect="1"/>
          </p:cNvPicPr>
          <p:nvPr>
            <p:ph idx="1"/>
          </p:nvPr>
        </p:nvPicPr>
        <p:blipFill>
          <a:blip r:embed="rId2"/>
          <a:stretch>
            <a:fillRect/>
          </a:stretch>
        </p:blipFill>
        <p:spPr>
          <a:xfrm>
            <a:off x="141532" y="131047"/>
            <a:ext cx="8335204" cy="6361827"/>
          </a:xfrm>
          <a:prstGeom prst="rect">
            <a:avLst/>
          </a:prstGeom>
        </p:spPr>
      </p:pic>
      <p:sp>
        <p:nvSpPr>
          <p:cNvPr id="5" name="TextBox 4">
            <a:extLst>
              <a:ext uri="{FF2B5EF4-FFF2-40B4-BE49-F238E27FC236}">
                <a16:creationId xmlns:a16="http://schemas.microsoft.com/office/drawing/2014/main" id="{8239F836-2BB4-41CA-A95A-303CF279E575}"/>
              </a:ext>
            </a:extLst>
          </p:cNvPr>
          <p:cNvSpPr txBox="1"/>
          <p:nvPr/>
        </p:nvSpPr>
        <p:spPr>
          <a:xfrm>
            <a:off x="8714792" y="261257"/>
            <a:ext cx="3181739" cy="6740307"/>
          </a:xfrm>
          <a:prstGeom prst="rect">
            <a:avLst/>
          </a:prstGeom>
          <a:noFill/>
        </p:spPr>
        <p:txBody>
          <a:bodyPr wrap="square" rtlCol="0">
            <a:spAutoFit/>
          </a:bodyPr>
          <a:lstStyle/>
          <a:p>
            <a:r>
              <a:rPr lang="en-US" dirty="0"/>
              <a:t>Figure #</a:t>
            </a:r>
          </a:p>
          <a:p>
            <a:r>
              <a:rPr lang="en-US" dirty="0"/>
              <a:t>See other slide and adopt accordingly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1383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FA029F-5C37-4A3D-A83E-D8C65C6BDE0C}"/>
              </a:ext>
            </a:extLst>
          </p:cNvPr>
          <p:cNvPicPr>
            <a:picLocks noChangeAspect="1"/>
          </p:cNvPicPr>
          <p:nvPr/>
        </p:nvPicPr>
        <p:blipFill>
          <a:blip r:embed="rId2"/>
          <a:stretch>
            <a:fillRect/>
          </a:stretch>
        </p:blipFill>
        <p:spPr>
          <a:xfrm>
            <a:off x="0" y="0"/>
            <a:ext cx="8448234" cy="4479235"/>
          </a:xfrm>
          <a:prstGeom prst="rect">
            <a:avLst/>
          </a:prstGeom>
        </p:spPr>
      </p:pic>
      <p:sp>
        <p:nvSpPr>
          <p:cNvPr id="5" name="TextBox 4">
            <a:extLst>
              <a:ext uri="{FF2B5EF4-FFF2-40B4-BE49-F238E27FC236}">
                <a16:creationId xmlns:a16="http://schemas.microsoft.com/office/drawing/2014/main" id="{C05F688A-3013-44AE-9657-1536DAD1E3B7}"/>
              </a:ext>
            </a:extLst>
          </p:cNvPr>
          <p:cNvSpPr txBox="1"/>
          <p:nvPr/>
        </p:nvSpPr>
        <p:spPr>
          <a:xfrm>
            <a:off x="8448235" y="0"/>
            <a:ext cx="3743766" cy="12834283"/>
          </a:xfrm>
          <a:prstGeom prst="rect">
            <a:avLst/>
          </a:prstGeom>
          <a:noFill/>
        </p:spPr>
        <p:txBody>
          <a:bodyPr wrap="square" rtlCol="0">
            <a:spAutoFit/>
          </a:bodyPr>
          <a:lstStyle/>
          <a:p>
            <a:r>
              <a:rPr lang="en-US" b="1" dirty="0"/>
              <a:t>Figure #. Various interactions of B. cinerea lesions sizes on Eudicots with hyphal waviness of B. cinerea. </a:t>
            </a:r>
          </a:p>
          <a:p>
            <a:r>
              <a:rPr lang="en-US" dirty="0"/>
              <a:t>Scatter plots of various eudicot lesion sizes due to B. cinerea isolates compared against B. cinerea hyphal waviness based on 97 individual isolates. Each point is an isolate interaction of the marginal means of lesion size with marginal means of hyphal waviness. </a:t>
            </a:r>
          </a:p>
          <a:p>
            <a:r>
              <a:rPr lang="en-US" dirty="0"/>
              <a:t>A) Least Square Mean lesion size on </a:t>
            </a:r>
            <a:r>
              <a:rPr lang="en-US" i="1" dirty="0" err="1"/>
              <a:t>Cichorium</a:t>
            </a:r>
            <a:r>
              <a:rPr lang="en-US" i="1" dirty="0"/>
              <a:t> </a:t>
            </a:r>
            <a:r>
              <a:rPr lang="en-US" i="1" dirty="0" err="1"/>
              <a:t>endivia</a:t>
            </a:r>
            <a:endParaRPr lang="en-US" i="1" dirty="0"/>
          </a:p>
          <a:p>
            <a:r>
              <a:rPr lang="en-US" dirty="0"/>
              <a:t>B) Least Square Mean lesion size on </a:t>
            </a:r>
            <a:r>
              <a:rPr lang="en-US" i="1" dirty="0"/>
              <a:t>Brassica </a:t>
            </a:r>
            <a:r>
              <a:rPr lang="en-US" i="1" dirty="0" err="1"/>
              <a:t>rapa</a:t>
            </a:r>
            <a:endParaRPr lang="en-US" i="1" dirty="0"/>
          </a:p>
          <a:p>
            <a:r>
              <a:rPr lang="en-US" dirty="0"/>
              <a:t>C) Least Square Mean lesion size on </a:t>
            </a:r>
            <a:r>
              <a:rPr lang="en-US" i="1" dirty="0" err="1"/>
              <a:t>Cichorium</a:t>
            </a:r>
            <a:r>
              <a:rPr lang="en-US" i="1" dirty="0"/>
              <a:t> </a:t>
            </a:r>
            <a:r>
              <a:rPr lang="en-US" i="1" dirty="0" err="1"/>
              <a:t>intybus</a:t>
            </a:r>
            <a:endParaRPr lang="en-US" b="1" i="1" dirty="0"/>
          </a:p>
          <a:p>
            <a:r>
              <a:rPr lang="en-US" dirty="0"/>
              <a:t>D) Least Square Mean lesion size on </a:t>
            </a:r>
            <a:r>
              <a:rPr lang="en-US" i="1" dirty="0"/>
              <a:t>Glycine max</a:t>
            </a:r>
            <a:r>
              <a:rPr lang="en-US" dirty="0"/>
              <a:t> (soy bean)</a:t>
            </a:r>
          </a:p>
          <a:p>
            <a:r>
              <a:rPr lang="en-US" dirty="0"/>
              <a:t>E) Least Square Mean lesion size on </a:t>
            </a:r>
            <a:r>
              <a:rPr lang="en-US" i="1" dirty="0"/>
              <a:t>Helianthus </a:t>
            </a:r>
            <a:r>
              <a:rPr lang="en-US" i="1" dirty="0" err="1"/>
              <a:t>annuus</a:t>
            </a:r>
            <a:endParaRPr lang="en-US" i="1" dirty="0"/>
          </a:p>
          <a:p>
            <a:r>
              <a:rPr lang="en-US" dirty="0"/>
              <a:t>F) Least Square Mean lesion size on Solanum</a:t>
            </a:r>
          </a:p>
          <a:p>
            <a:r>
              <a:rPr lang="en-US" dirty="0"/>
              <a:t>G) Least Square Mean lesion size on Tomato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63658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5504</TotalTime>
  <Words>510</Words>
  <Application>Microsoft Office PowerPoint</Application>
  <PresentationFormat>Widescreen</PresentationFormat>
  <Paragraphs>179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Hyphal Waviness</vt:lpstr>
      <vt:lpstr>ANOVA Table Phenotype ~ Isolate + (Isolate*PlateBlock) + Date</vt:lpstr>
      <vt:lpstr>PowerPoint Presentation</vt:lpstr>
      <vt:lpstr>Hyphal Waviness Distribution based on Isolate</vt:lpstr>
      <vt:lpstr>Hyphal Waviness Distribution based on Isolate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GWA analysis graphs</vt:lpstr>
      <vt:lpstr>Hand drawn image of hyphal waviness (use reference images)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Hyphal Waviness</dc:title>
  <dc:creator>Josue Vega</dc:creator>
  <cp:lastModifiedBy>Josue Vega</cp:lastModifiedBy>
  <cp:revision>27</cp:revision>
  <dcterms:created xsi:type="dcterms:W3CDTF">2017-12-31T02:17:31Z</dcterms:created>
  <dcterms:modified xsi:type="dcterms:W3CDTF">2018-01-19T18:36:46Z</dcterms:modified>
</cp:coreProperties>
</file>