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7" r:id="rId6"/>
    <p:sldId id="259" r:id="rId7"/>
    <p:sldId id="262" r:id="rId8"/>
    <p:sldId id="264" r:id="rId9"/>
    <p:sldId id="263"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1"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9" autoAdjust="0"/>
    <p:restoredTop sz="94660"/>
  </p:normalViewPr>
  <p:slideViewPr>
    <p:cSldViewPr snapToGrid="0">
      <p:cViewPr varScale="1">
        <p:scale>
          <a:sx n="70" d="100"/>
          <a:sy n="70" d="100"/>
        </p:scale>
        <p:origin x="-98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1-19T11:16:40.127" idx="1">
    <p:pos x="3404" y="2356"/>
    <p:text>keep in methods, not in table caption</p:text>
  </p:cm>
  <p:cm authorId="2" dt="2018-01-19T11:17:00.273" idx="2">
    <p:pos x="3258" y="3052"/>
    <p:text>this is confusing, rephrase</p:text>
  </p:cm>
  <p:cm authorId="2" dt="2018-01-19T11:17:18.222" idx="3">
    <p:pos x="3172" y="3224"/>
    <p:text>date of phenotyping</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33.911" idx="15">
    <p:pos x="6517" y="335"/>
    <p:text>continue table from previous slide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19T11:24:39.583" idx="16">
    <p:pos x="2270" y="3508"/>
    <p:text>continue table from previous slide</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1-19T11:20:06.776" idx="5">
    <p:pos x="2871" y="361"/>
    <p:text>only need title in figure caption</p:text>
  </p:cm>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9T08:38:24.816" idx="1">
    <p:pos x="7638" y="2630"/>
    <p:text>Need to differentiate more from BCSIGWAS Figure 6</p:text>
    <p:extLst>
      <p:ext uri="{C676402C-5697-4E1C-873F-D02D1690AC5C}">
        <p15:threadingInfo xmlns:p15="http://schemas.microsoft.com/office/powerpoint/2012/main" timeZoneBias="480"/>
      </p:ext>
    </p:extLst>
  </p:cm>
  <p:cm authorId="2" dt="2018-01-19T11:19:19.844" idx="4">
    <p:pos x="7548" y="533"/>
    <p:text>this figure is low resolution, print a higher resolution copy for final version. Also increase font size on axis labels and axis titles. You can drop the figure title (the caption will serve as the title)</p:text>
  </p:cm>
  <p:cm authorId="2" dt="2018-01-19T11:21:36.259" idx="8">
    <p:pos x="7127" y="2261"/>
    <p:text>from permutation analysis</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23:55.828" idx="10">
    <p:pos x="6241" y="1350"/>
    <p:text>probably going to omit these figures since the correlation is so weak. Make a new table instead:
column 1 = trait you are correlating to hyphal waviness
column 2 = slope of trend line 
column 3 = R2 value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4:11.978" idx="11">
    <p:pos x="6259" y="619"/>
    <p:text>continue table from previous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16.211" idx="12">
    <p:pos x="6044" y="189"/>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29.735" idx="14">
    <p:pos x="7101" y="507"/>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E8B427A-86E4-4A98-8705-840C64396E8A}"/>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4DD606A-0EED-4C63-A37E-917131BA4D42}"/>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727C38-F536-40DC-8B3E-E04ECE9E4676}"/>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E8B1B-2A03-4AEA-8EE3-CFC3FE6D30E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635F9B5-76E7-4D6A-8E6A-43D4A4ABAFD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4FE14E5-203D-4AEB-BBD4-777191AB4C7E}"/>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xmlns=""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9A0A262-F4B9-46E5-AC3B-92FEC0A9B4B7}"/>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8" name="Footer Placeholder 7">
            <a:extLst>
              <a:ext uri="{FF2B5EF4-FFF2-40B4-BE49-F238E27FC236}">
                <a16:creationId xmlns:a16="http://schemas.microsoft.com/office/drawing/2014/main" xmlns=""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7D6008D-DF81-475F-9BEE-C6060A95C75C}"/>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4" name="Footer Placeholder 3">
            <a:extLst>
              <a:ext uri="{FF2B5EF4-FFF2-40B4-BE49-F238E27FC236}">
                <a16:creationId xmlns:a16="http://schemas.microsoft.com/office/drawing/2014/main" xmlns=""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127FB3-3608-406C-ADA5-7D5AF3E22B4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3" name="Footer Placeholder 2">
            <a:extLst>
              <a:ext uri="{FF2B5EF4-FFF2-40B4-BE49-F238E27FC236}">
                <a16:creationId xmlns:a16="http://schemas.microsoft.com/office/drawing/2014/main" xmlns=""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D23E5CE-DA5B-4DFC-BADD-842D292122D5}"/>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xmlns=""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599CA9A-023C-4978-BAC5-DED00483021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xmlns=""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xmlns=""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xmlns=""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CFA029F-5C37-4A3D-A83E-D8C65C6BDE0C}"/>
              </a:ext>
            </a:extLst>
          </p:cNvPr>
          <p:cNvPicPr>
            <a:picLocks noChangeAspect="1"/>
          </p:cNvPicPr>
          <p:nvPr/>
        </p:nvPicPr>
        <p:blipFill>
          <a:blip r:embed="rId2"/>
          <a:stretch>
            <a:fillRect/>
          </a:stretch>
        </p:blipFill>
        <p:spPr>
          <a:xfrm>
            <a:off x="0" y="0"/>
            <a:ext cx="8448234" cy="4479235"/>
          </a:xfrm>
          <a:prstGeom prst="rect">
            <a:avLst/>
          </a:prstGeom>
        </p:spPr>
      </p:pic>
      <p:sp>
        <p:nvSpPr>
          <p:cNvPr id="5" name="TextBox 4">
            <a:extLst>
              <a:ext uri="{FF2B5EF4-FFF2-40B4-BE49-F238E27FC236}">
                <a16:creationId xmlns:a16="http://schemas.microsoft.com/office/drawing/2014/main" xmlns="" id="{C05F688A-3013-44AE-9657-1536DAD1E3B7}"/>
              </a:ext>
            </a:extLst>
          </p:cNvPr>
          <p:cNvSpPr txBox="1"/>
          <p:nvPr/>
        </p:nvSpPr>
        <p:spPr>
          <a:xfrm>
            <a:off x="8448235" y="0"/>
            <a:ext cx="3743766" cy="12834283"/>
          </a:xfrm>
          <a:prstGeom prst="rect">
            <a:avLst/>
          </a:prstGeom>
          <a:noFill/>
        </p:spPr>
        <p:txBody>
          <a:bodyPr wrap="square" rtlCol="0">
            <a:spAutoFit/>
          </a:bodyPr>
          <a:lstStyle/>
          <a:p>
            <a:r>
              <a:rPr lang="en-US" b="1" dirty="0"/>
              <a:t>Figure #. Various interactions of B. cinerea lesions sizes on Eudicots with hyphal waviness of B. cinerea.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65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D35E458-039B-4600-9C30-83F1B4F1FE07}"/>
              </a:ext>
            </a:extLst>
          </p:cNvPr>
          <p:cNvPicPr>
            <a:picLocks noChangeAspect="1"/>
          </p:cNvPicPr>
          <p:nvPr/>
        </p:nvPicPr>
        <p:blipFill>
          <a:blip r:embed="rId2"/>
          <a:stretch>
            <a:fillRect/>
          </a:stretch>
        </p:blipFill>
        <p:spPr>
          <a:xfrm>
            <a:off x="221356" y="921147"/>
            <a:ext cx="10171470" cy="5367685"/>
          </a:xfrm>
          <a:prstGeom prst="rect">
            <a:avLst/>
          </a:prstGeom>
        </p:spPr>
      </p:pic>
      <p:sp>
        <p:nvSpPr>
          <p:cNvPr id="5" name="TextBox 4">
            <a:extLst>
              <a:ext uri="{FF2B5EF4-FFF2-40B4-BE49-F238E27FC236}">
                <a16:creationId xmlns:a16="http://schemas.microsoft.com/office/drawing/2014/main" xmlns="" id="{CAB32E96-9BBE-4C19-83A2-B652A5B89F03}"/>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t>
            </a:r>
            <a:r>
              <a:rPr lang="en-US" dirty="0" err="1"/>
              <a:t>LsMeans</a:t>
            </a:r>
            <a:r>
              <a:rPr lang="en-US" dirty="0"/>
              <a:t>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23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6D836BE-EE17-4E5A-AF5A-F5280910B240}"/>
              </a:ext>
            </a:extLst>
          </p:cNvPr>
          <p:cNvPicPr>
            <a:picLocks noChangeAspect="1"/>
          </p:cNvPicPr>
          <p:nvPr/>
        </p:nvPicPr>
        <p:blipFill>
          <a:blip r:embed="rId2"/>
          <a:stretch>
            <a:fillRect/>
          </a:stretch>
        </p:blipFill>
        <p:spPr>
          <a:xfrm>
            <a:off x="117446" y="1469530"/>
            <a:ext cx="9605479" cy="5057106"/>
          </a:xfrm>
          <a:prstGeom prst="rect">
            <a:avLst/>
          </a:prstGeom>
        </p:spPr>
      </p:pic>
      <p:sp>
        <p:nvSpPr>
          <p:cNvPr id="5" name="TextBox 4">
            <a:extLst>
              <a:ext uri="{FF2B5EF4-FFF2-40B4-BE49-F238E27FC236}">
                <a16:creationId xmlns:a16="http://schemas.microsoft.com/office/drawing/2014/main" xmlns="" id="{E7F5E934-14F2-4CD1-8B4F-6F9B7F34B346}"/>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Average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797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5A3DE45-2C20-4329-B332-5AB1FB98625D}"/>
              </a:ext>
            </a:extLst>
          </p:cNvPr>
          <p:cNvPicPr>
            <a:picLocks noChangeAspect="1"/>
          </p:cNvPicPr>
          <p:nvPr/>
        </p:nvPicPr>
        <p:blipFill>
          <a:blip r:embed="rId2"/>
          <a:stretch>
            <a:fillRect/>
          </a:stretch>
        </p:blipFill>
        <p:spPr>
          <a:xfrm>
            <a:off x="614862" y="0"/>
            <a:ext cx="10907504" cy="5614587"/>
          </a:xfrm>
          <a:prstGeom prst="rect">
            <a:avLst/>
          </a:prstGeom>
        </p:spPr>
      </p:pic>
      <p:sp>
        <p:nvSpPr>
          <p:cNvPr id="5" name="TextBox 4">
            <a:extLst>
              <a:ext uri="{FF2B5EF4-FFF2-40B4-BE49-F238E27FC236}">
                <a16:creationId xmlns:a16="http://schemas.microsoft.com/office/drawing/2014/main" xmlns="" id="{1AE750E3-E617-4F3B-BC74-CD750B123654}"/>
              </a:ext>
            </a:extLst>
          </p:cNvPr>
          <p:cNvSpPr txBox="1"/>
          <p:nvPr/>
        </p:nvSpPr>
        <p:spPr>
          <a:xfrm>
            <a:off x="1751731" y="5528915"/>
            <a:ext cx="11367082" cy="1477328"/>
          </a:xfrm>
          <a:prstGeom prst="rect">
            <a:avLst/>
          </a:prstGeom>
          <a:noFill/>
        </p:spPr>
        <p:txBody>
          <a:bodyPr wrap="square" rtlCol="0">
            <a:spAutoFit/>
          </a:bodyPr>
          <a:lstStyle/>
          <a:p>
            <a:r>
              <a:rPr lang="en-US" dirty="0"/>
              <a:t>Figure#:</a:t>
            </a:r>
          </a:p>
          <a:p>
            <a:r>
              <a:rPr lang="en-US" dirty="0"/>
              <a:t>Lesion Eccentricity on Multiple Hosts against </a:t>
            </a:r>
            <a:r>
              <a:rPr lang="en-US" dirty="0" err="1"/>
              <a:t>LsMeans</a:t>
            </a:r>
            <a:r>
              <a:rPr lang="en-US" dirty="0"/>
              <a:t> Hyphal Waviness</a:t>
            </a:r>
          </a:p>
          <a:p>
            <a:endParaRPr lang="en-US" dirty="0"/>
          </a:p>
          <a:p>
            <a:endParaRPr lang="en-US" dirty="0"/>
          </a:p>
          <a:p>
            <a:endParaRPr lang="en-US" dirty="0"/>
          </a:p>
        </p:txBody>
      </p:sp>
    </p:spTree>
    <p:extLst>
      <p:ext uri="{BB962C8B-B14F-4D97-AF65-F5344CB8AC3E}">
        <p14:creationId xmlns:p14="http://schemas.microsoft.com/office/powerpoint/2010/main" val="342867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8F14CF8-CC50-43E1-A7F7-633BBC9CC06D}"/>
              </a:ext>
            </a:extLst>
          </p:cNvPr>
          <p:cNvPicPr>
            <a:picLocks noChangeAspect="1"/>
          </p:cNvPicPr>
          <p:nvPr/>
        </p:nvPicPr>
        <p:blipFill>
          <a:blip r:embed="rId2"/>
          <a:stretch>
            <a:fillRect/>
          </a:stretch>
        </p:blipFill>
        <p:spPr>
          <a:xfrm>
            <a:off x="0" y="0"/>
            <a:ext cx="10916129" cy="5592184"/>
          </a:xfrm>
          <a:prstGeom prst="rect">
            <a:avLst/>
          </a:prstGeom>
        </p:spPr>
      </p:pic>
      <p:sp>
        <p:nvSpPr>
          <p:cNvPr id="5" name="Rectangle 4">
            <a:extLst>
              <a:ext uri="{FF2B5EF4-FFF2-40B4-BE49-F238E27FC236}">
                <a16:creationId xmlns:a16="http://schemas.microsoft.com/office/drawing/2014/main" xmlns="" id="{0039E68E-C138-47F5-A776-F5EED5BD3999}"/>
              </a:ext>
            </a:extLst>
          </p:cNvPr>
          <p:cNvSpPr/>
          <p:nvPr/>
        </p:nvSpPr>
        <p:spPr>
          <a:xfrm>
            <a:off x="1140607" y="5724882"/>
            <a:ext cx="10047215" cy="923330"/>
          </a:xfrm>
          <a:prstGeom prst="rect">
            <a:avLst/>
          </a:prstGeom>
        </p:spPr>
        <p:txBody>
          <a:bodyPr wrap="square">
            <a:spAutoFit/>
          </a:bodyPr>
          <a:lstStyle/>
          <a:p>
            <a:r>
              <a:rPr lang="en-US" dirty="0"/>
              <a:t>Figure#. B. cinerea Lesion Eccentricity on Multiple Hosts against Average Hyphal Waviness</a:t>
            </a:r>
          </a:p>
          <a:p>
            <a:endParaRPr lang="en-US" dirty="0"/>
          </a:p>
          <a:p>
            <a:endParaRPr lang="en-US" dirty="0"/>
          </a:p>
        </p:txBody>
      </p:sp>
    </p:spTree>
    <p:extLst>
      <p:ext uri="{BB962C8B-B14F-4D97-AF65-F5344CB8AC3E}">
        <p14:creationId xmlns:p14="http://schemas.microsoft.com/office/powerpoint/2010/main" val="21760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xmlns=""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spTree>
    <p:extLst>
      <p:ext uri="{BB962C8B-B14F-4D97-AF65-F5344CB8AC3E}">
        <p14:creationId xmlns:p14="http://schemas.microsoft.com/office/powerpoint/2010/main" val="799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DCD51-5F53-4FD0-A210-85F16BBA6615}"/>
              </a:ext>
            </a:extLst>
          </p:cNvPr>
          <p:cNvSpPr>
            <a:spLocks noGrp="1"/>
          </p:cNvSpPr>
          <p:nvPr>
            <p:ph type="title"/>
          </p:nvPr>
        </p:nvSpPr>
        <p:spPr/>
        <p:txBody>
          <a:bodyPr>
            <a:normAutofit/>
          </a:bodyPr>
          <a:lstStyle/>
          <a:p>
            <a:r>
              <a:rPr lang="en-US" dirty="0"/>
              <a:t>ANOVA Table</a:t>
            </a:r>
            <a:br>
              <a:rPr lang="en-US" dirty="0"/>
            </a:br>
            <a:r>
              <a:rPr lang="fr-FR" sz="3600" dirty="0" err="1"/>
              <a:t>Phenotype</a:t>
            </a:r>
            <a:r>
              <a:rPr lang="fr-FR" sz="3600" dirty="0"/>
              <a:t> ~ </a:t>
            </a:r>
            <a:r>
              <a:rPr lang="fr-FR" sz="3600" dirty="0" err="1"/>
              <a:t>Isolate</a:t>
            </a:r>
            <a:r>
              <a:rPr lang="fr-FR" sz="3600" dirty="0"/>
              <a:t> + (</a:t>
            </a:r>
            <a:r>
              <a:rPr lang="fr-FR" sz="3600" dirty="0" err="1"/>
              <a:t>Isolate</a:t>
            </a:r>
            <a:r>
              <a:rPr lang="fr-FR" sz="3600" dirty="0"/>
              <a:t>*</a:t>
            </a:r>
            <a:r>
              <a:rPr lang="fr-FR" sz="3600" dirty="0" err="1"/>
              <a:t>PlateBlock</a:t>
            </a:r>
            <a:r>
              <a:rPr lang="fr-FR" sz="3600" dirty="0"/>
              <a:t>) + Date</a:t>
            </a:r>
            <a:endParaRPr lang="en-US" dirty="0"/>
          </a:p>
        </p:txBody>
      </p:sp>
      <p:sp>
        <p:nvSpPr>
          <p:cNvPr id="7" name="TextBox 6">
            <a:extLst>
              <a:ext uri="{FF2B5EF4-FFF2-40B4-BE49-F238E27FC236}">
                <a16:creationId xmlns:a16="http://schemas.microsoft.com/office/drawing/2014/main" xmlns="" id="{13D6E8DB-7304-4FF3-843D-C054851B434C}"/>
              </a:ext>
            </a:extLst>
          </p:cNvPr>
          <p:cNvSpPr txBox="1"/>
          <p:nvPr/>
        </p:nvSpPr>
        <p:spPr>
          <a:xfrm>
            <a:off x="1226130" y="2058370"/>
            <a:ext cx="4278385" cy="4247317"/>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a:t>
            </a:r>
            <a:r>
              <a:rPr lang="en-US" dirty="0" smtClean="0"/>
              <a:t>Not all isolates were done on each listed date so the isolate date interaction was dropped. The </a:t>
            </a:r>
            <a:r>
              <a:rPr lang="en-US" dirty="0"/>
              <a:t>terms are as </a:t>
            </a:r>
            <a:r>
              <a:rPr lang="en-US" dirty="0" smtClean="0"/>
              <a:t>follows: </a:t>
            </a:r>
            <a:r>
              <a:rPr lang="en-US" dirty="0"/>
              <a:t>Isolate is the 97 </a:t>
            </a:r>
            <a:r>
              <a:rPr lang="en-US" i="1" dirty="0"/>
              <a:t>B. cinerea</a:t>
            </a:r>
            <a:r>
              <a:rPr lang="en-US" dirty="0"/>
              <a:t> isolates, PlateBlock tests the independence of the growth per media, Date is the period of time in which the recording was done. Interactions of these factors were also tested (:). </a:t>
            </a:r>
          </a:p>
        </p:txBody>
      </p:sp>
      <p:graphicFrame>
        <p:nvGraphicFramePr>
          <p:cNvPr id="5" name="Content Placeholder 4">
            <a:extLst>
              <a:ext uri="{FF2B5EF4-FFF2-40B4-BE49-F238E27FC236}">
                <a16:creationId xmlns:a16="http://schemas.microsoft.com/office/drawing/2014/main" xmlns=""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xmlns="" val="762839395"/>
                    </a:ext>
                  </a:extLst>
                </a:gridCol>
                <a:gridCol w="845995">
                  <a:extLst>
                    <a:ext uri="{9D8B030D-6E8A-4147-A177-3AD203B41FA5}">
                      <a16:colId xmlns:a16="http://schemas.microsoft.com/office/drawing/2014/main" xmlns="" val="4046476885"/>
                    </a:ext>
                  </a:extLst>
                </a:gridCol>
                <a:gridCol w="340342">
                  <a:extLst>
                    <a:ext uri="{9D8B030D-6E8A-4147-A177-3AD203B41FA5}">
                      <a16:colId xmlns:a16="http://schemas.microsoft.com/office/drawing/2014/main" xmlns="" val="622091712"/>
                    </a:ext>
                  </a:extLst>
                </a:gridCol>
                <a:gridCol w="505653">
                  <a:extLst>
                    <a:ext uri="{9D8B030D-6E8A-4147-A177-3AD203B41FA5}">
                      <a16:colId xmlns:a16="http://schemas.microsoft.com/office/drawing/2014/main" xmlns="" val="3531720946"/>
                    </a:ext>
                  </a:extLst>
                </a:gridCol>
                <a:gridCol w="583445">
                  <a:extLst>
                    <a:ext uri="{9D8B030D-6E8A-4147-A177-3AD203B41FA5}">
                      <a16:colId xmlns:a16="http://schemas.microsoft.com/office/drawing/2014/main" xmlns="" val="1896003395"/>
                    </a:ext>
                  </a:extLst>
                </a:gridCol>
                <a:gridCol w="495929">
                  <a:extLst>
                    <a:ext uri="{9D8B030D-6E8A-4147-A177-3AD203B41FA5}">
                      <a16:colId xmlns:a16="http://schemas.microsoft.com/office/drawing/2014/main" xmlns="" val="3456362452"/>
                    </a:ext>
                  </a:extLst>
                </a:gridCol>
                <a:gridCol w="622341">
                  <a:extLst>
                    <a:ext uri="{9D8B030D-6E8A-4147-A177-3AD203B41FA5}">
                      <a16:colId xmlns:a16="http://schemas.microsoft.com/office/drawing/2014/main" xmlns=""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r>
                        <a:rPr lang="en-US" sz="1100" u="none" strike="noStrike" dirty="0" smtClean="0">
                          <a:effectLst/>
                        </a:rPr>
                        <a:t>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97949-2612-470F-8BC1-C369B77CA3F2}"/>
              </a:ext>
            </a:extLst>
          </p:cNvPr>
          <p:cNvSpPr>
            <a:spLocks noGrp="1"/>
          </p:cNvSpPr>
          <p:nvPr>
            <p:ph type="title"/>
          </p:nvPr>
        </p:nvSpPr>
        <p:spPr>
          <a:xfrm>
            <a:off x="838200" y="360727"/>
            <a:ext cx="10129007" cy="793066"/>
          </a:xfrm>
        </p:spPr>
        <p:txBody>
          <a:bodyPr>
            <a:normAutofit/>
          </a:bodyPr>
          <a:lstStyle/>
          <a:p>
            <a:r>
              <a:rPr lang="en-US" sz="2400" dirty="0"/>
              <a:t>Hyphal Waviness Distribution based on Isolate</a:t>
            </a:r>
          </a:p>
        </p:txBody>
      </p:sp>
      <p:sp>
        <p:nvSpPr>
          <p:cNvPr id="9" name="TextBox 8">
            <a:extLst>
              <a:ext uri="{FF2B5EF4-FFF2-40B4-BE49-F238E27FC236}">
                <a16:creationId xmlns:a16="http://schemas.microsoft.com/office/drawing/2014/main" xmlns="" id="{ED45B5BA-AF5B-4C7C-B062-91A28ADEDBFF}"/>
              </a:ext>
            </a:extLst>
          </p:cNvPr>
          <p:cNvSpPr txBox="1"/>
          <p:nvPr/>
        </p:nvSpPr>
        <p:spPr>
          <a:xfrm>
            <a:off x="930828" y="4846535"/>
            <a:ext cx="1094312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a:t>
            </a:r>
            <a:r>
              <a:rPr lang="en-US" dirty="0" smtClean="0"/>
              <a:t>ordered by increasing </a:t>
            </a:r>
            <a:r>
              <a:rPr lang="en-US" dirty="0"/>
              <a:t>mean hyphal </a:t>
            </a:r>
            <a:r>
              <a:rPr lang="en-US" dirty="0" smtClean="0"/>
              <a:t>waviness.</a:t>
            </a:r>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xmlns="" id="{C408E4DF-F455-4918-86D7-EF57BD4B1A30}"/>
              </a:ext>
            </a:extLst>
          </p:cNvPr>
          <p:cNvPicPr>
            <a:picLocks noChangeAspect="1"/>
          </p:cNvPicPr>
          <p:nvPr/>
        </p:nvPicPr>
        <p:blipFill>
          <a:blip r:embed="rId2"/>
          <a:stretch>
            <a:fillRect/>
          </a:stretch>
        </p:blipFill>
        <p:spPr>
          <a:xfrm>
            <a:off x="930828" y="1153793"/>
            <a:ext cx="10330343" cy="3359341"/>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xmlns=""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xmlns=""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ED45B5BA-AF5B-4C7C-B062-91A28ADEDBFF}"/>
              </a:ext>
            </a:extLst>
          </p:cNvPr>
          <p:cNvSpPr txBox="1"/>
          <p:nvPr/>
        </p:nvSpPr>
        <p:spPr>
          <a:xfrm>
            <a:off x="9538568" y="810960"/>
            <a:ext cx="2653432" cy="4247317"/>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Thresholds of effect estimate are displayed as horizontal dashed lines. </a:t>
            </a:r>
          </a:p>
          <a:p>
            <a:endParaRPr lang="en-US" dirty="0"/>
          </a:p>
          <a:p>
            <a:endParaRPr lang="en-US" dirty="0"/>
          </a:p>
        </p:txBody>
      </p:sp>
      <p:pic>
        <p:nvPicPr>
          <p:cNvPr id="3" name="Picture 2">
            <a:extLst>
              <a:ext uri="{FF2B5EF4-FFF2-40B4-BE49-F238E27FC236}">
                <a16:creationId xmlns:a16="http://schemas.microsoft.com/office/drawing/2014/main" xmlns="" id="{ABC17D68-A00F-4B53-8FCC-6C2E31D8050C}"/>
              </a:ext>
            </a:extLst>
          </p:cNvPr>
          <p:cNvPicPr>
            <a:picLocks noChangeAspect="1"/>
          </p:cNvPicPr>
          <p:nvPr/>
        </p:nvPicPr>
        <p:blipFill>
          <a:blip r:embed="rId2"/>
          <a:stretch>
            <a:fillRect/>
          </a:stretch>
        </p:blipFill>
        <p:spPr>
          <a:xfrm>
            <a:off x="95075" y="287255"/>
            <a:ext cx="9348418" cy="6460943"/>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CF1D73C-CDAF-4C5E-870D-8BA455DA916C}"/>
              </a:ext>
            </a:extLst>
          </p:cNvPr>
          <p:cNvPicPr>
            <a:picLocks noGrp="1" noChangeAspect="1"/>
          </p:cNvPicPr>
          <p:nvPr>
            <p:ph idx="1"/>
          </p:nvPr>
        </p:nvPicPr>
        <p:blipFill>
          <a:blip r:embed="rId2"/>
          <a:stretch>
            <a:fillRect/>
          </a:stretch>
        </p:blipFill>
        <p:spPr>
          <a:xfrm>
            <a:off x="119742" y="365125"/>
            <a:ext cx="7685837" cy="5830402"/>
          </a:xfrm>
          <a:prstGeom prst="rect">
            <a:avLst/>
          </a:prstGeom>
        </p:spPr>
      </p:pic>
      <p:sp>
        <p:nvSpPr>
          <p:cNvPr id="5" name="TextBox 4">
            <a:extLst>
              <a:ext uri="{FF2B5EF4-FFF2-40B4-BE49-F238E27FC236}">
                <a16:creationId xmlns:a16="http://schemas.microsoft.com/office/drawing/2014/main" xmlns="" id="{8790B5DB-5369-4BEC-9097-5F6FDC915BE0}"/>
              </a:ext>
            </a:extLst>
          </p:cNvPr>
          <p:cNvSpPr txBox="1"/>
          <p:nvPr/>
        </p:nvSpPr>
        <p:spPr>
          <a:xfrm>
            <a:off x="8854751" y="2099388"/>
            <a:ext cx="2304661" cy="4801314"/>
          </a:xfrm>
          <a:prstGeom prst="rect">
            <a:avLst/>
          </a:prstGeom>
          <a:noFill/>
        </p:spPr>
        <p:txBody>
          <a:bodyPr wrap="square" rtlCol="0">
            <a:spAutoFit/>
          </a:bodyPr>
          <a:lstStyle/>
          <a:p>
            <a:r>
              <a:rPr lang="en-US" dirty="0"/>
              <a:t>Figure # - </a:t>
            </a:r>
          </a:p>
          <a:p>
            <a:r>
              <a:rPr lang="en-US" dirty="0"/>
              <a:t>Average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798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05A398-FB34-451A-9C81-408789C9CE59}"/>
              </a:ext>
            </a:extLst>
          </p:cNvPr>
          <p:cNvPicPr>
            <a:picLocks noChangeAspect="1"/>
          </p:cNvPicPr>
          <p:nvPr/>
        </p:nvPicPr>
        <p:blipFill>
          <a:blip r:embed="rId2"/>
          <a:stretch>
            <a:fillRect/>
          </a:stretch>
        </p:blipFill>
        <p:spPr>
          <a:xfrm>
            <a:off x="269032" y="287358"/>
            <a:ext cx="8476601" cy="5611480"/>
          </a:xfrm>
          <a:prstGeom prst="rect">
            <a:avLst/>
          </a:prstGeom>
        </p:spPr>
      </p:pic>
      <p:sp>
        <p:nvSpPr>
          <p:cNvPr id="5" name="TextBox 4">
            <a:extLst>
              <a:ext uri="{FF2B5EF4-FFF2-40B4-BE49-F238E27FC236}">
                <a16:creationId xmlns:a16="http://schemas.microsoft.com/office/drawing/2014/main" xmlns="" id="{C05AC16E-131F-4276-8267-1539454128F8}"/>
              </a:ext>
            </a:extLst>
          </p:cNvPr>
          <p:cNvSpPr txBox="1"/>
          <p:nvPr/>
        </p:nvSpPr>
        <p:spPr>
          <a:xfrm>
            <a:off x="8879918" y="941707"/>
            <a:ext cx="2304661" cy="4801314"/>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34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EDED94B-5794-43B3-A714-99204A4C3FE7}"/>
              </a:ext>
            </a:extLst>
          </p:cNvPr>
          <p:cNvPicPr>
            <a:picLocks noGrp="1" noChangeAspect="1"/>
          </p:cNvPicPr>
          <p:nvPr>
            <p:ph idx="1"/>
          </p:nvPr>
        </p:nvPicPr>
        <p:blipFill>
          <a:blip r:embed="rId2"/>
          <a:stretch>
            <a:fillRect/>
          </a:stretch>
        </p:blipFill>
        <p:spPr>
          <a:xfrm>
            <a:off x="141532" y="131047"/>
            <a:ext cx="8335204" cy="6361827"/>
          </a:xfrm>
          <a:prstGeom prst="rect">
            <a:avLst/>
          </a:prstGeom>
        </p:spPr>
      </p:pic>
      <p:sp>
        <p:nvSpPr>
          <p:cNvPr id="5" name="TextBox 4">
            <a:extLst>
              <a:ext uri="{FF2B5EF4-FFF2-40B4-BE49-F238E27FC236}">
                <a16:creationId xmlns:a16="http://schemas.microsoft.com/office/drawing/2014/main" xmlns="" id="{8239F836-2BB4-41CA-A95A-303CF279E575}"/>
              </a:ext>
            </a:extLst>
          </p:cNvPr>
          <p:cNvSpPr txBox="1"/>
          <p:nvPr/>
        </p:nvSpPr>
        <p:spPr>
          <a:xfrm>
            <a:off x="8714792" y="261257"/>
            <a:ext cx="3181739" cy="6740307"/>
          </a:xfrm>
          <a:prstGeom prst="rect">
            <a:avLst/>
          </a:prstGeom>
          <a:noFill/>
        </p:spPr>
        <p:txBody>
          <a:bodyPr wrap="square" rtlCol="0">
            <a:spAutoFit/>
          </a:bodyPr>
          <a:lstStyle/>
          <a:p>
            <a:r>
              <a:rPr lang="en-US" dirty="0"/>
              <a:t>Figure #</a:t>
            </a:r>
          </a:p>
          <a:p>
            <a:r>
              <a:rPr lang="en-US" dirty="0"/>
              <a:t>See other slide and adopt accordingly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383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5527</TotalTime>
  <Words>502</Words>
  <Application>Microsoft Office PowerPoint</Application>
  <PresentationFormat>Custom</PresentationFormat>
  <Paragraphs>178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Hyphal Waviness</vt:lpstr>
      <vt:lpstr>Hand drawn image of hyphal waviness (use reference images) </vt:lpstr>
      <vt:lpstr>ANOVA Table Phenotype ~ Isolate + (Isolate*PlateBlock) + Date</vt:lpstr>
      <vt:lpstr>Hyphal Waviness Distribution based on Isolate</vt:lpstr>
      <vt:lpstr>Hyphal Waviness Distribution based on Isolate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GWA analysis graphs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Nicole Soltis</cp:lastModifiedBy>
  <cp:revision>28</cp:revision>
  <dcterms:created xsi:type="dcterms:W3CDTF">2017-12-31T02:17:31Z</dcterms:created>
  <dcterms:modified xsi:type="dcterms:W3CDTF">2018-01-19T19:31:00Z</dcterms:modified>
</cp:coreProperties>
</file>