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16"/>
  </p:notesMasterIdLst>
  <p:sldIdLst>
    <p:sldId id="256" r:id="rId6"/>
    <p:sldId id="328" r:id="rId7"/>
    <p:sldId id="377" r:id="rId8"/>
    <p:sldId id="379" r:id="rId9"/>
    <p:sldId id="417" r:id="rId10"/>
    <p:sldId id="404" r:id="rId11"/>
    <p:sldId id="418" r:id="rId12"/>
    <p:sldId id="420" r:id="rId13"/>
    <p:sldId id="421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ABB75-CE9C-0547-8C9B-53DF20A2453C}" v="432" dt="2022-10-17T15:30:0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4" autoAdjust="0"/>
    <p:restoredTop sz="96327" autoAdjust="0"/>
  </p:normalViewPr>
  <p:slideViewPr>
    <p:cSldViewPr snapToGrid="0">
      <p:cViewPr varScale="1">
        <p:scale>
          <a:sx n="127" d="100"/>
          <a:sy n="127" d="100"/>
        </p:scale>
        <p:origin x="216" y="1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10:38:56.205" v="1360" actId="2696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del mod">
        <pc:chgData name="Mirko Pelgrom" userId="25eff972-e0d0-4f66-bb8d-b9544254e690" providerId="ADAL" clId="{EC2ABB75-CE9C-0547-8C9B-53DF20A2453C}" dt="2022-10-19T10:38:56.205" v="1360" actId="2696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10:37:36.243" v="1359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  <pc:sldChg chg="add">
        <pc:chgData name="Mirko Pelgrom" userId="25eff972-e0d0-4f66-bb8d-b9544254e690" providerId="ADAL" clId="{EC2ABB75-CE9C-0547-8C9B-53DF20A2453C}" dt="2022-10-19T10:37:31.908" v="1354" actId="2890"/>
        <pc:sldMkLst>
          <pc:docMk/>
          <pc:sldMk cId="3289490149" sldId="423"/>
        </pc:sldMkLst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19-10-2022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19-10-2022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19-10-2022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4 – </a:t>
            </a:r>
            <a:r>
              <a:rPr lang="nl-NL" dirty="0" err="1"/>
              <a:t>shadow</a:t>
            </a:r>
            <a:r>
              <a:rPr lang="nl-NL" dirty="0"/>
              <a:t>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3617107"/>
          </a:xfrm>
        </p:spPr>
        <p:txBody>
          <a:bodyPr/>
          <a:lstStyle/>
          <a:p>
            <a:r>
              <a:rPr lang="en-NL" dirty="0"/>
              <a:t>The shadow DOM encasulates the web component</a:t>
            </a:r>
          </a:p>
          <a:p>
            <a:r>
              <a:rPr lang="en-NL" dirty="0"/>
              <a:t>Seperates components HTML and CSS from the rest of the application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94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the </a:t>
            </a:r>
            <a:r>
              <a:rPr lang="en-US" sz="2400" dirty="0"/>
              <a:t>shadow</a:t>
            </a:r>
            <a:r>
              <a:rPr lang="en-US" sz="2650" dirty="0"/>
              <a:t> DOM?</a:t>
            </a:r>
          </a:p>
          <a:p>
            <a:pPr marL="456565" indent="-456565"/>
            <a:r>
              <a:rPr lang="en-US" dirty="0"/>
              <a:t>Why do we need it?</a:t>
            </a:r>
          </a:p>
          <a:p>
            <a:pPr marL="456565" indent="-456565"/>
            <a:r>
              <a:rPr lang="en-US" dirty="0"/>
              <a:t>How to use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the Shadow DOM?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important aspect of web components is encapsulation — being able to keep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markup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style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hidden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separate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from other code on the page.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Shadow DOM API is a key part of this, providing a way to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attach a hidden separated DOM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an element.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335-9305-9FCE-683A-03C24B9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Shadow DOM?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4080-4835-35C7-EF26-0566D5091E5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The shadow DOM was NOT designed for custom components, it existed for internal use.</a:t>
            </a:r>
          </a:p>
          <a:p>
            <a:pPr lvl="1"/>
            <a:r>
              <a:rPr lang="en-NL" dirty="0"/>
              <a:t>Examine the ‘elements’ tab in your developers tools for an element &lt;input type=“range”&gt; and you’ll see a shadow-root</a:t>
            </a:r>
          </a:p>
          <a:p>
            <a:pPr lvl="1"/>
            <a:r>
              <a:rPr lang="en-NL" dirty="0"/>
              <a:t>It ensures that the internal elements can’t be accidentally affected by global scripts or CSS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10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6A45B18-CDBC-969D-BA28-8E1E8D24A1D0}"/>
              </a:ext>
            </a:extLst>
          </p:cNvPr>
          <p:cNvSpPr/>
          <p:nvPr/>
        </p:nvSpPr>
        <p:spPr>
          <a:xfrm>
            <a:off x="6068290" y="374073"/>
            <a:ext cx="2047010" cy="789709"/>
          </a:xfrm>
          <a:prstGeom prst="roundRect">
            <a:avLst/>
          </a:prstGeom>
          <a:solidFill>
            <a:srgbClr val="FDA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Document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DB521F-0749-2940-A6B6-A29353697BC4}"/>
              </a:ext>
            </a:extLst>
          </p:cNvPr>
          <p:cNvSpPr/>
          <p:nvPr/>
        </p:nvSpPr>
        <p:spPr>
          <a:xfrm>
            <a:off x="4582390" y="1620982"/>
            <a:ext cx="2047010" cy="78970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BB1FBE-8B13-7CBD-804B-CE72C736BF80}"/>
              </a:ext>
            </a:extLst>
          </p:cNvPr>
          <p:cNvSpPr/>
          <p:nvPr/>
        </p:nvSpPr>
        <p:spPr>
          <a:xfrm>
            <a:off x="4582390" y="2805546"/>
            <a:ext cx="2047010" cy="78970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Element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DB7C3C-1A9E-29FD-E20E-3039C8A7DB00}"/>
              </a:ext>
            </a:extLst>
          </p:cNvPr>
          <p:cNvSpPr/>
          <p:nvPr/>
        </p:nvSpPr>
        <p:spPr>
          <a:xfrm>
            <a:off x="7471063" y="1620982"/>
            <a:ext cx="2047010" cy="78970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Element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C0FF48-AACD-E64F-52A1-040C13E9AF2A}"/>
              </a:ext>
            </a:extLst>
          </p:cNvPr>
          <p:cNvSpPr/>
          <p:nvPr/>
        </p:nvSpPr>
        <p:spPr>
          <a:xfrm>
            <a:off x="7471063" y="2805546"/>
            <a:ext cx="2047010" cy="78970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Shadow host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F77871-0B63-BDBC-E6A9-BEBC9B9A49E8}"/>
              </a:ext>
            </a:extLst>
          </p:cNvPr>
          <p:cNvSpPr/>
          <p:nvPr/>
        </p:nvSpPr>
        <p:spPr>
          <a:xfrm>
            <a:off x="7471063" y="3958937"/>
            <a:ext cx="2047010" cy="78970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Shadow root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30618D-97C6-ACDE-814E-B5164025229D}"/>
              </a:ext>
            </a:extLst>
          </p:cNvPr>
          <p:cNvSpPr/>
          <p:nvPr/>
        </p:nvSpPr>
        <p:spPr>
          <a:xfrm>
            <a:off x="6026726" y="5268191"/>
            <a:ext cx="2047010" cy="78970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Element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939922-1BBF-88B8-D37B-40D7629893E4}"/>
              </a:ext>
            </a:extLst>
          </p:cNvPr>
          <p:cNvSpPr/>
          <p:nvPr/>
        </p:nvSpPr>
        <p:spPr>
          <a:xfrm>
            <a:off x="8884226" y="5268191"/>
            <a:ext cx="2047010" cy="78970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8B19B1-8C96-A2B7-B7DE-44338AF09D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7091795" y="1163782"/>
            <a:ext cx="1402773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C70D91-4839-F109-3E94-A3A58BAE74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94568" y="2410691"/>
            <a:ext cx="0" cy="394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283221-E876-293B-EA76-0C5BA1A2F49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494568" y="3595255"/>
            <a:ext cx="0" cy="363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3581E-00E9-5A33-5575-F2CCAD6CC87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94568" y="4748646"/>
            <a:ext cx="1413163" cy="519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B281F1-DAFE-0222-6DCE-678DEDA2D8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050231" y="4748646"/>
            <a:ext cx="1444337" cy="519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A4935D-A2F1-647B-5B2E-EB7D0CF4D47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5605895" y="1163782"/>
            <a:ext cx="14859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7A03D3-F06A-53C0-9C20-B476442A8D7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605895" y="2410691"/>
            <a:ext cx="0" cy="394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817700D2-E919-493C-6F4F-A79A6C85CCC8}"/>
              </a:ext>
            </a:extLst>
          </p:cNvPr>
          <p:cNvSpPr/>
          <p:nvPr/>
        </p:nvSpPr>
        <p:spPr>
          <a:xfrm>
            <a:off x="9518073" y="278678"/>
            <a:ext cx="2480644" cy="947450"/>
          </a:xfrm>
          <a:prstGeom prst="wedgeRoundRectCallout">
            <a:avLst>
              <a:gd name="adj1" fmla="val -50739"/>
              <a:gd name="adj2" fmla="val 20903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You can add a shadow DOM tree to any element…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03F4E03-7F81-0F38-893A-1AD8BEF4520B}"/>
              </a:ext>
            </a:extLst>
          </p:cNvPr>
          <p:cNvSpPr/>
          <p:nvPr/>
        </p:nvSpPr>
        <p:spPr>
          <a:xfrm>
            <a:off x="2649682" y="3957060"/>
            <a:ext cx="2480644" cy="947450"/>
          </a:xfrm>
          <a:prstGeom prst="wedgeRoundRectCallout">
            <a:avLst>
              <a:gd name="adj1" fmla="val 141108"/>
              <a:gd name="adj2" fmla="val -10352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…which then becomes a “shadow host”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848CCF-0319-F625-6D20-7F88176B97BE}"/>
              </a:ext>
            </a:extLst>
          </p:cNvPr>
          <p:cNvSpPr/>
          <p:nvPr/>
        </p:nvSpPr>
        <p:spPr>
          <a:xfrm>
            <a:off x="5881255" y="3777096"/>
            <a:ext cx="5237018" cy="2550968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CD3119F2-58E6-727D-3AA0-0F98694697B6}"/>
              </a:ext>
            </a:extLst>
          </p:cNvPr>
          <p:cNvSpPr/>
          <p:nvPr/>
        </p:nvSpPr>
        <p:spPr>
          <a:xfrm>
            <a:off x="1080655" y="5546869"/>
            <a:ext cx="2480644" cy="947450"/>
          </a:xfrm>
          <a:prstGeom prst="wedgeRoundRectCallout">
            <a:avLst>
              <a:gd name="adj1" fmla="val 141108"/>
              <a:gd name="adj2" fmla="val -10352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JavaScript &amp; CSS cannot affect across this barrier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FCFE591E-9D10-48DB-B8E1-D7D545C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31259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78D-A1CF-5A0B-3AFF-A8B819B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ShadowCounter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6D757-E2A6-05D2-FCBA-0AFFB72BFEED}"/>
              </a:ext>
            </a:extLst>
          </p:cNvPr>
          <p:cNvSpPr txBox="1"/>
          <p:nvPr/>
        </p:nvSpPr>
        <p:spPr>
          <a:xfrm>
            <a:off x="972072" y="1651002"/>
            <a:ext cx="78550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// Always call the super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super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attachShadow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'open'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&lt;style&gt;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h1 {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red;}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span {font-size: 40px;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black;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white;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padding: 4px;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border-radius: 4px;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&lt;/style&gt;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&lt;h1&gt;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ShadowCounter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&lt;div&gt;&lt;span id="counter"&gt;&lt;/span?&lt;/div&gt;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086F435-00EA-4AD5-A547-121DEC7C1C35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203071"/>
              <a:gd name="adj2" fmla="val 20830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a new shadow root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6BF9D35-B657-CEED-B055-433BA9D72372}"/>
              </a:ext>
            </a:extLst>
          </p:cNvPr>
          <p:cNvSpPr/>
          <p:nvPr/>
        </p:nvSpPr>
        <p:spPr>
          <a:xfrm>
            <a:off x="9519835" y="1649465"/>
            <a:ext cx="2480644" cy="1121443"/>
          </a:xfrm>
          <a:prstGeom prst="wedgeRoundRectCallout">
            <a:avLst>
              <a:gd name="adj1" fmla="val -193018"/>
              <a:gd name="adj2" fmla="val 12056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Create the html template for the component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A51EA8F-111B-81F6-97BC-F20E4EFE194A}"/>
              </a:ext>
            </a:extLst>
          </p:cNvPr>
          <p:cNvSpPr/>
          <p:nvPr/>
        </p:nvSpPr>
        <p:spPr>
          <a:xfrm>
            <a:off x="9422854" y="3686083"/>
            <a:ext cx="2480644" cy="1121443"/>
          </a:xfrm>
          <a:prstGeom prst="wedgeRoundRectCallout">
            <a:avLst>
              <a:gd name="adj1" fmla="val -89136"/>
              <a:gd name="adj2" fmla="val -1903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Some CSS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791C46E-5701-1710-47F4-4FE4CB09D6B8}"/>
              </a:ext>
            </a:extLst>
          </p:cNvPr>
          <p:cNvSpPr/>
          <p:nvPr/>
        </p:nvSpPr>
        <p:spPr>
          <a:xfrm>
            <a:off x="8415957" y="5303938"/>
            <a:ext cx="2480644" cy="1121443"/>
          </a:xfrm>
          <a:prstGeom prst="wedgeRoundRectCallout">
            <a:avLst>
              <a:gd name="adj1" fmla="val -137726"/>
              <a:gd name="adj2" fmla="val -3509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Some HTML</a:t>
            </a:r>
          </a:p>
        </p:txBody>
      </p:sp>
    </p:spTree>
    <p:extLst>
      <p:ext uri="{BB962C8B-B14F-4D97-AF65-F5344CB8AC3E}">
        <p14:creationId xmlns:p14="http://schemas.microsoft.com/office/powerpoint/2010/main" val="1550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78D-A1CF-5A0B-3AFF-A8B819B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ShadowCounter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6D757-E2A6-05D2-FCBA-0AFFB72BFEED}"/>
              </a:ext>
            </a:extLst>
          </p:cNvPr>
          <p:cNvSpPr txBox="1"/>
          <p:nvPr/>
        </p:nvSpPr>
        <p:spPr>
          <a:xfrm>
            <a:off x="571511" y="1659853"/>
            <a:ext cx="116204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connectedCallback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DEFAULT_VALUE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Install the event listener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shadowRoot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'#counter’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counterView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mousedown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updateCounter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Call the render function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086F435-00EA-4AD5-A547-121DEC7C1C35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151688"/>
              <a:gd name="adj2" fmla="val 20830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Find the counter in the shadow DOM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67D5ACE-C87F-05FF-80D2-FB977BE17D83}"/>
              </a:ext>
            </a:extLst>
          </p:cNvPr>
          <p:cNvSpPr/>
          <p:nvPr/>
        </p:nvSpPr>
        <p:spPr>
          <a:xfrm>
            <a:off x="8411471" y="4018592"/>
            <a:ext cx="2480644" cy="947450"/>
          </a:xfrm>
          <a:prstGeom prst="wedgeRoundRectCallout">
            <a:avLst>
              <a:gd name="adj1" fmla="val -174587"/>
              <a:gd name="adj2" fmla="val -10316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Attach the event listener</a:t>
            </a:r>
          </a:p>
        </p:txBody>
      </p:sp>
    </p:spTree>
    <p:extLst>
      <p:ext uri="{BB962C8B-B14F-4D97-AF65-F5344CB8AC3E}">
        <p14:creationId xmlns:p14="http://schemas.microsoft.com/office/powerpoint/2010/main" val="21609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80F1-2C27-6F9D-CC77-E633D3B9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ShadowCounter example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710BA9A-7C84-B72E-C22B-F4455455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8" y="1651002"/>
            <a:ext cx="6594764" cy="4859832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B4E653C-A092-2738-8A93-96230D3F781E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134933"/>
              <a:gd name="adj2" fmla="val 12203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&lt;h1&gt;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C1A5F8-0C87-D4AC-0563-86B4EB688305}"/>
              </a:ext>
            </a:extLst>
          </p:cNvPr>
          <p:cNvSpPr/>
          <p:nvPr/>
        </p:nvSpPr>
        <p:spPr>
          <a:xfrm>
            <a:off x="9408998" y="4448084"/>
            <a:ext cx="2480644" cy="947450"/>
          </a:xfrm>
          <a:prstGeom prst="wedgeRoundRectCallout">
            <a:avLst>
              <a:gd name="adj1" fmla="val -115385"/>
              <a:gd name="adj2" fmla="val 2259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&lt;h1&gt;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7B69FF2-7E88-E075-92EE-D0160F5BF109}"/>
              </a:ext>
            </a:extLst>
          </p:cNvPr>
          <p:cNvSpPr/>
          <p:nvPr/>
        </p:nvSpPr>
        <p:spPr>
          <a:xfrm>
            <a:off x="8840961" y="3131902"/>
            <a:ext cx="2480644" cy="947450"/>
          </a:xfrm>
          <a:prstGeom prst="wedgeRoundRectCallout">
            <a:avLst>
              <a:gd name="adj1" fmla="val -136050"/>
              <a:gd name="adj2" fmla="val 4745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&lt;span&gt;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C6BE4B5-2512-DBE9-C9B4-D38971D72B1F}"/>
              </a:ext>
            </a:extLst>
          </p:cNvPr>
          <p:cNvSpPr/>
          <p:nvPr/>
        </p:nvSpPr>
        <p:spPr>
          <a:xfrm>
            <a:off x="8688561" y="5653429"/>
            <a:ext cx="2480644" cy="947450"/>
          </a:xfrm>
          <a:prstGeom prst="wedgeRoundRectCallout">
            <a:avLst>
              <a:gd name="adj1" fmla="val -94162"/>
              <a:gd name="adj2" fmla="val -3882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&lt;span&gt;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F818925-BC2C-925A-7605-07BC8699D1FB}"/>
              </a:ext>
            </a:extLst>
          </p:cNvPr>
          <p:cNvSpPr/>
          <p:nvPr/>
        </p:nvSpPr>
        <p:spPr>
          <a:xfrm>
            <a:off x="766827" y="3429000"/>
            <a:ext cx="2480644" cy="947450"/>
          </a:xfrm>
          <a:prstGeom prst="wedgeRoundRectCallout">
            <a:avLst>
              <a:gd name="adj1" fmla="val 125331"/>
              <a:gd name="adj2" fmla="val 1382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id=“counter”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25816CF-8ECA-3349-924F-C2930F12FAFB}"/>
              </a:ext>
            </a:extLst>
          </p:cNvPr>
          <p:cNvSpPr/>
          <p:nvPr/>
        </p:nvSpPr>
        <p:spPr>
          <a:xfrm>
            <a:off x="198791" y="5313218"/>
            <a:ext cx="2480644" cy="947450"/>
          </a:xfrm>
          <a:prstGeom prst="wedgeRoundRectCallout">
            <a:avLst>
              <a:gd name="adj1" fmla="val 125331"/>
              <a:gd name="adj2" fmla="val 1382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id=“counter”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</p:spTree>
    <p:extLst>
      <p:ext uri="{BB962C8B-B14F-4D97-AF65-F5344CB8AC3E}">
        <p14:creationId xmlns:p14="http://schemas.microsoft.com/office/powerpoint/2010/main" val="41929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6FEA-2F6D-5158-37AA-62CC24C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ShadowCounter example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248C84-D439-18D5-CDF3-4BB7563E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55" y="1567180"/>
            <a:ext cx="8125690" cy="529082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91C6EB6-53C3-37E8-9E07-2E4C5E918C2B}"/>
              </a:ext>
            </a:extLst>
          </p:cNvPr>
          <p:cNvSpPr/>
          <p:nvPr/>
        </p:nvSpPr>
        <p:spPr>
          <a:xfrm>
            <a:off x="9145762" y="319429"/>
            <a:ext cx="2480644" cy="947450"/>
          </a:xfrm>
          <a:prstGeom prst="wedgeRoundRectCallout">
            <a:avLst>
              <a:gd name="adj1" fmla="val -219305"/>
              <a:gd name="adj2" fmla="val 11881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&lt;h1&gt;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93D9A4C-5802-282F-C09D-3709E80FE680}"/>
              </a:ext>
            </a:extLst>
          </p:cNvPr>
          <p:cNvSpPr/>
          <p:nvPr/>
        </p:nvSpPr>
        <p:spPr>
          <a:xfrm>
            <a:off x="9408998" y="4448084"/>
            <a:ext cx="2480644" cy="947450"/>
          </a:xfrm>
          <a:prstGeom prst="wedgeRoundRectCallout">
            <a:avLst>
              <a:gd name="adj1" fmla="val -185831"/>
              <a:gd name="adj2" fmla="val 2366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&lt;h1&gt;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3A15D15-1D1C-5E38-1438-7467F8038C84}"/>
              </a:ext>
            </a:extLst>
          </p:cNvPr>
          <p:cNvSpPr/>
          <p:nvPr/>
        </p:nvSpPr>
        <p:spPr>
          <a:xfrm>
            <a:off x="8840961" y="3131902"/>
            <a:ext cx="2480644" cy="947450"/>
          </a:xfrm>
          <a:prstGeom prst="wedgeRoundRectCallout">
            <a:avLst>
              <a:gd name="adj1" fmla="val -186427"/>
              <a:gd name="adj2" fmla="val -723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&lt;span&gt;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5CFE109-6BB5-C876-6FCE-547AD73EDC62}"/>
              </a:ext>
            </a:extLst>
          </p:cNvPr>
          <p:cNvSpPr/>
          <p:nvPr/>
        </p:nvSpPr>
        <p:spPr>
          <a:xfrm>
            <a:off x="8688561" y="5653429"/>
            <a:ext cx="2480644" cy="947450"/>
          </a:xfrm>
          <a:prstGeom prst="wedgeRoundRectCallout">
            <a:avLst>
              <a:gd name="adj1" fmla="val -126928"/>
              <a:gd name="adj2" fmla="val -5705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&lt;span&gt;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D417829-BCB5-6FEA-ACC7-8F99FC92198E}"/>
              </a:ext>
            </a:extLst>
          </p:cNvPr>
          <p:cNvSpPr/>
          <p:nvPr/>
        </p:nvSpPr>
        <p:spPr>
          <a:xfrm>
            <a:off x="55077" y="2081542"/>
            <a:ext cx="2480644" cy="947450"/>
          </a:xfrm>
          <a:prstGeom prst="wedgeRoundRectCallout">
            <a:avLst>
              <a:gd name="adj1" fmla="val 131065"/>
              <a:gd name="adj2" fmla="val 6636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id=“counter” </a:t>
            </a:r>
            <a:r>
              <a:rPr lang="en-NL" b="1" dirty="0"/>
              <a:t>outside</a:t>
            </a:r>
            <a:r>
              <a:rPr lang="en-NL" dirty="0"/>
              <a:t> the shadow DOM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4FED2A5-3594-C12F-5414-4661D2DA2B1D}"/>
              </a:ext>
            </a:extLst>
          </p:cNvPr>
          <p:cNvSpPr/>
          <p:nvPr/>
        </p:nvSpPr>
        <p:spPr>
          <a:xfrm>
            <a:off x="55077" y="5760832"/>
            <a:ext cx="2480644" cy="947450"/>
          </a:xfrm>
          <a:prstGeom prst="wedgeRoundRectCallout">
            <a:avLst>
              <a:gd name="adj1" fmla="val 124102"/>
              <a:gd name="adj2" fmla="val -6124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id=“counter” </a:t>
            </a:r>
            <a:r>
              <a:rPr lang="en-NL" b="1" dirty="0"/>
              <a:t>inside</a:t>
            </a:r>
            <a:r>
              <a:rPr lang="en-NL" dirty="0"/>
              <a:t> the shadow DOM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B258E8A-653D-3ED7-5AAD-C0B17B4B4C21}"/>
              </a:ext>
            </a:extLst>
          </p:cNvPr>
          <p:cNvSpPr/>
          <p:nvPr/>
        </p:nvSpPr>
        <p:spPr>
          <a:xfrm>
            <a:off x="6270482" y="4226559"/>
            <a:ext cx="1766078" cy="535359"/>
          </a:xfrm>
          <a:prstGeom prst="wedgeRoundRectCallout">
            <a:avLst>
              <a:gd name="adj1" fmla="val -122859"/>
              <a:gd name="adj2" fmla="val 2782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Shadow root</a:t>
            </a:r>
          </a:p>
        </p:txBody>
      </p:sp>
    </p:spTree>
    <p:extLst>
      <p:ext uri="{BB962C8B-B14F-4D97-AF65-F5344CB8AC3E}">
        <p14:creationId xmlns:p14="http://schemas.microsoft.com/office/powerpoint/2010/main" val="16593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0230B-D02E-4F04-9D35-AA303CE5EF1A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8e39aab0-005d-45b6-a80e-05e5df2908d1"/>
    <ds:schemaRef ds:uri="http://purl.org/dc/terms/"/>
    <ds:schemaRef ds:uri="http://schemas.microsoft.com/office/infopath/2007/PartnerControls"/>
    <ds:schemaRef ds:uri="cc018f0f-33de-4c4c-920d-26dc6e1acc3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7183</TotalTime>
  <Words>502</Words>
  <Application>Microsoft Macintosh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Custom components pt 4 – shadow DOM</vt:lpstr>
      <vt:lpstr>Contents</vt:lpstr>
      <vt:lpstr>What is the Shadow DOM?</vt:lpstr>
      <vt:lpstr>What is the Shadow DOM?</vt:lpstr>
      <vt:lpstr>Shadow DOM</vt:lpstr>
      <vt:lpstr>ShadowCounter example</vt:lpstr>
      <vt:lpstr>ShadowCounter example</vt:lpstr>
      <vt:lpstr>ShadowCounter example</vt:lpstr>
      <vt:lpstr>ShadowCounter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2022-10-19T10:39:06Z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