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d11f8efb6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d11f8efb6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d11f8efb6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d11f8efb6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d11f8efb6a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d11f8efb6a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d11f8efb6a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d11f8efb6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11f8efb6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d11f8efb6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d11f8efb6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d11f8efb6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d11f8efb6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d11f8efb6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s://www.kaggle.com/datasets/iamsouravbanerjee/airline-datas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 APRIL </a:t>
            </a:r>
            <a:r>
              <a:rPr lang="en"/>
              <a:t>PROJECT</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Airline Dataset Analysis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p:nvPr/>
        </p:nvSpPr>
        <p:spPr>
          <a:xfrm>
            <a:off x="158300" y="251700"/>
            <a:ext cx="8870400" cy="3191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166" name="Google Shape;166;p22"/>
          <p:cNvPicPr preferRelativeResize="0"/>
          <p:nvPr/>
        </p:nvPicPr>
        <p:blipFill>
          <a:blip r:embed="rId3">
            <a:alphaModFix/>
          </a:blip>
          <a:stretch>
            <a:fillRect/>
          </a:stretch>
        </p:blipFill>
        <p:spPr>
          <a:xfrm>
            <a:off x="203825" y="417325"/>
            <a:ext cx="8736349" cy="2936151"/>
          </a:xfrm>
          <a:prstGeom prst="rect">
            <a:avLst/>
          </a:prstGeom>
          <a:noFill/>
          <a:ln>
            <a:noFill/>
          </a:ln>
        </p:spPr>
      </p:pic>
      <p:sp>
        <p:nvSpPr>
          <p:cNvPr id="167" name="Google Shape;167;p22"/>
          <p:cNvSpPr txBox="1"/>
          <p:nvPr/>
        </p:nvSpPr>
        <p:spPr>
          <a:xfrm>
            <a:off x="337600" y="3604500"/>
            <a:ext cx="8602500" cy="10197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rgbClr val="FFFFFF"/>
              </a:buClr>
              <a:buSzPts val="1700"/>
              <a:buFont typeface="Roboto"/>
              <a:buChar char="●"/>
            </a:pPr>
            <a:r>
              <a:rPr lang="en" sz="1700">
                <a:solidFill>
                  <a:srgbClr val="FFFFFF"/>
                </a:solidFill>
                <a:latin typeface="Roboto"/>
                <a:ea typeface="Roboto"/>
                <a:cs typeface="Roboto"/>
                <a:sym typeface="Roboto"/>
              </a:rPr>
              <a:t>We can see that even across age groups, the flight statuses of passengers are evenly distributed.</a:t>
            </a:r>
            <a:endParaRPr sz="1700">
              <a:solidFill>
                <a:srgbClr val="FFFFFF"/>
              </a:solidFill>
              <a:latin typeface="Roboto"/>
              <a:ea typeface="Roboto"/>
              <a:cs typeface="Roboto"/>
              <a:sym typeface="Roboto"/>
            </a:endParaRPr>
          </a:p>
          <a:p>
            <a:pPr indent="-336550" lvl="0" marL="457200" rtl="0" algn="l">
              <a:spcBef>
                <a:spcPts val="1000"/>
              </a:spcBef>
              <a:spcAft>
                <a:spcPts val="0"/>
              </a:spcAft>
              <a:buClr>
                <a:srgbClr val="FFFFFF"/>
              </a:buClr>
              <a:buSzPts val="1700"/>
              <a:buFont typeface="Roboto"/>
              <a:buChar char="●"/>
            </a:pPr>
            <a:r>
              <a:rPr lang="en" sz="1700">
                <a:solidFill>
                  <a:srgbClr val="FFFFFF"/>
                </a:solidFill>
                <a:latin typeface="Roboto"/>
                <a:ea typeface="Roboto"/>
                <a:cs typeface="Roboto"/>
                <a:sym typeface="Roboto"/>
              </a:rPr>
              <a:t>Not only that passengers above 60 (senior adults) are more in number, they also had the </a:t>
            </a:r>
            <a:r>
              <a:rPr lang="en" sz="1700">
                <a:solidFill>
                  <a:srgbClr val="FFFFFF"/>
                </a:solidFill>
                <a:latin typeface="Roboto"/>
                <a:ea typeface="Roboto"/>
                <a:cs typeface="Roboto"/>
                <a:sym typeface="Roboto"/>
              </a:rPr>
              <a:t>highest</a:t>
            </a:r>
            <a:r>
              <a:rPr lang="en" sz="1700">
                <a:solidFill>
                  <a:srgbClr val="FFFFFF"/>
                </a:solidFill>
                <a:latin typeface="Roboto"/>
                <a:ea typeface="Roboto"/>
                <a:cs typeface="Roboto"/>
                <a:sym typeface="Roboto"/>
              </a:rPr>
              <a:t> flight delays and cancellation.</a:t>
            </a:r>
            <a:endParaRPr sz="1700">
              <a:solidFill>
                <a:srgbClr val="FFFFFF"/>
              </a:solidFill>
              <a:latin typeface="Roboto"/>
              <a:ea typeface="Roboto"/>
              <a:cs typeface="Roboto"/>
              <a:sym typeface="Roboto"/>
            </a:endParaRPr>
          </a:p>
          <a:p>
            <a:pPr indent="0" lvl="0" marL="0" rtl="0" algn="l">
              <a:spcBef>
                <a:spcPts val="1000"/>
              </a:spcBef>
              <a:spcAft>
                <a:spcPts val="0"/>
              </a:spcAft>
              <a:buNone/>
            </a:pPr>
            <a:r>
              <a:t/>
            </a:r>
            <a:endParaRPr sz="1900">
              <a:solidFill>
                <a:srgbClr val="FFFFFF"/>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nvSpPr>
        <p:spPr>
          <a:xfrm>
            <a:off x="228600" y="1600200"/>
            <a:ext cx="8450700" cy="339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If the authorities in North America and Asia can address reasons why their airports account for over 50% of delays and cancellation, that will go a long way to nip this problem in the bud.</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0" lvl="0" marL="0" rtl="0" algn="l">
              <a:spcBef>
                <a:spcPts val="0"/>
              </a:spcBef>
              <a:spcAft>
                <a:spcPts val="0"/>
              </a:spcAft>
              <a:buNone/>
            </a:pPr>
            <a:r>
              <a:rPr lang="en" sz="1600">
                <a:solidFill>
                  <a:srgbClr val="FFFFFF"/>
                </a:solidFill>
                <a:latin typeface="Roboto"/>
                <a:ea typeface="Roboto"/>
                <a:cs typeface="Roboto"/>
                <a:sym typeface="Roboto"/>
              </a:rPr>
              <a:t>The authorities can start by answering the following questions:</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330200" lvl="0" marL="457200" rtl="0" algn="l">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Are there peculiarities surrounding passengers over 60 which results in their flight been delayed or cancelled?</a:t>
            </a:r>
            <a:endParaRPr sz="1600">
              <a:solidFill>
                <a:srgbClr val="FFFFFF"/>
              </a:solidFill>
              <a:latin typeface="Roboto"/>
              <a:ea typeface="Roboto"/>
              <a:cs typeface="Roboto"/>
              <a:sym typeface="Roboto"/>
            </a:endParaRPr>
          </a:p>
          <a:p>
            <a:pPr indent="-330200" lvl="0" marL="457200" rtl="0" algn="l">
              <a:spcBef>
                <a:spcPts val="100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Are there issues been overlooked by authorities in United States airports resulting in such a high percentage of delays or cancellation?</a:t>
            </a:r>
            <a:endParaRPr sz="1600">
              <a:solidFill>
                <a:srgbClr val="FFFFFF"/>
              </a:solidFill>
              <a:latin typeface="Roboto"/>
              <a:ea typeface="Roboto"/>
              <a:cs typeface="Roboto"/>
              <a:sym typeface="Roboto"/>
            </a:endParaRPr>
          </a:p>
          <a:p>
            <a:pPr indent="-330200" lvl="0" marL="457200" rtl="0" algn="l">
              <a:spcBef>
                <a:spcPts val="1000"/>
              </a:spcBef>
              <a:spcAft>
                <a:spcPts val="1000"/>
              </a:spcAft>
              <a:buClr>
                <a:srgbClr val="FFFFFF"/>
              </a:buClr>
              <a:buSzPts val="1600"/>
              <a:buFont typeface="Roboto"/>
              <a:buChar char="●"/>
            </a:pPr>
            <a:r>
              <a:rPr lang="en" sz="1600">
                <a:solidFill>
                  <a:srgbClr val="FFFFFF"/>
                </a:solidFill>
                <a:latin typeface="Roboto"/>
                <a:ea typeface="Roboto"/>
                <a:cs typeface="Roboto"/>
                <a:sym typeface="Roboto"/>
              </a:rPr>
              <a:t>What are the circumstances that made that many Chinese citizens have delays and cancellations?</a:t>
            </a:r>
            <a:endParaRPr sz="1800">
              <a:solidFill>
                <a:schemeClr val="dk2"/>
              </a:solidFill>
              <a:latin typeface="Roboto"/>
              <a:ea typeface="Roboto"/>
              <a:cs typeface="Roboto"/>
              <a:sym typeface="Roboto"/>
            </a:endParaRPr>
          </a:p>
        </p:txBody>
      </p:sp>
      <p:sp>
        <p:nvSpPr>
          <p:cNvPr id="173" name="Google Shape;173;p23"/>
          <p:cNvSpPr txBox="1"/>
          <p:nvPr/>
        </p:nvSpPr>
        <p:spPr>
          <a:xfrm>
            <a:off x="228600" y="838200"/>
            <a:ext cx="7247100" cy="13053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sz="1600">
                <a:solidFill>
                  <a:srgbClr val="FFFFFF"/>
                </a:solidFill>
                <a:latin typeface="Roboto"/>
                <a:ea typeface="Roboto"/>
                <a:cs typeface="Roboto"/>
                <a:sym typeface="Roboto"/>
              </a:rPr>
              <a:t>Based on performance, the airport authorities have to do more. How can a whooping 60% of total proposed flight either end up delayed or cancelled?</a:t>
            </a:r>
            <a:endParaRPr sz="16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t/>
            </a:r>
            <a:endParaRPr sz="1600"/>
          </a:p>
          <a:p>
            <a:pPr indent="0" lvl="0" marL="0" rtl="0" algn="l">
              <a:spcBef>
                <a:spcPts val="0"/>
              </a:spcBef>
              <a:spcAft>
                <a:spcPts val="0"/>
              </a:spcAft>
              <a:buNone/>
            </a:pPr>
            <a:r>
              <a:rPr lang="en" sz="1600"/>
              <a:t>`</a:t>
            </a:r>
            <a:endParaRPr sz="1600"/>
          </a:p>
        </p:txBody>
      </p:sp>
      <p:sp>
        <p:nvSpPr>
          <p:cNvPr id="174" name="Google Shape;174;p23"/>
          <p:cNvSpPr txBox="1"/>
          <p:nvPr/>
        </p:nvSpPr>
        <p:spPr>
          <a:xfrm>
            <a:off x="259975" y="152400"/>
            <a:ext cx="49656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400">
                <a:solidFill>
                  <a:schemeClr val="lt1"/>
                </a:solidFill>
                <a:latin typeface="Roboto"/>
                <a:ea typeface="Roboto"/>
                <a:cs typeface="Roboto"/>
                <a:sym typeface="Roboto"/>
              </a:rPr>
              <a:t>CONCLUSION</a:t>
            </a:r>
            <a:endParaRPr b="1" sz="4400">
              <a:solidFill>
                <a:schemeClr val="lt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4"/>
          <p:cNvSpPr txBox="1"/>
          <p:nvPr/>
        </p:nvSpPr>
        <p:spPr>
          <a:xfrm>
            <a:off x="1211650" y="2076075"/>
            <a:ext cx="6140700" cy="122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500">
                <a:solidFill>
                  <a:srgbClr val="FFFFFF"/>
                </a:solidFill>
                <a:latin typeface="Roboto"/>
                <a:ea typeface="Roboto"/>
                <a:cs typeface="Roboto"/>
                <a:sym typeface="Roboto"/>
              </a:rPr>
              <a:t>THANK YOU!</a:t>
            </a:r>
            <a:endParaRPr b="1" sz="6500">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grpSp>
        <p:nvGrpSpPr>
          <p:cNvPr id="92" name="Google Shape;92;p14"/>
          <p:cNvGrpSpPr/>
          <p:nvPr/>
        </p:nvGrpSpPr>
        <p:grpSpPr>
          <a:xfrm>
            <a:off x="431925" y="1304875"/>
            <a:ext cx="2628925" cy="3416400"/>
            <a:chOff x="431925" y="1304875"/>
            <a:chExt cx="2628925" cy="3416400"/>
          </a:xfrm>
        </p:grpSpPr>
        <p:sp>
          <p:nvSpPr>
            <p:cNvPr id="93" name="Google Shape;93;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CODE APRIL</a:t>
            </a:r>
            <a:endParaRPr>
              <a:solidFill>
                <a:schemeClr val="lt1"/>
              </a:solidFill>
            </a:endParaRPr>
          </a:p>
        </p:txBody>
      </p:sp>
      <p:sp>
        <p:nvSpPr>
          <p:cNvPr id="96" name="Google Shape;96;p14"/>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CODE APRIL was an initiative that brought people of different backgrounds and coding level together to partake in a 30-day coding challenge.</a:t>
            </a:r>
            <a:endParaRPr sz="1500"/>
          </a:p>
          <a:p>
            <a:pPr indent="0" lvl="0" marL="0" rtl="0" algn="l">
              <a:spcBef>
                <a:spcPts val="1600"/>
              </a:spcBef>
              <a:spcAft>
                <a:spcPts val="1600"/>
              </a:spcAft>
              <a:buNone/>
            </a:pPr>
            <a:r>
              <a:rPr lang="en" sz="1500"/>
              <a:t>For each day, there were resources to study and tasks to complete. </a:t>
            </a:r>
            <a:endParaRPr sz="1500"/>
          </a:p>
        </p:txBody>
      </p:sp>
      <p:grpSp>
        <p:nvGrpSpPr>
          <p:cNvPr id="97" name="Google Shape;97;p14"/>
          <p:cNvGrpSpPr/>
          <p:nvPr/>
        </p:nvGrpSpPr>
        <p:grpSpPr>
          <a:xfrm>
            <a:off x="3320450" y="1304875"/>
            <a:ext cx="2632500" cy="3416400"/>
            <a:chOff x="3320450" y="1304875"/>
            <a:chExt cx="2632500" cy="3416400"/>
          </a:xfrm>
        </p:grpSpPr>
        <p:sp>
          <p:nvSpPr>
            <p:cNvPr id="98" name="Google Shape;98;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PROJECT</a:t>
            </a:r>
            <a:endParaRPr>
              <a:solidFill>
                <a:schemeClr val="lt1"/>
              </a:solidFill>
            </a:endParaRPr>
          </a:p>
        </p:txBody>
      </p:sp>
      <p:sp>
        <p:nvSpPr>
          <p:cNvPr id="101" name="Google Shape;101;p14"/>
          <p:cNvSpPr txBox="1"/>
          <p:nvPr>
            <p:ph idx="4294967295" type="body"/>
          </p:nvPr>
        </p:nvSpPr>
        <p:spPr>
          <a:xfrm>
            <a:off x="3396775" y="17741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To mark the end of the challenge, participants were instructed to pick from two datasets and explore them with certain objectives in mind.</a:t>
            </a:r>
            <a:endParaRPr sz="1500"/>
          </a:p>
          <a:p>
            <a:pPr indent="0" lvl="0" marL="0" rtl="0" algn="l">
              <a:spcBef>
                <a:spcPts val="1600"/>
              </a:spcBef>
              <a:spcAft>
                <a:spcPts val="1600"/>
              </a:spcAft>
              <a:buNone/>
            </a:pPr>
            <a:r>
              <a:rPr lang="en" sz="1500"/>
              <a:t>As one of the participants, I chose the </a:t>
            </a:r>
            <a:r>
              <a:rPr lang="en" sz="1500" u="sng">
                <a:solidFill>
                  <a:schemeClr val="dk1"/>
                </a:solidFill>
                <a:hlinkClick r:id="rId3">
                  <a:extLst>
                    <a:ext uri="{A12FA001-AC4F-418D-AE19-62706E023703}">
                      <ahyp:hlinkClr val="tx"/>
                    </a:ext>
                  </a:extLst>
                </a:hlinkClick>
              </a:rPr>
              <a:t>Airline Dataset Analysis</a:t>
            </a:r>
            <a:r>
              <a:rPr lang="en" sz="1500"/>
              <a:t> project.</a:t>
            </a:r>
            <a:endParaRPr sz="1500"/>
          </a:p>
        </p:txBody>
      </p:sp>
      <p:grpSp>
        <p:nvGrpSpPr>
          <p:cNvPr id="102" name="Google Shape;102;p14"/>
          <p:cNvGrpSpPr/>
          <p:nvPr/>
        </p:nvGrpSpPr>
        <p:grpSpPr>
          <a:xfrm>
            <a:off x="6212550" y="1304875"/>
            <a:ext cx="2632500" cy="3416400"/>
            <a:chOff x="6212550" y="1304875"/>
            <a:chExt cx="2632500" cy="3416400"/>
          </a:xfrm>
        </p:grpSpPr>
        <p:sp>
          <p:nvSpPr>
            <p:cNvPr id="103" name="Google Shape;103;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OBJECTIVES</a:t>
            </a:r>
            <a:endParaRPr>
              <a:solidFill>
                <a:schemeClr val="lt1"/>
              </a:solidFill>
            </a:endParaRPr>
          </a:p>
        </p:txBody>
      </p:sp>
      <p:sp>
        <p:nvSpPr>
          <p:cNvPr id="106" name="Google Shape;106;p14"/>
          <p:cNvSpPr txBox="1"/>
          <p:nvPr>
            <p:ph idx="4294967295" type="body"/>
          </p:nvPr>
        </p:nvSpPr>
        <p:spPr>
          <a:xfrm>
            <a:off x="6210200" y="1850300"/>
            <a:ext cx="2684400" cy="2794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Explore flight patterns, passenger demographics, and performance metrics.</a:t>
            </a:r>
            <a:endParaRPr sz="1500"/>
          </a:p>
          <a:p>
            <a:pPr indent="-323850" lvl="0" marL="457200" rtl="0" algn="l">
              <a:spcBef>
                <a:spcPts val="1000"/>
              </a:spcBef>
              <a:spcAft>
                <a:spcPts val="0"/>
              </a:spcAft>
              <a:buSzPts val="1500"/>
              <a:buChar char="●"/>
            </a:pPr>
            <a:r>
              <a:rPr lang="en" sz="1500"/>
              <a:t>Discover insights that could influence airline operations and customer experiences.</a:t>
            </a:r>
            <a:endParaRPr sz="1500"/>
          </a:p>
          <a:p>
            <a:pPr indent="0" lvl="0" marL="0" rtl="0" algn="l">
              <a:spcBef>
                <a:spcPts val="1000"/>
              </a:spcBef>
              <a:spcAft>
                <a:spcPts val="160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deep-dive</a:t>
            </a:r>
            <a:endParaRPr/>
          </a:p>
        </p:txBody>
      </p:sp>
      <p:sp>
        <p:nvSpPr>
          <p:cNvPr id="112" name="Google Shape;112;p15"/>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3" name="Google Shape;113;p15"/>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1</a:t>
            </a:r>
            <a:endParaRPr>
              <a:solidFill>
                <a:schemeClr val="lt1"/>
              </a:solidFill>
            </a:endParaRPr>
          </a:p>
        </p:txBody>
      </p:sp>
      <p:sp>
        <p:nvSpPr>
          <p:cNvPr id="114" name="Google Shape;114;p15"/>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Importing Relevant libraries</a:t>
            </a:r>
            <a:endParaRPr b="1" sz="1600"/>
          </a:p>
          <a:p>
            <a:pPr indent="0" lvl="0" marL="0" rtl="0" algn="l">
              <a:spcBef>
                <a:spcPts val="800"/>
              </a:spcBef>
              <a:spcAft>
                <a:spcPts val="800"/>
              </a:spcAft>
              <a:buNone/>
            </a:pPr>
            <a:r>
              <a:rPr lang="en" sz="1600"/>
              <a:t>Pandas, numpy, matplotlib.pyplot, and seaborn were imported.</a:t>
            </a:r>
            <a:endParaRPr sz="1600"/>
          </a:p>
        </p:txBody>
      </p:sp>
      <p:sp>
        <p:nvSpPr>
          <p:cNvPr id="115" name="Google Shape;115;p15"/>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6" name="Google Shape;116;p15"/>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2</a:t>
            </a:r>
            <a:endParaRPr>
              <a:solidFill>
                <a:schemeClr val="lt1"/>
              </a:solidFill>
            </a:endParaRPr>
          </a:p>
        </p:txBody>
      </p:sp>
      <p:sp>
        <p:nvSpPr>
          <p:cNvPr id="117" name="Google Shape;117;p15"/>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Importing the dataset</a:t>
            </a:r>
            <a:endParaRPr b="1" sz="1600"/>
          </a:p>
          <a:p>
            <a:pPr indent="0" lvl="0" marL="0" rtl="0" algn="l">
              <a:spcBef>
                <a:spcPts val="800"/>
              </a:spcBef>
              <a:spcAft>
                <a:spcPts val="800"/>
              </a:spcAft>
              <a:buNone/>
            </a:pPr>
            <a:r>
              <a:rPr lang="en" sz="1600"/>
              <a:t>The dataset was in .csv format. Therefore, the .read_csv() method was called to action and the resulting </a:t>
            </a:r>
            <a:r>
              <a:rPr lang="en" sz="1600"/>
              <a:t>data frame</a:t>
            </a:r>
            <a:r>
              <a:rPr lang="en" sz="1600"/>
              <a:t> saved as</a:t>
            </a:r>
            <a:r>
              <a:rPr b="1" lang="en" sz="1600"/>
              <a:t> df.</a:t>
            </a:r>
            <a:endParaRPr b="1" sz="1600"/>
          </a:p>
        </p:txBody>
      </p:sp>
      <p:sp>
        <p:nvSpPr>
          <p:cNvPr id="118" name="Google Shape;118;p15"/>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9" name="Google Shape;119;p15"/>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 3</a:t>
            </a:r>
            <a:endParaRPr>
              <a:solidFill>
                <a:schemeClr val="lt1"/>
              </a:solidFill>
            </a:endParaRPr>
          </a:p>
        </p:txBody>
      </p:sp>
      <p:sp>
        <p:nvSpPr>
          <p:cNvPr id="120" name="Google Shape;120;p15"/>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Data </a:t>
            </a:r>
            <a:r>
              <a:rPr b="1" lang="en" sz="1600"/>
              <a:t>Description</a:t>
            </a:r>
            <a:endParaRPr b="1" sz="1600"/>
          </a:p>
          <a:p>
            <a:pPr indent="0" lvl="0" marL="0" rtl="0" algn="l">
              <a:spcBef>
                <a:spcPts val="800"/>
              </a:spcBef>
              <a:spcAft>
                <a:spcPts val="0"/>
              </a:spcAft>
              <a:buNone/>
            </a:pPr>
            <a:r>
              <a:rPr lang="en" sz="1600"/>
              <a:t>The dataset was made up of 15 </a:t>
            </a:r>
            <a:r>
              <a:rPr lang="en" sz="1600"/>
              <a:t>fields</a:t>
            </a:r>
            <a:r>
              <a:rPr lang="en" sz="1600"/>
              <a:t> and 98619 records, all non-null.</a:t>
            </a:r>
            <a:endParaRPr sz="1600"/>
          </a:p>
          <a:p>
            <a:pPr indent="0" lvl="0" marL="0" rtl="0" algn="l">
              <a:spcBef>
                <a:spcPts val="800"/>
              </a:spcBef>
              <a:spcAft>
                <a:spcPts val="800"/>
              </a:spcAft>
              <a:buNone/>
            </a:pPr>
            <a:r>
              <a:rPr lang="en" sz="1600"/>
              <a:t>The </a:t>
            </a:r>
            <a:r>
              <a:rPr lang="en" sz="1600"/>
              <a:t>information</a:t>
            </a:r>
            <a:r>
              <a:rPr lang="en" sz="1600"/>
              <a:t> of airline passengers between January and December, 2022</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6"/>
          <p:cNvSpPr txBox="1"/>
          <p:nvPr>
            <p:ph type="title"/>
          </p:nvPr>
        </p:nvSpPr>
        <p:spPr>
          <a:xfrm>
            <a:off x="319975" y="113800"/>
            <a:ext cx="4045200" cy="78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700"/>
              <a:t>Age Distribution</a:t>
            </a:r>
            <a:endParaRPr sz="3700"/>
          </a:p>
        </p:txBody>
      </p:sp>
      <p:sp>
        <p:nvSpPr>
          <p:cNvPr id="126" name="Google Shape;126;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The histogram shows an almost even distribution across all age ranges.</a:t>
            </a:r>
            <a:endParaRPr/>
          </a:p>
          <a:p>
            <a:pPr indent="-342900" lvl="0" marL="457200" rtl="0" algn="l">
              <a:spcBef>
                <a:spcPts val="1000"/>
              </a:spcBef>
              <a:spcAft>
                <a:spcPts val="0"/>
              </a:spcAft>
              <a:buSzPts val="1800"/>
              <a:buChar char="●"/>
            </a:pPr>
            <a:r>
              <a:rPr lang="en"/>
              <a:t>We have passengers as young as one (1) year and as old as ninety (90) years.</a:t>
            </a:r>
            <a:endParaRPr/>
          </a:p>
          <a:p>
            <a:pPr indent="-342900" lvl="0" marL="457200" rtl="0" algn="l">
              <a:spcBef>
                <a:spcPts val="1000"/>
              </a:spcBef>
              <a:spcAft>
                <a:spcPts val="0"/>
              </a:spcAft>
              <a:buSzPts val="1800"/>
              <a:buChar char="●"/>
            </a:pPr>
            <a:r>
              <a:rPr lang="en"/>
              <a:t>We have a mean age of </a:t>
            </a:r>
            <a:r>
              <a:rPr lang="en"/>
              <a:t>around</a:t>
            </a:r>
            <a:r>
              <a:rPr lang="en"/>
              <a:t> fifty (50) years.</a:t>
            </a:r>
            <a:endParaRPr/>
          </a:p>
          <a:p>
            <a:pPr indent="0" lvl="0" marL="0" rtl="0" algn="l">
              <a:spcBef>
                <a:spcPts val="1000"/>
              </a:spcBef>
              <a:spcAft>
                <a:spcPts val="1000"/>
              </a:spcAft>
              <a:buNone/>
            </a:pPr>
            <a:r>
              <a:t/>
            </a:r>
            <a:endParaRPr/>
          </a:p>
        </p:txBody>
      </p:sp>
      <p:pic>
        <p:nvPicPr>
          <p:cNvPr id="127" name="Google Shape;127;p16"/>
          <p:cNvPicPr preferRelativeResize="0"/>
          <p:nvPr/>
        </p:nvPicPr>
        <p:blipFill>
          <a:blip r:embed="rId3">
            <a:alphaModFix/>
          </a:blip>
          <a:stretch>
            <a:fillRect/>
          </a:stretch>
        </p:blipFill>
        <p:spPr>
          <a:xfrm>
            <a:off x="263800" y="1545313"/>
            <a:ext cx="3977475" cy="2052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7"/>
          <p:cNvSpPr txBox="1"/>
          <p:nvPr>
            <p:ph type="title"/>
          </p:nvPr>
        </p:nvSpPr>
        <p:spPr>
          <a:xfrm>
            <a:off x="167063" y="658650"/>
            <a:ext cx="4251900" cy="78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700"/>
              <a:t>Country of Departure</a:t>
            </a:r>
            <a:endParaRPr sz="3700"/>
          </a:p>
        </p:txBody>
      </p:sp>
      <p:sp>
        <p:nvSpPr>
          <p:cNvPr id="133" name="Google Shape;133;p17"/>
          <p:cNvSpPr txBox="1"/>
          <p:nvPr>
            <p:ph idx="2" type="body"/>
          </p:nvPr>
        </p:nvSpPr>
        <p:spPr>
          <a:xfrm>
            <a:off x="4634700" y="1029000"/>
            <a:ext cx="4455600" cy="36951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Char char="●"/>
            </a:pPr>
            <a:r>
              <a:rPr lang="en" sz="1600"/>
              <a:t>32.5% of passengers proposed to departed from a North American airport. North America, followed by Asia (18.9%) boosts of the highest passenger departure compared to other continents.</a:t>
            </a:r>
            <a:endParaRPr sz="1600"/>
          </a:p>
          <a:p>
            <a:pPr indent="-330200" lvl="0" marL="457200" rtl="0" algn="l">
              <a:spcBef>
                <a:spcPts val="1000"/>
              </a:spcBef>
              <a:spcAft>
                <a:spcPts val="0"/>
              </a:spcAft>
              <a:buSzPts val="1600"/>
              <a:buChar char="●"/>
            </a:pPr>
            <a:r>
              <a:rPr lang="en" sz="1600"/>
              <a:t>With 10.9% and 11.2% respectively, South American and Africa are the continents having the least amount of passengers proposing to depart from their airports.</a:t>
            </a:r>
            <a:endParaRPr sz="1600"/>
          </a:p>
          <a:p>
            <a:pPr indent="-330200" lvl="0" marL="457200" rtl="0" algn="l">
              <a:spcBef>
                <a:spcPts val="1000"/>
              </a:spcBef>
              <a:spcAft>
                <a:spcPts val="0"/>
              </a:spcAft>
              <a:buSzPts val="1600"/>
              <a:buChar char="●"/>
            </a:pPr>
            <a:r>
              <a:rPr lang="en" sz="1600"/>
              <a:t>Based on the data, the Chinese (18.6%) are the most populous passengers followed by the Indonesians.</a:t>
            </a:r>
            <a:endParaRPr sz="1600"/>
          </a:p>
          <a:p>
            <a:pPr indent="-330200" lvl="0" marL="457200" rtl="0" algn="l">
              <a:spcBef>
                <a:spcPts val="1000"/>
              </a:spcBef>
              <a:spcAft>
                <a:spcPts val="0"/>
              </a:spcAft>
              <a:buSzPts val="1600"/>
              <a:buChar char="●"/>
            </a:pPr>
            <a:r>
              <a:rPr lang="en" sz="1600"/>
              <a:t>Most proposed Departure Country is the United States (22.4%), followed by Australia.</a:t>
            </a:r>
            <a:endParaRPr sz="1600"/>
          </a:p>
          <a:p>
            <a:pPr indent="0" lvl="0" marL="0" rtl="0" algn="l">
              <a:spcBef>
                <a:spcPts val="1000"/>
              </a:spcBef>
              <a:spcAft>
                <a:spcPts val="1000"/>
              </a:spcAft>
              <a:buNone/>
            </a:pPr>
            <a:r>
              <a:t/>
            </a:r>
            <a:endParaRPr sz="1600"/>
          </a:p>
        </p:txBody>
      </p:sp>
      <p:pic>
        <p:nvPicPr>
          <p:cNvPr id="134" name="Google Shape;134;p17"/>
          <p:cNvPicPr preferRelativeResize="0"/>
          <p:nvPr/>
        </p:nvPicPr>
        <p:blipFill>
          <a:blip r:embed="rId3">
            <a:alphaModFix/>
          </a:blip>
          <a:stretch>
            <a:fillRect/>
          </a:stretch>
        </p:blipFill>
        <p:spPr>
          <a:xfrm>
            <a:off x="220851" y="1847050"/>
            <a:ext cx="4144326" cy="24730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txBox="1"/>
          <p:nvPr>
            <p:ph type="title"/>
          </p:nvPr>
        </p:nvSpPr>
        <p:spPr>
          <a:xfrm>
            <a:off x="86250" y="1711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Observation of the ‘Flight Status’ field</a:t>
            </a:r>
            <a:endParaRPr sz="3000"/>
          </a:p>
        </p:txBody>
      </p:sp>
      <p:cxnSp>
        <p:nvCxnSpPr>
          <p:cNvPr id="140" name="Google Shape;140;p18"/>
          <p:cNvCxnSpPr/>
          <p:nvPr/>
        </p:nvCxnSpPr>
        <p:spPr>
          <a:xfrm>
            <a:off x="231150" y="1061800"/>
            <a:ext cx="6407700" cy="0"/>
          </a:xfrm>
          <a:prstGeom prst="straightConnector1">
            <a:avLst/>
          </a:prstGeom>
          <a:noFill/>
          <a:ln cap="flat" cmpd="sng" w="28575">
            <a:solidFill>
              <a:srgbClr val="FFFFFF"/>
            </a:solidFill>
            <a:prstDash val="solid"/>
            <a:round/>
            <a:headEnd len="med" w="med" type="none"/>
            <a:tailEnd len="med" w="med" type="none"/>
          </a:ln>
        </p:spPr>
      </p:cxnSp>
      <p:sp>
        <p:nvSpPr>
          <p:cNvPr id="141" name="Google Shape;141;p18"/>
          <p:cNvSpPr txBox="1"/>
          <p:nvPr/>
        </p:nvSpPr>
        <p:spPr>
          <a:xfrm>
            <a:off x="307350" y="1399450"/>
            <a:ext cx="8336400" cy="347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Roboto"/>
                <a:ea typeface="Roboto"/>
                <a:cs typeface="Roboto"/>
                <a:sym typeface="Roboto"/>
              </a:rPr>
              <a:t>There is a column in the dataset tagged Flight Status. This column has the following unique values: 'On Time', 'Delayed', 'Cancelled', as seen from the code above.</a:t>
            </a:r>
            <a:endParaRPr sz="2000">
              <a:solidFill>
                <a:srgbClr val="FFFFFF"/>
              </a:solidFill>
              <a:latin typeface="Roboto"/>
              <a:ea typeface="Roboto"/>
              <a:cs typeface="Roboto"/>
              <a:sym typeface="Roboto"/>
            </a:endParaRPr>
          </a:p>
          <a:p>
            <a:pPr indent="0" lvl="0" marL="0" rtl="0" algn="l">
              <a:spcBef>
                <a:spcPts val="0"/>
              </a:spcBef>
              <a:spcAft>
                <a:spcPts val="0"/>
              </a:spcAft>
              <a:buNone/>
            </a:pPr>
            <a:r>
              <a:t/>
            </a:r>
            <a:endParaRPr sz="2000">
              <a:solidFill>
                <a:srgbClr val="FFFFFF"/>
              </a:solidFill>
              <a:latin typeface="Roboto"/>
              <a:ea typeface="Roboto"/>
              <a:cs typeface="Roboto"/>
              <a:sym typeface="Roboto"/>
            </a:endParaRPr>
          </a:p>
          <a:p>
            <a:pPr indent="0" lvl="0" marL="0" rtl="0" algn="l">
              <a:spcBef>
                <a:spcPts val="0"/>
              </a:spcBef>
              <a:spcAft>
                <a:spcPts val="0"/>
              </a:spcAft>
              <a:buNone/>
            </a:pPr>
            <a:r>
              <a:rPr lang="en" sz="2000">
                <a:solidFill>
                  <a:srgbClr val="FFFFFF"/>
                </a:solidFill>
                <a:latin typeface="Roboto"/>
                <a:ea typeface="Roboto"/>
                <a:cs typeface="Roboto"/>
                <a:sym typeface="Roboto"/>
              </a:rPr>
              <a:t>It </a:t>
            </a:r>
            <a:r>
              <a:rPr lang="en" sz="2000">
                <a:solidFill>
                  <a:srgbClr val="FFFFFF"/>
                </a:solidFill>
                <a:latin typeface="Roboto"/>
                <a:ea typeface="Roboto"/>
                <a:cs typeface="Roboto"/>
                <a:sym typeface="Roboto"/>
              </a:rPr>
              <a:t>becomes</a:t>
            </a:r>
            <a:r>
              <a:rPr lang="en" sz="2000">
                <a:solidFill>
                  <a:srgbClr val="FFFFFF"/>
                </a:solidFill>
                <a:latin typeface="Roboto"/>
                <a:ea typeface="Roboto"/>
                <a:cs typeface="Roboto"/>
                <a:sym typeface="Roboto"/>
              </a:rPr>
              <a:t> necessary to study trends and know why some flights were delayed, and in extreme </a:t>
            </a:r>
            <a:r>
              <a:rPr lang="en" sz="2000">
                <a:solidFill>
                  <a:srgbClr val="FFFFFF"/>
                </a:solidFill>
                <a:latin typeface="Roboto"/>
                <a:ea typeface="Roboto"/>
                <a:cs typeface="Roboto"/>
                <a:sym typeface="Roboto"/>
              </a:rPr>
              <a:t>cases</a:t>
            </a:r>
            <a:r>
              <a:rPr lang="en" sz="2000">
                <a:solidFill>
                  <a:srgbClr val="FFFFFF"/>
                </a:solidFill>
                <a:latin typeface="Roboto"/>
                <a:ea typeface="Roboto"/>
                <a:cs typeface="Roboto"/>
                <a:sym typeface="Roboto"/>
              </a:rPr>
              <a:t>, why they were cancelled. It will be interesting to know what trends accompanied flights that were on time. These answer will help improve </a:t>
            </a:r>
            <a:r>
              <a:rPr lang="en" sz="2000">
                <a:solidFill>
                  <a:srgbClr val="FFFFFF"/>
                </a:solidFill>
                <a:latin typeface="Roboto"/>
                <a:ea typeface="Roboto"/>
                <a:cs typeface="Roboto"/>
                <a:sym typeface="Roboto"/>
              </a:rPr>
              <a:t>performance</a:t>
            </a:r>
            <a:r>
              <a:rPr lang="en" sz="2000">
                <a:solidFill>
                  <a:srgbClr val="FFFFFF"/>
                </a:solidFill>
                <a:latin typeface="Roboto"/>
                <a:ea typeface="Roboto"/>
                <a:cs typeface="Roboto"/>
                <a:sym typeface="Roboto"/>
              </a:rPr>
              <a:t> and consolidate strong areas.</a:t>
            </a:r>
            <a:endParaRPr sz="2000">
              <a:solidFill>
                <a:srgbClr val="FFFFFF"/>
              </a:solidFill>
              <a:latin typeface="Roboto"/>
              <a:ea typeface="Roboto"/>
              <a:cs typeface="Roboto"/>
              <a:sym typeface="Roboto"/>
            </a:endParaRPr>
          </a:p>
          <a:p>
            <a:pPr indent="0" lvl="0" marL="0" rtl="0" algn="l">
              <a:spcBef>
                <a:spcPts val="0"/>
              </a:spcBef>
              <a:spcAft>
                <a:spcPts val="0"/>
              </a:spcAft>
              <a:buNone/>
            </a:pPr>
            <a:r>
              <a:t/>
            </a:r>
            <a:endParaRPr sz="1800">
              <a:solidFill>
                <a:srgbClr val="FFFFFF"/>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nvSpPr>
        <p:spPr>
          <a:xfrm>
            <a:off x="634425" y="1156950"/>
            <a:ext cx="7039500" cy="28623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FFFFFF"/>
              </a:buClr>
              <a:buSzPts val="2000"/>
              <a:buFont typeface="Roboto"/>
              <a:buChar char="●"/>
            </a:pPr>
            <a:r>
              <a:rPr lang="en" sz="2000">
                <a:solidFill>
                  <a:srgbClr val="FFFFFF"/>
                </a:solidFill>
                <a:latin typeface="Roboto"/>
                <a:ea typeface="Roboto"/>
                <a:cs typeface="Roboto"/>
                <a:sym typeface="Roboto"/>
              </a:rPr>
              <a:t>The three classes of Flight Statuses are almost evenly distributed.</a:t>
            </a:r>
            <a:endParaRPr sz="2000">
              <a:solidFill>
                <a:srgbClr val="FFFFFF"/>
              </a:solidFill>
              <a:latin typeface="Roboto"/>
              <a:ea typeface="Roboto"/>
              <a:cs typeface="Roboto"/>
              <a:sym typeface="Roboto"/>
            </a:endParaRPr>
          </a:p>
          <a:p>
            <a:pPr indent="0" lvl="0" marL="457200" rtl="0" algn="l">
              <a:spcBef>
                <a:spcPts val="0"/>
              </a:spcBef>
              <a:spcAft>
                <a:spcPts val="0"/>
              </a:spcAft>
              <a:buNone/>
            </a:pPr>
            <a:r>
              <a:t/>
            </a:r>
            <a:endParaRPr sz="2000">
              <a:solidFill>
                <a:srgbClr val="FFFFFF"/>
              </a:solidFill>
              <a:latin typeface="Roboto"/>
              <a:ea typeface="Roboto"/>
              <a:cs typeface="Roboto"/>
              <a:sym typeface="Roboto"/>
            </a:endParaRPr>
          </a:p>
          <a:p>
            <a:pPr indent="0" lvl="0" marL="457200" rtl="0" algn="l">
              <a:spcBef>
                <a:spcPts val="0"/>
              </a:spcBef>
              <a:spcAft>
                <a:spcPts val="0"/>
              </a:spcAft>
              <a:buNone/>
            </a:pPr>
            <a:r>
              <a:t/>
            </a:r>
            <a:endParaRPr sz="2000">
              <a:solidFill>
                <a:srgbClr val="FFFFFF"/>
              </a:solidFill>
              <a:latin typeface="Roboto"/>
              <a:ea typeface="Roboto"/>
              <a:cs typeface="Roboto"/>
              <a:sym typeface="Roboto"/>
            </a:endParaRPr>
          </a:p>
          <a:p>
            <a:pPr indent="-355600" lvl="0" marL="457200" rtl="0" algn="l">
              <a:spcBef>
                <a:spcPts val="0"/>
              </a:spcBef>
              <a:spcAft>
                <a:spcPts val="0"/>
              </a:spcAft>
              <a:buClr>
                <a:srgbClr val="FFFFFF"/>
              </a:buClr>
              <a:buSzPts val="2000"/>
              <a:buFont typeface="Roboto"/>
              <a:buChar char="●"/>
            </a:pPr>
            <a:r>
              <a:rPr lang="en" sz="2000">
                <a:solidFill>
                  <a:srgbClr val="FFFFFF"/>
                </a:solidFill>
                <a:latin typeface="Roboto"/>
                <a:ea typeface="Roboto"/>
                <a:cs typeface="Roboto"/>
                <a:sym typeface="Roboto"/>
              </a:rPr>
              <a:t>However, it is a cause for concern that over sixty (60) percent of flights were either delayed or cancelled. This can be simplified by saying that at least six (6) in every ten (10) flights either suffered delay or cancellation.</a:t>
            </a:r>
            <a:endParaRPr sz="2000">
              <a:solidFill>
                <a:srgbClr val="FFFFFF"/>
              </a:solidFill>
              <a:latin typeface="Roboto"/>
              <a:ea typeface="Roboto"/>
              <a:cs typeface="Roboto"/>
              <a:sym typeface="Roboto"/>
            </a:endParaRPr>
          </a:p>
          <a:p>
            <a:pPr indent="0" lvl="0" marL="0" rtl="0" algn="l">
              <a:spcBef>
                <a:spcPts val="0"/>
              </a:spcBef>
              <a:spcAft>
                <a:spcPts val="0"/>
              </a:spcAft>
              <a:buNone/>
            </a:pPr>
            <a:r>
              <a:t/>
            </a:r>
            <a:endParaRPr sz="2000">
              <a:solidFill>
                <a:srgbClr val="FFFFFF"/>
              </a:solidFill>
              <a:latin typeface="Roboto"/>
              <a:ea typeface="Roboto"/>
              <a:cs typeface="Roboto"/>
              <a:sym typeface="Roboto"/>
            </a:endParaRPr>
          </a:p>
        </p:txBody>
      </p:sp>
      <p:sp>
        <p:nvSpPr>
          <p:cNvPr id="147" name="Google Shape;147;p19"/>
          <p:cNvSpPr txBox="1"/>
          <p:nvPr>
            <p:ph type="title"/>
          </p:nvPr>
        </p:nvSpPr>
        <p:spPr>
          <a:xfrm>
            <a:off x="460950" y="1711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FURTHER OBSERVATION</a:t>
            </a: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p:nvPr/>
        </p:nvSpPr>
        <p:spPr>
          <a:xfrm>
            <a:off x="147100" y="162075"/>
            <a:ext cx="8837700" cy="4840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153" name="Google Shape;153;p20"/>
          <p:cNvPicPr preferRelativeResize="0"/>
          <p:nvPr/>
        </p:nvPicPr>
        <p:blipFill>
          <a:blip r:embed="rId3">
            <a:alphaModFix/>
          </a:blip>
          <a:stretch>
            <a:fillRect/>
          </a:stretch>
        </p:blipFill>
        <p:spPr>
          <a:xfrm>
            <a:off x="2679501" y="2704825"/>
            <a:ext cx="4312151" cy="2221975"/>
          </a:xfrm>
          <a:prstGeom prst="rect">
            <a:avLst/>
          </a:prstGeom>
          <a:noFill/>
          <a:ln cap="flat" cmpd="sng" w="9525">
            <a:solidFill>
              <a:schemeClr val="lt1"/>
            </a:solidFill>
            <a:prstDash val="solid"/>
            <a:round/>
            <a:headEnd len="sm" w="sm" type="none"/>
            <a:tailEnd len="sm" w="sm" type="none"/>
          </a:ln>
        </p:spPr>
      </p:pic>
      <p:pic>
        <p:nvPicPr>
          <p:cNvPr id="154" name="Google Shape;154;p20"/>
          <p:cNvPicPr preferRelativeResize="0"/>
          <p:nvPr/>
        </p:nvPicPr>
        <p:blipFill>
          <a:blip r:embed="rId4">
            <a:alphaModFix/>
          </a:blip>
          <a:stretch>
            <a:fillRect/>
          </a:stretch>
        </p:blipFill>
        <p:spPr>
          <a:xfrm>
            <a:off x="505550" y="299525"/>
            <a:ext cx="8214051" cy="2360225"/>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nvSpPr>
        <p:spPr>
          <a:xfrm>
            <a:off x="483275" y="1079100"/>
            <a:ext cx="7597500" cy="38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Roboto"/>
                <a:ea typeface="Roboto"/>
                <a:cs typeface="Roboto"/>
                <a:sym typeface="Roboto"/>
              </a:rPr>
              <a:t>The number of males and females that either had their flights delayed or cancelled appears to be evenly distributed.</a:t>
            </a:r>
            <a:endParaRPr sz="2000">
              <a:solidFill>
                <a:srgbClr val="FFFFFF"/>
              </a:solidFill>
              <a:latin typeface="Roboto"/>
              <a:ea typeface="Roboto"/>
              <a:cs typeface="Roboto"/>
              <a:sym typeface="Roboto"/>
            </a:endParaRPr>
          </a:p>
          <a:p>
            <a:pPr indent="0" lvl="0" marL="0" rtl="0" algn="l">
              <a:spcBef>
                <a:spcPts val="0"/>
              </a:spcBef>
              <a:spcAft>
                <a:spcPts val="0"/>
              </a:spcAft>
              <a:buNone/>
            </a:pPr>
            <a:r>
              <a:t/>
            </a:r>
            <a:endParaRPr sz="2000">
              <a:solidFill>
                <a:srgbClr val="FFFFFF"/>
              </a:solidFill>
              <a:latin typeface="Roboto"/>
              <a:ea typeface="Roboto"/>
              <a:cs typeface="Roboto"/>
              <a:sym typeface="Roboto"/>
            </a:endParaRPr>
          </a:p>
          <a:p>
            <a:pPr indent="0" lvl="0" marL="0" rtl="0" algn="l">
              <a:spcBef>
                <a:spcPts val="0"/>
              </a:spcBef>
              <a:spcAft>
                <a:spcPts val="0"/>
              </a:spcAft>
              <a:buNone/>
            </a:pPr>
            <a:r>
              <a:rPr lang="en" sz="2000">
                <a:solidFill>
                  <a:srgbClr val="FFFFFF"/>
                </a:solidFill>
                <a:latin typeface="Roboto"/>
                <a:ea typeface="Roboto"/>
                <a:cs typeface="Roboto"/>
                <a:sym typeface="Roboto"/>
              </a:rPr>
              <a:t>The United States tops departure countries with the most delays or cancellations. The United States accounts for about 22%.</a:t>
            </a:r>
            <a:endParaRPr sz="2000">
              <a:solidFill>
                <a:srgbClr val="FFFFFF"/>
              </a:solidFill>
              <a:latin typeface="Roboto"/>
              <a:ea typeface="Roboto"/>
              <a:cs typeface="Roboto"/>
              <a:sym typeface="Roboto"/>
            </a:endParaRPr>
          </a:p>
          <a:p>
            <a:pPr indent="0" lvl="0" marL="0" rtl="0" algn="l">
              <a:spcBef>
                <a:spcPts val="0"/>
              </a:spcBef>
              <a:spcAft>
                <a:spcPts val="0"/>
              </a:spcAft>
              <a:buNone/>
            </a:pPr>
            <a:r>
              <a:t/>
            </a:r>
            <a:endParaRPr sz="2000">
              <a:solidFill>
                <a:srgbClr val="FFFFFF"/>
              </a:solidFill>
              <a:latin typeface="Roboto"/>
              <a:ea typeface="Roboto"/>
              <a:cs typeface="Roboto"/>
              <a:sym typeface="Roboto"/>
            </a:endParaRPr>
          </a:p>
          <a:p>
            <a:pPr indent="0" lvl="0" marL="0" rtl="0" algn="l">
              <a:spcBef>
                <a:spcPts val="0"/>
              </a:spcBef>
              <a:spcAft>
                <a:spcPts val="0"/>
              </a:spcAft>
              <a:buNone/>
            </a:pPr>
            <a:r>
              <a:rPr lang="en" sz="2000">
                <a:solidFill>
                  <a:srgbClr val="FFFFFF"/>
                </a:solidFill>
                <a:latin typeface="Roboto"/>
                <a:ea typeface="Roboto"/>
                <a:cs typeface="Roboto"/>
                <a:sym typeface="Roboto"/>
              </a:rPr>
              <a:t>China ranks as the country whose citizens had the most delays or cancellation, constituting about 18%.</a:t>
            </a:r>
            <a:endParaRPr sz="2000">
              <a:solidFill>
                <a:srgbClr val="FFFFFF"/>
              </a:solidFill>
              <a:latin typeface="Roboto"/>
              <a:ea typeface="Roboto"/>
              <a:cs typeface="Roboto"/>
              <a:sym typeface="Roboto"/>
            </a:endParaRPr>
          </a:p>
          <a:p>
            <a:pPr indent="0" lvl="0" marL="0" rtl="0" algn="l">
              <a:spcBef>
                <a:spcPts val="0"/>
              </a:spcBef>
              <a:spcAft>
                <a:spcPts val="0"/>
              </a:spcAft>
              <a:buNone/>
            </a:pPr>
            <a:r>
              <a:t/>
            </a:r>
            <a:endParaRPr sz="2000">
              <a:solidFill>
                <a:srgbClr val="FFFFFF"/>
              </a:solidFill>
              <a:latin typeface="Roboto"/>
              <a:ea typeface="Roboto"/>
              <a:cs typeface="Roboto"/>
              <a:sym typeface="Roboto"/>
            </a:endParaRPr>
          </a:p>
          <a:p>
            <a:pPr indent="0" lvl="0" marL="0" rtl="0" algn="l">
              <a:spcBef>
                <a:spcPts val="0"/>
              </a:spcBef>
              <a:spcAft>
                <a:spcPts val="0"/>
              </a:spcAft>
              <a:buNone/>
            </a:pPr>
            <a:r>
              <a:rPr lang="en" sz="2000">
                <a:solidFill>
                  <a:srgbClr val="FFFFFF"/>
                </a:solidFill>
                <a:latin typeface="Roboto"/>
                <a:ea typeface="Roboto"/>
                <a:cs typeface="Roboto"/>
                <a:sym typeface="Roboto"/>
              </a:rPr>
              <a:t>The continents of North America and Asia combined, accounts for over fifty (50) percent of delays and </a:t>
            </a:r>
            <a:r>
              <a:rPr lang="en" sz="2000">
                <a:solidFill>
                  <a:srgbClr val="FFFFFF"/>
                </a:solidFill>
                <a:latin typeface="Roboto"/>
                <a:ea typeface="Roboto"/>
                <a:cs typeface="Roboto"/>
                <a:sym typeface="Roboto"/>
              </a:rPr>
              <a:t>cancellations</a:t>
            </a:r>
            <a:r>
              <a:rPr lang="en" sz="2000">
                <a:solidFill>
                  <a:srgbClr val="FFFFFF"/>
                </a:solidFill>
                <a:latin typeface="Roboto"/>
                <a:ea typeface="Roboto"/>
                <a:cs typeface="Roboto"/>
                <a:sym typeface="Roboto"/>
              </a:rPr>
              <a:t> among other continents.</a:t>
            </a:r>
            <a:endParaRPr sz="2000">
              <a:solidFill>
                <a:srgbClr val="FFFFFF"/>
              </a:solidFill>
              <a:latin typeface="Roboto"/>
              <a:ea typeface="Roboto"/>
              <a:cs typeface="Roboto"/>
              <a:sym typeface="Roboto"/>
            </a:endParaRPr>
          </a:p>
          <a:p>
            <a:pPr indent="0" lvl="0" marL="0" rtl="0" algn="l">
              <a:spcBef>
                <a:spcPts val="0"/>
              </a:spcBef>
              <a:spcAft>
                <a:spcPts val="0"/>
              </a:spcAft>
              <a:buNone/>
            </a:pPr>
            <a:r>
              <a:t/>
            </a:r>
            <a:endParaRPr sz="2000">
              <a:solidFill>
                <a:srgbClr val="FFFFFF"/>
              </a:solidFill>
              <a:latin typeface="Roboto"/>
              <a:ea typeface="Roboto"/>
              <a:cs typeface="Roboto"/>
              <a:sym typeface="Roboto"/>
            </a:endParaRPr>
          </a:p>
        </p:txBody>
      </p:sp>
      <p:sp>
        <p:nvSpPr>
          <p:cNvPr id="160" name="Google Shape;160;p21"/>
          <p:cNvSpPr txBox="1"/>
          <p:nvPr>
            <p:ph type="title"/>
          </p:nvPr>
        </p:nvSpPr>
        <p:spPr>
          <a:xfrm>
            <a:off x="460950" y="171150"/>
            <a:ext cx="65778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500"/>
              <a:t>PASSENGER NATIONALITY, DEPARTURE COUNTRY AND CONTINENT.</a:t>
            </a:r>
            <a:endParaRPr b="1" sz="25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