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5" d="100"/>
          <a:sy n="85"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5F93F-DD9C-4C0B-8BCA-72BC3126FA0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7D46CC8-EA60-448F-9E7C-4BFE7B0C887C}">
      <dgm:prSet phldrT="[Text]"/>
      <dgm:spPr/>
      <dgm:t>
        <a:bodyPr/>
        <a:lstStyle/>
        <a:p>
          <a:r>
            <a:rPr lang="en-US" dirty="0"/>
            <a:t>Exploratory Data Analysis (EDA):</a:t>
          </a:r>
        </a:p>
      </dgm:t>
    </dgm:pt>
    <dgm:pt modelId="{8CFE51DB-5A8D-4811-89F7-CD732C352D2C}" type="parTrans" cxnId="{491AB2F1-AD43-43CE-A2A8-CD95E21F3F41}">
      <dgm:prSet/>
      <dgm:spPr/>
      <dgm:t>
        <a:bodyPr/>
        <a:lstStyle/>
        <a:p>
          <a:endParaRPr lang="en-US"/>
        </a:p>
      </dgm:t>
    </dgm:pt>
    <dgm:pt modelId="{3E75A072-81B3-45BE-915C-C73590FC98C1}" type="sibTrans" cxnId="{491AB2F1-AD43-43CE-A2A8-CD95E21F3F41}">
      <dgm:prSet/>
      <dgm:spPr/>
      <dgm:t>
        <a:bodyPr/>
        <a:lstStyle/>
        <a:p>
          <a:endParaRPr lang="en-US"/>
        </a:p>
      </dgm:t>
    </dgm:pt>
    <dgm:pt modelId="{93707668-6FE4-47EB-B070-7ADE8A44854D}">
      <dgm:prSet phldrT="[Text]"/>
      <dgm:spPr/>
      <dgm: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dirty="0"/>
        </a:p>
      </dgm:t>
    </dgm:pt>
    <dgm:pt modelId="{179A6A59-B136-477D-AEB2-AD31F0BEF741}" type="parTrans" cxnId="{478D5184-A9D3-4AB6-8F5D-09CFA3D640D0}">
      <dgm:prSet/>
      <dgm:spPr/>
      <dgm:t>
        <a:bodyPr/>
        <a:lstStyle/>
        <a:p>
          <a:endParaRPr lang="en-US"/>
        </a:p>
      </dgm:t>
    </dgm:pt>
    <dgm:pt modelId="{019E2C70-37E2-46A3-95D4-A108588AF887}" type="sibTrans" cxnId="{478D5184-A9D3-4AB6-8F5D-09CFA3D640D0}">
      <dgm:prSet/>
      <dgm:spPr/>
      <dgm:t>
        <a:bodyPr/>
        <a:lstStyle/>
        <a:p>
          <a:endParaRPr lang="en-US"/>
        </a:p>
      </dgm:t>
    </dgm:pt>
    <dgm:pt modelId="{F7C07A30-2FA3-4A66-846B-3F1E1279BFA9}">
      <dgm:prSet phldrT="[Text]"/>
      <dgm:spPr/>
      <dgm: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dirty="0"/>
        </a:p>
      </dgm:t>
    </dgm:pt>
    <dgm:pt modelId="{FFDDCE6E-4A80-4461-B632-12D554DCBB67}" type="parTrans" cxnId="{6FB34458-F3BB-4205-80D5-43C5BCAB538C}">
      <dgm:prSet/>
      <dgm:spPr/>
      <dgm:t>
        <a:bodyPr/>
        <a:lstStyle/>
        <a:p>
          <a:endParaRPr lang="en-US"/>
        </a:p>
      </dgm:t>
    </dgm:pt>
    <dgm:pt modelId="{FF62AC93-2F53-4B9D-8D8C-8A50243D0963}" type="sibTrans" cxnId="{6FB34458-F3BB-4205-80D5-43C5BCAB538C}">
      <dgm:prSet/>
      <dgm:spPr/>
      <dgm:t>
        <a:bodyPr/>
        <a:lstStyle/>
        <a:p>
          <a:endParaRPr lang="en-US"/>
        </a:p>
      </dgm:t>
    </dgm:pt>
    <dgm:pt modelId="{822331CD-FB24-485F-B25B-42D1DE03726D}">
      <dgm:prSet phldrT="[Text]"/>
      <dgm:spPr/>
      <dgm: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Data Loading and Exploration:</a:t>
          </a:r>
          <a:endParaRPr lang="en-US" dirty="0"/>
        </a:p>
      </dgm:t>
    </dgm:pt>
    <dgm:pt modelId="{7B0410E7-0893-4DB5-8F12-A1E8AE65BE7E}" type="parTrans" cxnId="{967A9EB8-A48C-46EA-BE49-638953EE55BC}">
      <dgm:prSet/>
      <dgm:spPr/>
      <dgm:t>
        <a:bodyPr/>
        <a:lstStyle/>
        <a:p>
          <a:endParaRPr lang="en-US"/>
        </a:p>
      </dgm:t>
    </dgm:pt>
    <dgm:pt modelId="{2FF3A21D-0613-4E42-B0F9-7E582803097B}" type="sibTrans" cxnId="{967A9EB8-A48C-46EA-BE49-638953EE55BC}">
      <dgm:prSet/>
      <dgm:spPr/>
      <dgm:t>
        <a:bodyPr/>
        <a:lstStyle/>
        <a:p>
          <a:endParaRPr lang="en-US"/>
        </a:p>
      </dgm:t>
    </dgm:pt>
    <dgm:pt modelId="{D9F4F123-104C-4DD5-B931-60C1F661C390}">
      <dgm:prSet phldrT="[Text]"/>
      <dgm:spPr/>
      <dgm: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Results:</a:t>
          </a:r>
          <a:endParaRPr lang="en-US" dirty="0"/>
        </a:p>
      </dgm:t>
    </dgm:pt>
    <dgm:pt modelId="{8E44B5E6-7C1F-4101-A59C-5CF7F92F6048}" type="parTrans" cxnId="{020FB480-5B1A-4775-A6CC-292CA9366C6F}">
      <dgm:prSet/>
      <dgm:spPr/>
      <dgm:t>
        <a:bodyPr/>
        <a:lstStyle/>
        <a:p>
          <a:endParaRPr lang="en-US"/>
        </a:p>
      </dgm:t>
    </dgm:pt>
    <dgm:pt modelId="{0963B0E9-238B-439A-8976-E2E19FA3921B}" type="sibTrans" cxnId="{020FB480-5B1A-4775-A6CC-292CA9366C6F}">
      <dgm:prSet/>
      <dgm:spPr/>
      <dgm:t>
        <a:bodyPr/>
        <a:lstStyle/>
        <a:p>
          <a:endParaRPr lang="en-US"/>
        </a:p>
      </dgm:t>
    </dgm:pt>
    <dgm:pt modelId="{1AD6C83B-2061-49DB-A0A0-B65AE30D3840}" type="pres">
      <dgm:prSet presAssocID="{F655F93F-DD9C-4C0B-8BCA-72BC3126FA04}" presName="cycle" presStyleCnt="0">
        <dgm:presLayoutVars>
          <dgm:dir/>
          <dgm:resizeHandles val="exact"/>
        </dgm:presLayoutVars>
      </dgm:prSet>
      <dgm:spPr/>
    </dgm:pt>
    <dgm:pt modelId="{10C93DBB-24CB-4428-8A26-96D770025C33}" type="pres">
      <dgm:prSet presAssocID="{A7D46CC8-EA60-448F-9E7C-4BFE7B0C887C}" presName="dummy" presStyleCnt="0"/>
      <dgm:spPr/>
    </dgm:pt>
    <dgm:pt modelId="{70043D52-5DAE-4FC9-9E19-5EF197A94782}" type="pres">
      <dgm:prSet presAssocID="{A7D46CC8-EA60-448F-9E7C-4BFE7B0C887C}" presName="node" presStyleLbl="revTx" presStyleIdx="0" presStyleCnt="5">
        <dgm:presLayoutVars>
          <dgm:bulletEnabled val="1"/>
        </dgm:presLayoutVars>
      </dgm:prSet>
      <dgm:spPr/>
    </dgm:pt>
    <dgm:pt modelId="{337D79C0-6B6A-4531-A981-6E37D209A778}" type="pres">
      <dgm:prSet presAssocID="{3E75A072-81B3-45BE-915C-C73590FC98C1}" presName="sibTrans" presStyleLbl="node1" presStyleIdx="0" presStyleCnt="5"/>
      <dgm:spPr/>
    </dgm:pt>
    <dgm:pt modelId="{3BEBD0A6-68C2-4B2A-A393-921189EE0586}" type="pres">
      <dgm:prSet presAssocID="{93707668-6FE4-47EB-B070-7ADE8A44854D}" presName="dummy" presStyleCnt="0"/>
      <dgm:spPr/>
    </dgm:pt>
    <dgm:pt modelId="{93F62C0F-6245-470D-8F57-23606FD4B3AE}" type="pres">
      <dgm:prSet presAssocID="{93707668-6FE4-47EB-B070-7ADE8A44854D}" presName="node" presStyleLbl="revTx" presStyleIdx="1" presStyleCnt="5">
        <dgm:presLayoutVars>
          <dgm:bulletEnabled val="1"/>
        </dgm:presLayoutVars>
      </dgm:prSet>
      <dgm:spPr/>
    </dgm:pt>
    <dgm:pt modelId="{2E56E48D-C981-43D8-A059-C7B035881A11}" type="pres">
      <dgm:prSet presAssocID="{019E2C70-37E2-46A3-95D4-A108588AF887}" presName="sibTrans" presStyleLbl="node1" presStyleIdx="1" presStyleCnt="5"/>
      <dgm:spPr/>
    </dgm:pt>
    <dgm:pt modelId="{6122D6A7-56B3-4100-B915-188220571776}" type="pres">
      <dgm:prSet presAssocID="{D9F4F123-104C-4DD5-B931-60C1F661C390}" presName="dummy" presStyleCnt="0"/>
      <dgm:spPr/>
    </dgm:pt>
    <dgm:pt modelId="{08B53796-CEA7-49C2-8404-B95D677A6BBD}" type="pres">
      <dgm:prSet presAssocID="{D9F4F123-104C-4DD5-B931-60C1F661C390}" presName="node" presStyleLbl="revTx" presStyleIdx="2" presStyleCnt="5">
        <dgm:presLayoutVars>
          <dgm:bulletEnabled val="1"/>
        </dgm:presLayoutVars>
      </dgm:prSet>
      <dgm:spPr/>
    </dgm:pt>
    <dgm:pt modelId="{A1C8DF8C-4D4F-471F-BAE9-B00610FBF314}" type="pres">
      <dgm:prSet presAssocID="{0963B0E9-238B-439A-8976-E2E19FA3921B}" presName="sibTrans" presStyleLbl="node1" presStyleIdx="2" presStyleCnt="5"/>
      <dgm:spPr/>
    </dgm:pt>
    <dgm:pt modelId="{CA614445-2508-407F-A434-DC7BB3F3B455}" type="pres">
      <dgm:prSet presAssocID="{F7C07A30-2FA3-4A66-846B-3F1E1279BFA9}" presName="dummy" presStyleCnt="0"/>
      <dgm:spPr/>
    </dgm:pt>
    <dgm:pt modelId="{B72D1611-BF29-4CBF-8557-C055C5C058FD}" type="pres">
      <dgm:prSet presAssocID="{F7C07A30-2FA3-4A66-846B-3F1E1279BFA9}" presName="node" presStyleLbl="revTx" presStyleIdx="3" presStyleCnt="5">
        <dgm:presLayoutVars>
          <dgm:bulletEnabled val="1"/>
        </dgm:presLayoutVars>
      </dgm:prSet>
      <dgm:spPr/>
    </dgm:pt>
    <dgm:pt modelId="{ED331C16-07CC-4E84-8BD3-0D4506C478DD}" type="pres">
      <dgm:prSet presAssocID="{FF62AC93-2F53-4B9D-8D8C-8A50243D0963}" presName="sibTrans" presStyleLbl="node1" presStyleIdx="3" presStyleCnt="5"/>
      <dgm:spPr/>
    </dgm:pt>
    <dgm:pt modelId="{9F688FEB-3AA9-4779-B873-8D79654F8675}" type="pres">
      <dgm:prSet presAssocID="{822331CD-FB24-485F-B25B-42D1DE03726D}" presName="dummy" presStyleCnt="0"/>
      <dgm:spPr/>
    </dgm:pt>
    <dgm:pt modelId="{4401EF79-738F-4523-8F91-AD9B853BA7CD}" type="pres">
      <dgm:prSet presAssocID="{822331CD-FB24-485F-B25B-42D1DE03726D}" presName="node" presStyleLbl="revTx" presStyleIdx="4" presStyleCnt="5">
        <dgm:presLayoutVars>
          <dgm:bulletEnabled val="1"/>
        </dgm:presLayoutVars>
      </dgm:prSet>
      <dgm:spPr/>
    </dgm:pt>
    <dgm:pt modelId="{1329DF06-DFDA-4A2B-9D9B-70967911AD5C}" type="pres">
      <dgm:prSet presAssocID="{2FF3A21D-0613-4E42-B0F9-7E582803097B}" presName="sibTrans" presStyleLbl="node1" presStyleIdx="4" presStyleCnt="5"/>
      <dgm:spPr/>
    </dgm:pt>
  </dgm:ptLst>
  <dgm:cxnLst>
    <dgm:cxn modelId="{2E922C08-402E-47A7-ABC9-9E75323DDD8D}" type="presOf" srcId="{2FF3A21D-0613-4E42-B0F9-7E582803097B}" destId="{1329DF06-DFDA-4A2B-9D9B-70967911AD5C}" srcOrd="0" destOrd="0" presId="urn:microsoft.com/office/officeart/2005/8/layout/cycle1"/>
    <dgm:cxn modelId="{6D36C419-A722-442E-8891-5CDA2DBA07AE}" type="presOf" srcId="{A7D46CC8-EA60-448F-9E7C-4BFE7B0C887C}" destId="{70043D52-5DAE-4FC9-9E19-5EF197A94782}" srcOrd="0" destOrd="0" presId="urn:microsoft.com/office/officeart/2005/8/layout/cycle1"/>
    <dgm:cxn modelId="{D24D8149-C4F9-4913-8671-3C895FF50485}" type="presOf" srcId="{F7C07A30-2FA3-4A66-846B-3F1E1279BFA9}" destId="{B72D1611-BF29-4CBF-8557-C055C5C058FD}" srcOrd="0" destOrd="0" presId="urn:microsoft.com/office/officeart/2005/8/layout/cycle1"/>
    <dgm:cxn modelId="{6FB34458-F3BB-4205-80D5-43C5BCAB538C}" srcId="{F655F93F-DD9C-4C0B-8BCA-72BC3126FA04}" destId="{F7C07A30-2FA3-4A66-846B-3F1E1279BFA9}" srcOrd="3" destOrd="0" parTransId="{FFDDCE6E-4A80-4461-B632-12D554DCBB67}" sibTransId="{FF62AC93-2F53-4B9D-8D8C-8A50243D0963}"/>
    <dgm:cxn modelId="{28A7197C-704A-4FE9-9D3D-1E0F1269A9F2}" type="presOf" srcId="{3E75A072-81B3-45BE-915C-C73590FC98C1}" destId="{337D79C0-6B6A-4531-A981-6E37D209A778}" srcOrd="0" destOrd="0" presId="urn:microsoft.com/office/officeart/2005/8/layout/cycle1"/>
    <dgm:cxn modelId="{020FB480-5B1A-4775-A6CC-292CA9366C6F}" srcId="{F655F93F-DD9C-4C0B-8BCA-72BC3126FA04}" destId="{D9F4F123-104C-4DD5-B931-60C1F661C390}" srcOrd="2" destOrd="0" parTransId="{8E44B5E6-7C1F-4101-A59C-5CF7F92F6048}" sibTransId="{0963B0E9-238B-439A-8976-E2E19FA3921B}"/>
    <dgm:cxn modelId="{D977FC81-CA22-4776-AEAE-25E6AD2B6157}" type="presOf" srcId="{D9F4F123-104C-4DD5-B931-60C1F661C390}" destId="{08B53796-CEA7-49C2-8404-B95D677A6BBD}" srcOrd="0" destOrd="0" presId="urn:microsoft.com/office/officeart/2005/8/layout/cycle1"/>
    <dgm:cxn modelId="{478D5184-A9D3-4AB6-8F5D-09CFA3D640D0}" srcId="{F655F93F-DD9C-4C0B-8BCA-72BC3126FA04}" destId="{93707668-6FE4-47EB-B070-7ADE8A44854D}" srcOrd="1" destOrd="0" parTransId="{179A6A59-B136-477D-AEB2-AD31F0BEF741}" sibTransId="{019E2C70-37E2-46A3-95D4-A108588AF887}"/>
    <dgm:cxn modelId="{66320993-03C0-4F6D-8DBB-B15F8A58D8A2}" type="presOf" srcId="{0963B0E9-238B-439A-8976-E2E19FA3921B}" destId="{A1C8DF8C-4D4F-471F-BAE9-B00610FBF314}" srcOrd="0" destOrd="0" presId="urn:microsoft.com/office/officeart/2005/8/layout/cycle1"/>
    <dgm:cxn modelId="{1703AE9F-7879-4939-80B1-685A5FD2ED10}" type="presOf" srcId="{FF62AC93-2F53-4B9D-8D8C-8A50243D0963}" destId="{ED331C16-07CC-4E84-8BD3-0D4506C478DD}" srcOrd="0" destOrd="0" presId="urn:microsoft.com/office/officeart/2005/8/layout/cycle1"/>
    <dgm:cxn modelId="{F62D18A2-A9B8-4BBB-9B2A-FA2FE4111685}" type="presOf" srcId="{822331CD-FB24-485F-B25B-42D1DE03726D}" destId="{4401EF79-738F-4523-8F91-AD9B853BA7CD}" srcOrd="0" destOrd="0" presId="urn:microsoft.com/office/officeart/2005/8/layout/cycle1"/>
    <dgm:cxn modelId="{967A9EB8-A48C-46EA-BE49-638953EE55BC}" srcId="{F655F93F-DD9C-4C0B-8BCA-72BC3126FA04}" destId="{822331CD-FB24-485F-B25B-42D1DE03726D}" srcOrd="4" destOrd="0" parTransId="{7B0410E7-0893-4DB5-8F12-A1E8AE65BE7E}" sibTransId="{2FF3A21D-0613-4E42-B0F9-7E582803097B}"/>
    <dgm:cxn modelId="{AC4276D4-7436-4D24-88BB-A96335871250}" type="presOf" srcId="{93707668-6FE4-47EB-B070-7ADE8A44854D}" destId="{93F62C0F-6245-470D-8F57-23606FD4B3AE}" srcOrd="0" destOrd="0" presId="urn:microsoft.com/office/officeart/2005/8/layout/cycle1"/>
    <dgm:cxn modelId="{0A4790E1-D79B-4E77-B425-E31E615A2719}" type="presOf" srcId="{019E2C70-37E2-46A3-95D4-A108588AF887}" destId="{2E56E48D-C981-43D8-A059-C7B035881A11}" srcOrd="0" destOrd="0" presId="urn:microsoft.com/office/officeart/2005/8/layout/cycle1"/>
    <dgm:cxn modelId="{491AB2F1-AD43-43CE-A2A8-CD95E21F3F41}" srcId="{F655F93F-DD9C-4C0B-8BCA-72BC3126FA04}" destId="{A7D46CC8-EA60-448F-9E7C-4BFE7B0C887C}" srcOrd="0" destOrd="0" parTransId="{8CFE51DB-5A8D-4811-89F7-CD732C352D2C}" sibTransId="{3E75A072-81B3-45BE-915C-C73590FC98C1}"/>
    <dgm:cxn modelId="{1CF366F4-9006-47CB-8676-524DB83802A3}" type="presOf" srcId="{F655F93F-DD9C-4C0B-8BCA-72BC3126FA04}" destId="{1AD6C83B-2061-49DB-A0A0-B65AE30D3840}" srcOrd="0" destOrd="0" presId="urn:microsoft.com/office/officeart/2005/8/layout/cycle1"/>
    <dgm:cxn modelId="{9FFC17AC-3725-4F5B-A667-CD725F11D4CB}" type="presParOf" srcId="{1AD6C83B-2061-49DB-A0A0-B65AE30D3840}" destId="{10C93DBB-24CB-4428-8A26-96D770025C33}" srcOrd="0" destOrd="0" presId="urn:microsoft.com/office/officeart/2005/8/layout/cycle1"/>
    <dgm:cxn modelId="{78E6F781-8172-4786-93D5-7F13FF9BEA43}" type="presParOf" srcId="{1AD6C83B-2061-49DB-A0A0-B65AE30D3840}" destId="{70043D52-5DAE-4FC9-9E19-5EF197A94782}" srcOrd="1" destOrd="0" presId="urn:microsoft.com/office/officeart/2005/8/layout/cycle1"/>
    <dgm:cxn modelId="{4B7266A2-DFAE-4E4F-817D-4B3CAFA8A516}" type="presParOf" srcId="{1AD6C83B-2061-49DB-A0A0-B65AE30D3840}" destId="{337D79C0-6B6A-4531-A981-6E37D209A778}" srcOrd="2" destOrd="0" presId="urn:microsoft.com/office/officeart/2005/8/layout/cycle1"/>
    <dgm:cxn modelId="{69AA8D31-6CD8-481E-A23F-CEFA69F6BC2C}" type="presParOf" srcId="{1AD6C83B-2061-49DB-A0A0-B65AE30D3840}" destId="{3BEBD0A6-68C2-4B2A-A393-921189EE0586}" srcOrd="3" destOrd="0" presId="urn:microsoft.com/office/officeart/2005/8/layout/cycle1"/>
    <dgm:cxn modelId="{8E50B154-BDAD-4094-8203-481843D52B03}" type="presParOf" srcId="{1AD6C83B-2061-49DB-A0A0-B65AE30D3840}" destId="{93F62C0F-6245-470D-8F57-23606FD4B3AE}" srcOrd="4" destOrd="0" presId="urn:microsoft.com/office/officeart/2005/8/layout/cycle1"/>
    <dgm:cxn modelId="{DD92DC61-9BE2-4507-872C-685C7561B385}" type="presParOf" srcId="{1AD6C83B-2061-49DB-A0A0-B65AE30D3840}" destId="{2E56E48D-C981-43D8-A059-C7B035881A11}" srcOrd="5" destOrd="0" presId="urn:microsoft.com/office/officeart/2005/8/layout/cycle1"/>
    <dgm:cxn modelId="{75791B18-CA1D-4E23-B97A-32A88CA5CD95}" type="presParOf" srcId="{1AD6C83B-2061-49DB-A0A0-B65AE30D3840}" destId="{6122D6A7-56B3-4100-B915-188220571776}" srcOrd="6" destOrd="0" presId="urn:microsoft.com/office/officeart/2005/8/layout/cycle1"/>
    <dgm:cxn modelId="{2BD695F4-DD49-4EEA-83FA-A735783CB701}" type="presParOf" srcId="{1AD6C83B-2061-49DB-A0A0-B65AE30D3840}" destId="{08B53796-CEA7-49C2-8404-B95D677A6BBD}" srcOrd="7" destOrd="0" presId="urn:microsoft.com/office/officeart/2005/8/layout/cycle1"/>
    <dgm:cxn modelId="{17D6B17C-5121-4611-9C83-A9C34F6E5847}" type="presParOf" srcId="{1AD6C83B-2061-49DB-A0A0-B65AE30D3840}" destId="{A1C8DF8C-4D4F-471F-BAE9-B00610FBF314}" srcOrd="8" destOrd="0" presId="urn:microsoft.com/office/officeart/2005/8/layout/cycle1"/>
    <dgm:cxn modelId="{F15F1158-7CC7-4853-8960-EE5FF31E07CC}" type="presParOf" srcId="{1AD6C83B-2061-49DB-A0A0-B65AE30D3840}" destId="{CA614445-2508-407F-A434-DC7BB3F3B455}" srcOrd="9" destOrd="0" presId="urn:microsoft.com/office/officeart/2005/8/layout/cycle1"/>
    <dgm:cxn modelId="{AF9C73B8-815A-4383-96F9-CF5B6AF75B5F}" type="presParOf" srcId="{1AD6C83B-2061-49DB-A0A0-B65AE30D3840}" destId="{B72D1611-BF29-4CBF-8557-C055C5C058FD}" srcOrd="10" destOrd="0" presId="urn:microsoft.com/office/officeart/2005/8/layout/cycle1"/>
    <dgm:cxn modelId="{3250CEBA-8F67-41F0-85FC-5F6FF956BA5F}" type="presParOf" srcId="{1AD6C83B-2061-49DB-A0A0-B65AE30D3840}" destId="{ED331C16-07CC-4E84-8BD3-0D4506C478DD}" srcOrd="11" destOrd="0" presId="urn:microsoft.com/office/officeart/2005/8/layout/cycle1"/>
    <dgm:cxn modelId="{29CB075C-3132-4127-9E1D-89D9DF83831E}" type="presParOf" srcId="{1AD6C83B-2061-49DB-A0A0-B65AE30D3840}" destId="{9F688FEB-3AA9-4779-B873-8D79654F8675}" srcOrd="12" destOrd="0" presId="urn:microsoft.com/office/officeart/2005/8/layout/cycle1"/>
    <dgm:cxn modelId="{D02B2A19-4F1A-4609-A4A1-A77CDE7EE434}" type="presParOf" srcId="{1AD6C83B-2061-49DB-A0A0-B65AE30D3840}" destId="{4401EF79-738F-4523-8F91-AD9B853BA7CD}" srcOrd="13" destOrd="0" presId="urn:microsoft.com/office/officeart/2005/8/layout/cycle1"/>
    <dgm:cxn modelId="{78D5C63E-FE49-49F4-B0AB-A741DD6BA532}" type="presParOf" srcId="{1AD6C83B-2061-49DB-A0A0-B65AE30D3840}" destId="{1329DF06-DFDA-4A2B-9D9B-70967911AD5C}"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43D52-5DAE-4FC9-9E19-5EF197A94782}">
      <dsp:nvSpPr>
        <dsp:cNvPr id="0" name=""/>
        <dsp:cNvSpPr/>
      </dsp:nvSpPr>
      <dsp:spPr>
        <a:xfrm>
          <a:off x="4704665" y="39140"/>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Exploratory Data Analysis (EDA):</a:t>
          </a:r>
        </a:p>
      </dsp:txBody>
      <dsp:txXfrm>
        <a:off x="4704665" y="39140"/>
        <a:ext cx="1341437" cy="1341437"/>
      </dsp:txXfrm>
    </dsp:sp>
    <dsp:sp modelId="{337D79C0-6B6A-4531-A981-6E37D209A778}">
      <dsp:nvSpPr>
        <dsp:cNvPr id="0" name=""/>
        <dsp:cNvSpPr/>
      </dsp:nvSpPr>
      <dsp:spPr>
        <a:xfrm>
          <a:off x="1549560" y="385"/>
          <a:ext cx="5028878" cy="502887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62C0F-6245-470D-8F57-23606FD4B3AE}">
      <dsp:nvSpPr>
        <dsp:cNvPr id="0" name=""/>
        <dsp:cNvSpPr/>
      </dsp:nvSpPr>
      <dsp:spPr>
        <a:xfrm>
          <a:off x="5515145" y="2533541"/>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sz="2000" kern="1200" dirty="0"/>
        </a:p>
      </dsp:txBody>
      <dsp:txXfrm>
        <a:off x="5515145" y="2533541"/>
        <a:ext cx="1341437" cy="1341437"/>
      </dsp:txXfrm>
    </dsp:sp>
    <dsp:sp modelId="{2E56E48D-C981-43D8-A059-C7B035881A11}">
      <dsp:nvSpPr>
        <dsp:cNvPr id="0" name=""/>
        <dsp:cNvSpPr/>
      </dsp:nvSpPr>
      <dsp:spPr>
        <a:xfrm>
          <a:off x="1549560" y="385"/>
          <a:ext cx="5028878" cy="502887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53796-CEA7-49C2-8404-B95D677A6BBD}">
      <dsp:nvSpPr>
        <dsp:cNvPr id="0" name=""/>
        <dsp:cNvSpPr/>
      </dsp:nvSpPr>
      <dsp:spPr>
        <a:xfrm>
          <a:off x="3393281" y="4075166"/>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Calibri" panose="020F0502020204030204" pitchFamily="34" charset="0"/>
              <a:ea typeface="Calibri" panose="020F0502020204030204" pitchFamily="34" charset="0"/>
              <a:cs typeface="Times New Roman" panose="02020603050405020304" pitchFamily="18" charset="0"/>
            </a:rPr>
            <a:t>Results:</a:t>
          </a:r>
          <a:endParaRPr lang="en-US" sz="2000" kern="1200" dirty="0"/>
        </a:p>
      </dsp:txBody>
      <dsp:txXfrm>
        <a:off x="3393281" y="4075166"/>
        <a:ext cx="1341437" cy="1341437"/>
      </dsp:txXfrm>
    </dsp:sp>
    <dsp:sp modelId="{A1C8DF8C-4D4F-471F-BAE9-B00610FBF314}">
      <dsp:nvSpPr>
        <dsp:cNvPr id="0" name=""/>
        <dsp:cNvSpPr/>
      </dsp:nvSpPr>
      <dsp:spPr>
        <a:xfrm>
          <a:off x="1549560" y="385"/>
          <a:ext cx="5028878" cy="502887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D1611-BF29-4CBF-8557-C055C5C058FD}">
      <dsp:nvSpPr>
        <dsp:cNvPr id="0" name=""/>
        <dsp:cNvSpPr/>
      </dsp:nvSpPr>
      <dsp:spPr>
        <a:xfrm>
          <a:off x="1271416" y="2533541"/>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000" kern="1200" dirty="0"/>
        </a:p>
      </dsp:txBody>
      <dsp:txXfrm>
        <a:off x="1271416" y="2533541"/>
        <a:ext cx="1341437" cy="1341437"/>
      </dsp:txXfrm>
    </dsp:sp>
    <dsp:sp modelId="{ED331C16-07CC-4E84-8BD3-0D4506C478DD}">
      <dsp:nvSpPr>
        <dsp:cNvPr id="0" name=""/>
        <dsp:cNvSpPr/>
      </dsp:nvSpPr>
      <dsp:spPr>
        <a:xfrm>
          <a:off x="1549560" y="385"/>
          <a:ext cx="5028878" cy="5028878"/>
        </a:xfrm>
        <a:prstGeom prst="circularArrow">
          <a:avLst>
            <a:gd name="adj1" fmla="val 5202"/>
            <a:gd name="adj2" fmla="val 336015"/>
            <a:gd name="adj3" fmla="val 12297380"/>
            <a:gd name="adj4" fmla="val 10771160"/>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01EF79-738F-4523-8F91-AD9B853BA7CD}">
      <dsp:nvSpPr>
        <dsp:cNvPr id="0" name=""/>
        <dsp:cNvSpPr/>
      </dsp:nvSpPr>
      <dsp:spPr>
        <a:xfrm>
          <a:off x="2081896" y="39140"/>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latin typeface="Calibri" panose="020F0502020204030204" pitchFamily="34" charset="0"/>
              <a:ea typeface="Calibri" panose="020F0502020204030204" pitchFamily="34" charset="0"/>
              <a:cs typeface="Times New Roman" panose="02020603050405020304" pitchFamily="18" charset="0"/>
            </a:rPr>
            <a:t>Data Loading and Exploration:</a:t>
          </a:r>
          <a:endParaRPr lang="en-US" sz="2000" kern="1200" dirty="0"/>
        </a:p>
      </dsp:txBody>
      <dsp:txXfrm>
        <a:off x="2081896" y="39140"/>
        <a:ext cx="1341437" cy="1341437"/>
      </dsp:txXfrm>
    </dsp:sp>
    <dsp:sp modelId="{1329DF06-DFDA-4A2B-9D9B-70967911AD5C}">
      <dsp:nvSpPr>
        <dsp:cNvPr id="0" name=""/>
        <dsp:cNvSpPr/>
      </dsp:nvSpPr>
      <dsp:spPr>
        <a:xfrm>
          <a:off x="1549560" y="385"/>
          <a:ext cx="5028878" cy="5028878"/>
        </a:xfrm>
        <a:prstGeom prst="circularArrow">
          <a:avLst>
            <a:gd name="adj1" fmla="val 5202"/>
            <a:gd name="adj2" fmla="val 336015"/>
            <a:gd name="adj3" fmla="val 16865256"/>
            <a:gd name="adj4" fmla="val 15198729"/>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72D0-7D48-C0FE-8827-ED2C367F4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3B492-89ED-FF49-5741-79D5E6F7D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C16F5-8CAA-6D1D-39B5-AD5490E08ACA}"/>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8C7F485A-11D0-C847-DA24-3A2BC6ED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6E28-916A-0F8B-D603-E8D4349C63E9}"/>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84967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45B3-E68B-7192-E691-218BF804A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3FE53-8BBA-6BC0-316D-79A4C8C18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69B68-1EFD-C369-8111-960AA29CB3A2}"/>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A7175C69-014F-2FEB-FA30-E88575E2A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5E8FB-863B-8542-491B-306549919382}"/>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6422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CC279-EDEB-0024-CA77-E8A3C13CF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2CD758-8B1E-E0BE-7694-BF82067E6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EFBD8-AA34-5CF1-1474-8F60CFF483EE}"/>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CEC79004-C5AD-7589-407D-C210C73CF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CB8EB-F535-4CE2-D72F-87CF25583D4C}"/>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43824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3A18-D046-4C6D-4021-751D2B776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288FB-4631-4262-2463-13DAFE470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C5EF7-F2FD-4C2B-A7B1-8A00E2624859}"/>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B9198D44-DC50-1787-64A2-8D415918D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3C25C-B454-BE32-A76E-FC7610DCE6E8}"/>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350904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7C2C-7EBA-F369-658A-007688EA6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488C09-58BE-33F5-B7AD-E78AFAA37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6F5DF-1A87-6199-B0F6-254690BA12A7}"/>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8217968E-4757-A231-F219-FCF754560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D731E-0F7E-CDF5-6AA7-76C4953BC34D}"/>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159566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4EEF-CB71-074E-BB2A-FF2C9776C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0DC7B-5E15-85A6-AA78-568AB03CB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6D1981-0E97-16A1-67EF-BEE79D087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D2B479-30ED-CB28-AB97-CAB0ED2BF9E3}"/>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6" name="Footer Placeholder 5">
            <a:extLst>
              <a:ext uri="{FF2B5EF4-FFF2-40B4-BE49-F238E27FC236}">
                <a16:creationId xmlns:a16="http://schemas.microsoft.com/office/drawing/2014/main" id="{986322BB-D0AA-B3C3-1938-1D85C8DA0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CE925-4546-1E66-E362-4D7E50A4BE34}"/>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7812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D92D-5286-C908-2D2D-683F3705EC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EAC4B-C892-FDC4-4186-A1AD9FDB2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8E2C8-C466-38C9-19B0-A872F2AE2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2F7AA-0B83-FC69-783B-C14FEA30B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1606A-1602-28D5-5BE0-94F274B02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4A208-1B21-1E62-F222-7B401C3F665E}"/>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8" name="Footer Placeholder 7">
            <a:extLst>
              <a:ext uri="{FF2B5EF4-FFF2-40B4-BE49-F238E27FC236}">
                <a16:creationId xmlns:a16="http://schemas.microsoft.com/office/drawing/2014/main" id="{A639F08D-3407-4570-FFA9-607F60D7E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BBE15-6C50-BFBC-F24D-76619163132B}"/>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179391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6757-40D1-58B4-7749-F545FC9BD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910698-C15B-2526-5B42-B254DCB26AD7}"/>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4" name="Footer Placeholder 3">
            <a:extLst>
              <a:ext uri="{FF2B5EF4-FFF2-40B4-BE49-F238E27FC236}">
                <a16:creationId xmlns:a16="http://schemas.microsoft.com/office/drawing/2014/main" id="{63A84206-0DFF-198F-6988-C5E547A72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B4901-117E-FB8B-A6C2-C264E46D0DEE}"/>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38167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76DA0-316A-E7D5-08E6-87F2069EB56D}"/>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3" name="Footer Placeholder 2">
            <a:extLst>
              <a:ext uri="{FF2B5EF4-FFF2-40B4-BE49-F238E27FC236}">
                <a16:creationId xmlns:a16="http://schemas.microsoft.com/office/drawing/2014/main" id="{03C1E4C9-3A38-D783-99B8-C5C7A76B29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533634-E594-A067-62F3-FDDDA229CA13}"/>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380553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FC17-9FAE-B45E-786E-B25019BB4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38ABA-B828-3E69-D5FC-11EA94324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CD3C3-9347-BA2A-EA4D-3F981C8C9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F2055-0FEF-484D-12A4-41788B8032A0}"/>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6" name="Footer Placeholder 5">
            <a:extLst>
              <a:ext uri="{FF2B5EF4-FFF2-40B4-BE49-F238E27FC236}">
                <a16:creationId xmlns:a16="http://schemas.microsoft.com/office/drawing/2014/main" id="{E563FCF9-ECCC-B9F3-C647-AD1E36490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795DF-620C-9EB8-C292-971B8C5DA200}"/>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9523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72FE-B43B-BE90-2454-40A4B5029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F6EBF3-8B4D-68EF-CE39-C048093C5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F12C4-F94B-8168-9E81-BF04F8716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8125A-C63B-E85D-005A-332CAC1E1422}"/>
              </a:ext>
            </a:extLst>
          </p:cNvPr>
          <p:cNvSpPr>
            <a:spLocks noGrp="1"/>
          </p:cNvSpPr>
          <p:nvPr>
            <p:ph type="dt" sz="half" idx="10"/>
          </p:nvPr>
        </p:nvSpPr>
        <p:spPr/>
        <p:txBody>
          <a:bodyPr/>
          <a:lstStyle/>
          <a:p>
            <a:fld id="{F142B750-B971-413F-882C-BA9CABA1C469}" type="datetimeFigureOut">
              <a:rPr lang="en-US" smtClean="0"/>
              <a:t>5/2/2024</a:t>
            </a:fld>
            <a:endParaRPr lang="en-US"/>
          </a:p>
        </p:txBody>
      </p:sp>
      <p:sp>
        <p:nvSpPr>
          <p:cNvPr id="6" name="Footer Placeholder 5">
            <a:extLst>
              <a:ext uri="{FF2B5EF4-FFF2-40B4-BE49-F238E27FC236}">
                <a16:creationId xmlns:a16="http://schemas.microsoft.com/office/drawing/2014/main" id="{66BEC5F2-EAB2-C7E5-CDF0-3AB4C045B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E0744-3E08-FAE3-BB41-F5A5B59E27EC}"/>
              </a:ext>
            </a:extLst>
          </p:cNvPr>
          <p:cNvSpPr>
            <a:spLocks noGrp="1"/>
          </p:cNvSpPr>
          <p:nvPr>
            <p:ph type="sldNum" sz="quarter" idx="12"/>
          </p:nvPr>
        </p:nvSpPr>
        <p:spPr/>
        <p:txBody>
          <a:bodyPr/>
          <a:lstStyle/>
          <a:p>
            <a:fld id="{D1AD6430-8B6A-48E1-A1FD-8981426A8E5A}" type="slidenum">
              <a:rPr lang="en-US" smtClean="0"/>
              <a:t>‹#›</a:t>
            </a:fld>
            <a:endParaRPr lang="en-US"/>
          </a:p>
        </p:txBody>
      </p:sp>
    </p:spTree>
    <p:extLst>
      <p:ext uri="{BB962C8B-B14F-4D97-AF65-F5344CB8AC3E}">
        <p14:creationId xmlns:p14="http://schemas.microsoft.com/office/powerpoint/2010/main" val="115666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7FD41-7834-58B4-9E61-BBC46CB46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D98AE4-A1D9-3892-7020-554A4E480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0DB23-5E9F-2102-A068-DFF616ED7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2B750-B971-413F-882C-BA9CABA1C469}" type="datetimeFigureOut">
              <a:rPr lang="en-US" smtClean="0"/>
              <a:t>5/2/2024</a:t>
            </a:fld>
            <a:endParaRPr lang="en-US"/>
          </a:p>
        </p:txBody>
      </p:sp>
      <p:sp>
        <p:nvSpPr>
          <p:cNvPr id="5" name="Footer Placeholder 4">
            <a:extLst>
              <a:ext uri="{FF2B5EF4-FFF2-40B4-BE49-F238E27FC236}">
                <a16:creationId xmlns:a16="http://schemas.microsoft.com/office/drawing/2014/main" id="{B56CE2C6-5F6F-1F78-4134-0B5E4DFDE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2849E-789A-AB3E-F00A-8D3585785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D6430-8B6A-48E1-A1FD-8981426A8E5A}" type="slidenum">
              <a:rPr lang="en-US" smtClean="0"/>
              <a:t>‹#›</a:t>
            </a:fld>
            <a:endParaRPr lang="en-US"/>
          </a:p>
        </p:txBody>
      </p:sp>
    </p:spTree>
    <p:extLst>
      <p:ext uri="{BB962C8B-B14F-4D97-AF65-F5344CB8AC3E}">
        <p14:creationId xmlns:p14="http://schemas.microsoft.com/office/powerpoint/2010/main" val="344329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9CB6-A1A8-DCEB-B406-45C8BE6F3D73}"/>
              </a:ext>
            </a:extLst>
          </p:cNvPr>
          <p:cNvSpPr>
            <a:spLocks noGrp="1"/>
          </p:cNvSpPr>
          <p:nvPr>
            <p:ph type="ctrTitle"/>
          </p:nvPr>
        </p:nvSpPr>
        <p:spPr/>
        <p:txBody>
          <a:bodyPr/>
          <a:lstStyle/>
          <a:p>
            <a:r>
              <a:rPr lang="en-US" b="1" dirty="0"/>
              <a:t>Titanic Survival Prediction</a:t>
            </a:r>
          </a:p>
        </p:txBody>
      </p:sp>
      <p:sp>
        <p:nvSpPr>
          <p:cNvPr id="3" name="Subtitle 2">
            <a:extLst>
              <a:ext uri="{FF2B5EF4-FFF2-40B4-BE49-F238E27FC236}">
                <a16:creationId xmlns:a16="http://schemas.microsoft.com/office/drawing/2014/main" id="{7B3011E6-DF8E-65F9-57C0-EA9D2304C6FF}"/>
              </a:ext>
            </a:extLst>
          </p:cNvPr>
          <p:cNvSpPr>
            <a:spLocks noGrp="1"/>
          </p:cNvSpPr>
          <p:nvPr>
            <p:ph type="subTitle" idx="1"/>
          </p:nvPr>
        </p:nvSpPr>
        <p:spPr/>
        <p:txBody>
          <a:bodyPr/>
          <a:lstStyle/>
          <a:p>
            <a:r>
              <a:rPr lang="en-US" dirty="0"/>
              <a:t> by </a:t>
            </a:r>
          </a:p>
          <a:p>
            <a:r>
              <a:rPr lang="en-US" dirty="0"/>
              <a:t>Richard Akinwande</a:t>
            </a:r>
          </a:p>
        </p:txBody>
      </p:sp>
    </p:spTree>
    <p:extLst>
      <p:ext uri="{BB962C8B-B14F-4D97-AF65-F5344CB8AC3E}">
        <p14:creationId xmlns:p14="http://schemas.microsoft.com/office/powerpoint/2010/main" val="13082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DDF0-4FB6-92BF-985A-986A52046A46}"/>
              </a:ext>
            </a:extLst>
          </p:cNvPr>
          <p:cNvSpPr>
            <a:spLocks noGrp="1"/>
          </p:cNvSpPr>
          <p:nvPr>
            <p:ph type="title"/>
          </p:nvPr>
        </p:nvSpPr>
        <p:spPr>
          <a:xfrm>
            <a:off x="838200" y="365125"/>
            <a:ext cx="2479431" cy="631337"/>
          </a:xfrm>
          <a:ln>
            <a:solidFill>
              <a:schemeClr val="tx1"/>
            </a:solidFill>
          </a:ln>
        </p:spPr>
        <p:txBody>
          <a:bodyPr>
            <a:normAutofit fontScale="90000"/>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9B488354-1468-8B6D-9F73-9BF821033DA5}"/>
              </a:ext>
            </a:extLst>
          </p:cNvPr>
          <p:cNvSpPr>
            <a:spLocks noGrp="1"/>
          </p:cNvSpPr>
          <p:nvPr>
            <p:ph idx="1"/>
          </p:nvPr>
        </p:nvSpPr>
        <p:spPr>
          <a:xfrm>
            <a:off x="838200" y="1825625"/>
            <a:ext cx="10515600" cy="952744"/>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analyze the Titanic dataset and predict the survival outcome of passengers based on various factors such as age, gender, passenger class, etc. </a:t>
            </a:r>
          </a:p>
          <a:p>
            <a:endParaRPr lang="en-US" dirty="0"/>
          </a:p>
        </p:txBody>
      </p:sp>
      <p:sp>
        <p:nvSpPr>
          <p:cNvPr id="4" name="Title 1">
            <a:extLst>
              <a:ext uri="{FF2B5EF4-FFF2-40B4-BE49-F238E27FC236}">
                <a16:creationId xmlns:a16="http://schemas.microsoft.com/office/drawing/2014/main" id="{6C50CE6E-F299-1D77-AC4A-0D7CF09E93DD}"/>
              </a:ext>
            </a:extLst>
          </p:cNvPr>
          <p:cNvSpPr txBox="1">
            <a:spLocks/>
          </p:cNvSpPr>
          <p:nvPr/>
        </p:nvSpPr>
        <p:spPr>
          <a:xfrm>
            <a:off x="838200" y="2976195"/>
            <a:ext cx="2479431" cy="631337"/>
          </a:xfrm>
          <a:prstGeom prst="rect">
            <a:avLst/>
          </a:prstGeom>
          <a:ln>
            <a:solidFill>
              <a:schemeClr val="tx1"/>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Data Source:</a:t>
            </a:r>
          </a:p>
        </p:txBody>
      </p:sp>
      <p:sp>
        <p:nvSpPr>
          <p:cNvPr id="5" name="Content Placeholder 2">
            <a:extLst>
              <a:ext uri="{FF2B5EF4-FFF2-40B4-BE49-F238E27FC236}">
                <a16:creationId xmlns:a16="http://schemas.microsoft.com/office/drawing/2014/main" id="{48194BCD-BC51-79E2-9534-3ACC68C2FFC9}"/>
              </a:ext>
            </a:extLst>
          </p:cNvPr>
          <p:cNvSpPr txBox="1">
            <a:spLocks/>
          </p:cNvSpPr>
          <p:nvPr/>
        </p:nvSpPr>
        <p:spPr>
          <a:xfrm>
            <a:off x="838200" y="4228856"/>
            <a:ext cx="10515600" cy="95274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used in this project is the Titanic dataset, which contains information about passengers aboard the Titanic, including features such as age, gender, passenger class, fare, and survival status.</a:t>
            </a:r>
          </a:p>
        </p:txBody>
      </p:sp>
    </p:spTree>
    <p:extLst>
      <p:ext uri="{BB962C8B-B14F-4D97-AF65-F5344CB8AC3E}">
        <p14:creationId xmlns:p14="http://schemas.microsoft.com/office/powerpoint/2010/main" val="40110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39F1-17C6-DEC9-F00B-D48A2888EAC3}"/>
              </a:ext>
            </a:extLst>
          </p:cNvPr>
          <p:cNvSpPr>
            <a:spLocks noGrp="1"/>
          </p:cNvSpPr>
          <p:nvPr>
            <p:ph type="title"/>
          </p:nvPr>
        </p:nvSpPr>
        <p:spPr>
          <a:xfrm>
            <a:off x="4289994" y="0"/>
            <a:ext cx="3229708" cy="760290"/>
          </a:xfrm>
          <a:ln>
            <a:solidFill>
              <a:schemeClr val="tx1"/>
            </a:solidFill>
          </a:ln>
        </p:spPr>
        <p:txBody>
          <a:bodyPr/>
          <a:lstStyle/>
          <a:p>
            <a:pPr algn="ctr"/>
            <a:r>
              <a:rPr lang="en-US" b="1" dirty="0"/>
              <a:t>WORKFLOW</a:t>
            </a:r>
          </a:p>
        </p:txBody>
      </p:sp>
      <p:graphicFrame>
        <p:nvGraphicFramePr>
          <p:cNvPr id="4" name="Diagram 3">
            <a:extLst>
              <a:ext uri="{FF2B5EF4-FFF2-40B4-BE49-F238E27FC236}">
                <a16:creationId xmlns:a16="http://schemas.microsoft.com/office/drawing/2014/main" id="{03DB6F09-0D75-82FB-9D49-FF9D7DE9D8E5}"/>
              </a:ext>
            </a:extLst>
          </p:cNvPr>
          <p:cNvGraphicFramePr/>
          <p:nvPr>
            <p:extLst>
              <p:ext uri="{D42A27DB-BD31-4B8C-83A1-F6EECF244321}">
                <p14:modId xmlns:p14="http://schemas.microsoft.com/office/powerpoint/2010/main" val="2513247415"/>
              </p:ext>
            </p:extLst>
          </p:nvPr>
        </p:nvGraphicFramePr>
        <p:xfrm>
          <a:off x="1671515" y="12244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8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7764-0C22-0AF9-41E1-E50B585C4428}"/>
              </a:ext>
            </a:extLst>
          </p:cNvPr>
          <p:cNvSpPr>
            <a:spLocks noGrp="1"/>
          </p:cNvSpPr>
          <p:nvPr>
            <p:ph type="title"/>
          </p:nvPr>
        </p:nvSpPr>
        <p:spPr>
          <a:xfrm>
            <a:off x="2127739" y="83772"/>
            <a:ext cx="7215554" cy="994752"/>
          </a:xfrm>
          <a:ln>
            <a:solidFill>
              <a:schemeClr val="tx1"/>
            </a:solidFill>
          </a:ln>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Data Loading and Exploration:</a:t>
            </a:r>
            <a:endParaRPr lang="en-US" dirty="0"/>
          </a:p>
        </p:txBody>
      </p:sp>
      <p:sp>
        <p:nvSpPr>
          <p:cNvPr id="3" name="Content Placeholder 2">
            <a:extLst>
              <a:ext uri="{FF2B5EF4-FFF2-40B4-BE49-F238E27FC236}">
                <a16:creationId xmlns:a16="http://schemas.microsoft.com/office/drawing/2014/main" id="{09E411E8-BE60-168C-64C8-9F4BBB7464C4}"/>
              </a:ext>
            </a:extLst>
          </p:cNvPr>
          <p:cNvSpPr>
            <a:spLocks noGrp="1"/>
          </p:cNvSpPr>
          <p:nvPr>
            <p:ph idx="1"/>
          </p:nvPr>
        </p:nvSpPr>
        <p:spPr>
          <a:xfrm>
            <a:off x="838200" y="1239471"/>
            <a:ext cx="10515600" cy="1128590"/>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was loaded into a pandas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analysis.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Initial exploration of the dataset was conducted to understand its structure, features, and data types.</a:t>
            </a:r>
          </a:p>
          <a:p>
            <a:endParaRPr lang="en-US" dirty="0"/>
          </a:p>
        </p:txBody>
      </p:sp>
      <p:pic>
        <p:nvPicPr>
          <p:cNvPr id="5" name="Picture 4">
            <a:extLst>
              <a:ext uri="{FF2B5EF4-FFF2-40B4-BE49-F238E27FC236}">
                <a16:creationId xmlns:a16="http://schemas.microsoft.com/office/drawing/2014/main" id="{67770A07-DDB4-C370-77D1-7B73F13CC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84" y="2342692"/>
            <a:ext cx="5645811" cy="3744270"/>
          </a:xfrm>
          <a:prstGeom prst="rect">
            <a:avLst/>
          </a:prstGeom>
        </p:spPr>
      </p:pic>
      <p:pic>
        <p:nvPicPr>
          <p:cNvPr id="7" name="Picture 6">
            <a:extLst>
              <a:ext uri="{FF2B5EF4-FFF2-40B4-BE49-F238E27FC236}">
                <a16:creationId xmlns:a16="http://schemas.microsoft.com/office/drawing/2014/main" id="{4ED44B21-FA73-B69B-58AF-710BC5C90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600" y="2368061"/>
            <a:ext cx="7249400" cy="3724763"/>
          </a:xfrm>
          <a:prstGeom prst="rect">
            <a:avLst/>
          </a:prstGeom>
        </p:spPr>
      </p:pic>
      <p:sp>
        <p:nvSpPr>
          <p:cNvPr id="8" name="TextBox 7">
            <a:extLst>
              <a:ext uri="{FF2B5EF4-FFF2-40B4-BE49-F238E27FC236}">
                <a16:creationId xmlns:a16="http://schemas.microsoft.com/office/drawing/2014/main" id="{CD62D2F2-A176-5FE8-E3D6-8B9553E3601B}"/>
              </a:ext>
            </a:extLst>
          </p:cNvPr>
          <p:cNvSpPr txBox="1"/>
          <p:nvPr/>
        </p:nvSpPr>
        <p:spPr>
          <a:xfrm>
            <a:off x="86199" y="2368061"/>
            <a:ext cx="339969" cy="375138"/>
          </a:xfrm>
          <a:prstGeom prst="rect">
            <a:avLst/>
          </a:prstGeom>
          <a:noFill/>
          <a:ln>
            <a:solidFill>
              <a:schemeClr val="tx1"/>
            </a:solidFill>
          </a:ln>
        </p:spPr>
        <p:txBody>
          <a:bodyPr wrap="square" rtlCol="0">
            <a:spAutoFit/>
          </a:bodyPr>
          <a:lstStyle/>
          <a:p>
            <a:r>
              <a:rPr lang="en-US" dirty="0"/>
              <a:t>A</a:t>
            </a:r>
          </a:p>
        </p:txBody>
      </p:sp>
      <p:sp>
        <p:nvSpPr>
          <p:cNvPr id="9" name="TextBox 8">
            <a:extLst>
              <a:ext uri="{FF2B5EF4-FFF2-40B4-BE49-F238E27FC236}">
                <a16:creationId xmlns:a16="http://schemas.microsoft.com/office/drawing/2014/main" id="{8DE42829-07F8-A9BC-A4E0-87F2D434ADB0}"/>
              </a:ext>
            </a:extLst>
          </p:cNvPr>
          <p:cNvSpPr txBox="1"/>
          <p:nvPr/>
        </p:nvSpPr>
        <p:spPr>
          <a:xfrm>
            <a:off x="5150568" y="2762128"/>
            <a:ext cx="339969" cy="375138"/>
          </a:xfrm>
          <a:prstGeom prst="rect">
            <a:avLst/>
          </a:prstGeom>
          <a:noFill/>
          <a:ln>
            <a:solidFill>
              <a:schemeClr val="tx1"/>
            </a:solidFill>
          </a:ln>
        </p:spPr>
        <p:txBody>
          <a:bodyPr wrap="square" rtlCol="0">
            <a:spAutoFit/>
          </a:bodyPr>
          <a:lstStyle/>
          <a:p>
            <a:r>
              <a:rPr lang="en-US" dirty="0"/>
              <a:t>B</a:t>
            </a:r>
          </a:p>
        </p:txBody>
      </p:sp>
      <p:sp>
        <p:nvSpPr>
          <p:cNvPr id="10" name="TextBox 9">
            <a:extLst>
              <a:ext uri="{FF2B5EF4-FFF2-40B4-BE49-F238E27FC236}">
                <a16:creationId xmlns:a16="http://schemas.microsoft.com/office/drawing/2014/main" id="{E0940732-AB4A-C6A8-70A9-1EACAE7B855A}"/>
              </a:ext>
            </a:extLst>
          </p:cNvPr>
          <p:cNvSpPr txBox="1"/>
          <p:nvPr/>
        </p:nvSpPr>
        <p:spPr>
          <a:xfrm>
            <a:off x="838201" y="6213230"/>
            <a:ext cx="2772508" cy="375138"/>
          </a:xfrm>
          <a:prstGeom prst="rect">
            <a:avLst/>
          </a:prstGeom>
          <a:noFill/>
          <a:ln>
            <a:solidFill>
              <a:schemeClr val="tx1"/>
            </a:solidFill>
          </a:ln>
        </p:spPr>
        <p:txBody>
          <a:bodyPr wrap="square" rtlCol="0">
            <a:spAutoFit/>
          </a:bodyPr>
          <a:lstStyle/>
          <a:p>
            <a:r>
              <a:rPr lang="en-US" dirty="0"/>
              <a:t>Fig A: Data loading for QC</a:t>
            </a:r>
          </a:p>
        </p:txBody>
      </p:sp>
      <p:sp>
        <p:nvSpPr>
          <p:cNvPr id="11" name="TextBox 10">
            <a:extLst>
              <a:ext uri="{FF2B5EF4-FFF2-40B4-BE49-F238E27FC236}">
                <a16:creationId xmlns:a16="http://schemas.microsoft.com/office/drawing/2014/main" id="{7E87233C-82D0-0482-AD68-43AF738AB435}"/>
              </a:ext>
            </a:extLst>
          </p:cNvPr>
          <p:cNvSpPr txBox="1"/>
          <p:nvPr/>
        </p:nvSpPr>
        <p:spPr>
          <a:xfrm>
            <a:off x="5960611" y="6213230"/>
            <a:ext cx="5393188" cy="369332"/>
          </a:xfrm>
          <a:prstGeom prst="rect">
            <a:avLst/>
          </a:prstGeom>
          <a:noFill/>
          <a:ln>
            <a:solidFill>
              <a:schemeClr val="tx1"/>
            </a:solidFill>
          </a:ln>
        </p:spPr>
        <p:txBody>
          <a:bodyPr wrap="square" rtlCol="0">
            <a:spAutoFit/>
          </a:bodyPr>
          <a:lstStyle/>
          <a:p>
            <a:r>
              <a:rPr lang="en-US" dirty="0"/>
              <a:t>Fig B: Data Summary Statistics of Numerical Columns</a:t>
            </a:r>
          </a:p>
        </p:txBody>
      </p:sp>
    </p:spTree>
    <p:extLst>
      <p:ext uri="{BB962C8B-B14F-4D97-AF65-F5344CB8AC3E}">
        <p14:creationId xmlns:p14="http://schemas.microsoft.com/office/powerpoint/2010/main" val="136245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FD8F-4635-9573-D524-5477D5E8362D}"/>
              </a:ext>
            </a:extLst>
          </p:cNvPr>
          <p:cNvSpPr>
            <a:spLocks noGrp="1"/>
          </p:cNvSpPr>
          <p:nvPr>
            <p:ph type="title"/>
          </p:nvPr>
        </p:nvSpPr>
        <p:spPr>
          <a:xfrm>
            <a:off x="2376964" y="0"/>
            <a:ext cx="6723183" cy="538651"/>
          </a:xfrm>
          <a:ln>
            <a:solidFill>
              <a:schemeClr val="tx1"/>
            </a:solidFill>
          </a:ln>
        </p:spPr>
        <p:txBody>
          <a:bodyPr>
            <a:normAutofit fontScale="90000"/>
          </a:bodyPr>
          <a:lstStyle/>
          <a:p>
            <a:r>
              <a:rPr lang="en-US" dirty="0"/>
              <a:t>Exploratory Data Analysis (EDA)</a:t>
            </a:r>
          </a:p>
        </p:txBody>
      </p:sp>
      <p:sp>
        <p:nvSpPr>
          <p:cNvPr id="3" name="Content Placeholder 2">
            <a:extLst>
              <a:ext uri="{FF2B5EF4-FFF2-40B4-BE49-F238E27FC236}">
                <a16:creationId xmlns:a16="http://schemas.microsoft.com/office/drawing/2014/main" id="{C68AE6C2-1281-FAAC-1F53-B7EF87B6B29A}"/>
              </a:ext>
            </a:extLst>
          </p:cNvPr>
          <p:cNvSpPr>
            <a:spLocks noGrp="1"/>
          </p:cNvSpPr>
          <p:nvPr>
            <p:ph idx="1"/>
          </p:nvPr>
        </p:nvSpPr>
        <p:spPr>
          <a:xfrm>
            <a:off x="838200" y="823516"/>
            <a:ext cx="10515600" cy="1467949"/>
          </a:xfrm>
          <a:ln>
            <a:solidFill>
              <a:schemeClr val="tx1"/>
            </a:solidFill>
          </a:ln>
        </p:spPr>
        <p:txBody>
          <a:bodyPr>
            <a:normAutofit fontScale="85000" lnSpcReduction="2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Distribution  of passenger base on  age and sex was visualized using histogram.</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Survival rates were calculated and visualized across different categories such as gender, passenger class, and age group.</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Correlations between survival and various features were explored using visualizations such as heatmaps, scatter plots, and box plots.</a:t>
            </a:r>
          </a:p>
          <a:p>
            <a:endParaRPr lang="en-US" dirty="0"/>
          </a:p>
        </p:txBody>
      </p:sp>
      <p:pic>
        <p:nvPicPr>
          <p:cNvPr id="5" name="Picture 4">
            <a:extLst>
              <a:ext uri="{FF2B5EF4-FFF2-40B4-BE49-F238E27FC236}">
                <a16:creationId xmlns:a16="http://schemas.microsoft.com/office/drawing/2014/main" id="{7345A7EF-0718-CDEB-3994-95087602E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57" y="2450123"/>
            <a:ext cx="2828258" cy="2090065"/>
          </a:xfrm>
          <a:prstGeom prst="rect">
            <a:avLst/>
          </a:prstGeom>
        </p:spPr>
      </p:pic>
      <p:pic>
        <p:nvPicPr>
          <p:cNvPr id="7" name="Picture 6">
            <a:extLst>
              <a:ext uri="{FF2B5EF4-FFF2-40B4-BE49-F238E27FC236}">
                <a16:creationId xmlns:a16="http://schemas.microsoft.com/office/drawing/2014/main" id="{4D3F73ED-522D-68BE-2623-CDE0E4C58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49" y="4572457"/>
            <a:ext cx="3171166" cy="2110091"/>
          </a:xfrm>
          <a:prstGeom prst="rect">
            <a:avLst/>
          </a:prstGeom>
        </p:spPr>
      </p:pic>
      <p:pic>
        <p:nvPicPr>
          <p:cNvPr id="14" name="Picture 13">
            <a:extLst>
              <a:ext uri="{FF2B5EF4-FFF2-40B4-BE49-F238E27FC236}">
                <a16:creationId xmlns:a16="http://schemas.microsoft.com/office/drawing/2014/main" id="{860180DB-3E3E-A4E8-96E5-F9534D0C2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779" y="2636920"/>
            <a:ext cx="4835104" cy="3806536"/>
          </a:xfrm>
          <a:prstGeom prst="rect">
            <a:avLst/>
          </a:prstGeom>
        </p:spPr>
      </p:pic>
      <p:pic>
        <p:nvPicPr>
          <p:cNvPr id="3074" name="Picture 2">
            <a:extLst>
              <a:ext uri="{FF2B5EF4-FFF2-40B4-BE49-F238E27FC236}">
                <a16:creationId xmlns:a16="http://schemas.microsoft.com/office/drawing/2014/main" id="{78048B39-E855-C2F6-4936-58CC375D58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913" y="2636920"/>
            <a:ext cx="4101577" cy="373309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4FAA562-FA57-8E1C-05CF-821D9763FF98}"/>
              </a:ext>
            </a:extLst>
          </p:cNvPr>
          <p:cNvSpPr txBox="1"/>
          <p:nvPr/>
        </p:nvSpPr>
        <p:spPr>
          <a:xfrm>
            <a:off x="728784" y="2297722"/>
            <a:ext cx="339969" cy="375138"/>
          </a:xfrm>
          <a:prstGeom prst="rect">
            <a:avLst/>
          </a:prstGeom>
          <a:noFill/>
          <a:ln>
            <a:solidFill>
              <a:schemeClr val="tx1"/>
            </a:solidFill>
          </a:ln>
        </p:spPr>
        <p:txBody>
          <a:bodyPr wrap="square" rtlCol="0">
            <a:spAutoFit/>
          </a:bodyPr>
          <a:lstStyle/>
          <a:p>
            <a:r>
              <a:rPr lang="en-US" dirty="0"/>
              <a:t>C</a:t>
            </a:r>
          </a:p>
        </p:txBody>
      </p:sp>
      <p:sp>
        <p:nvSpPr>
          <p:cNvPr id="16" name="TextBox 15">
            <a:extLst>
              <a:ext uri="{FF2B5EF4-FFF2-40B4-BE49-F238E27FC236}">
                <a16:creationId xmlns:a16="http://schemas.microsoft.com/office/drawing/2014/main" id="{98C4E934-BA41-7EFA-A1AC-6824B7CCE866}"/>
              </a:ext>
            </a:extLst>
          </p:cNvPr>
          <p:cNvSpPr txBox="1"/>
          <p:nvPr/>
        </p:nvSpPr>
        <p:spPr>
          <a:xfrm>
            <a:off x="751168" y="4424446"/>
            <a:ext cx="339969" cy="375138"/>
          </a:xfrm>
          <a:prstGeom prst="rect">
            <a:avLst/>
          </a:prstGeom>
          <a:noFill/>
          <a:ln>
            <a:solidFill>
              <a:schemeClr val="tx1"/>
            </a:solidFill>
          </a:ln>
        </p:spPr>
        <p:txBody>
          <a:bodyPr wrap="square" rtlCol="0">
            <a:spAutoFit/>
          </a:bodyPr>
          <a:lstStyle/>
          <a:p>
            <a:r>
              <a:rPr lang="en-US" dirty="0"/>
              <a:t>D</a:t>
            </a:r>
          </a:p>
        </p:txBody>
      </p:sp>
      <p:sp>
        <p:nvSpPr>
          <p:cNvPr id="17" name="TextBox 16">
            <a:extLst>
              <a:ext uri="{FF2B5EF4-FFF2-40B4-BE49-F238E27FC236}">
                <a16:creationId xmlns:a16="http://schemas.microsoft.com/office/drawing/2014/main" id="{57B568CA-6BF2-6E9C-C299-467E59FA6490}"/>
              </a:ext>
            </a:extLst>
          </p:cNvPr>
          <p:cNvSpPr txBox="1"/>
          <p:nvPr/>
        </p:nvSpPr>
        <p:spPr>
          <a:xfrm>
            <a:off x="3922268" y="2474436"/>
            <a:ext cx="339969" cy="375138"/>
          </a:xfrm>
          <a:prstGeom prst="rect">
            <a:avLst/>
          </a:prstGeom>
          <a:noFill/>
          <a:ln>
            <a:solidFill>
              <a:schemeClr val="tx1"/>
            </a:solidFill>
          </a:ln>
        </p:spPr>
        <p:txBody>
          <a:bodyPr wrap="square" rtlCol="0">
            <a:spAutoFit/>
          </a:bodyPr>
          <a:lstStyle/>
          <a:p>
            <a:r>
              <a:rPr lang="en-US" dirty="0"/>
              <a:t>E</a:t>
            </a:r>
          </a:p>
        </p:txBody>
      </p:sp>
      <p:sp>
        <p:nvSpPr>
          <p:cNvPr id="18" name="TextBox 17">
            <a:extLst>
              <a:ext uri="{FF2B5EF4-FFF2-40B4-BE49-F238E27FC236}">
                <a16:creationId xmlns:a16="http://schemas.microsoft.com/office/drawing/2014/main" id="{FC328564-04EC-92C4-2021-239E976232E1}"/>
              </a:ext>
            </a:extLst>
          </p:cNvPr>
          <p:cNvSpPr txBox="1"/>
          <p:nvPr/>
        </p:nvSpPr>
        <p:spPr>
          <a:xfrm>
            <a:off x="8079601" y="2462713"/>
            <a:ext cx="339969" cy="375138"/>
          </a:xfrm>
          <a:prstGeom prst="rect">
            <a:avLst/>
          </a:prstGeom>
          <a:noFill/>
          <a:ln>
            <a:solidFill>
              <a:schemeClr val="tx1"/>
            </a:solidFill>
          </a:ln>
        </p:spPr>
        <p:txBody>
          <a:bodyPr wrap="square" rtlCol="0">
            <a:spAutoFit/>
          </a:bodyPr>
          <a:lstStyle/>
          <a:p>
            <a:r>
              <a:rPr lang="en-US" dirty="0"/>
              <a:t>F</a:t>
            </a:r>
          </a:p>
        </p:txBody>
      </p:sp>
    </p:spTree>
    <p:extLst>
      <p:ext uri="{BB962C8B-B14F-4D97-AF65-F5344CB8AC3E}">
        <p14:creationId xmlns:p14="http://schemas.microsoft.com/office/powerpoint/2010/main" val="297798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79BB-FD0F-272F-FC89-5DCEA0344C41}"/>
              </a:ext>
            </a:extLst>
          </p:cNvPr>
          <p:cNvSpPr>
            <a:spLocks noGrp="1"/>
          </p:cNvSpPr>
          <p:nvPr>
            <p:ph type="title"/>
          </p:nvPr>
        </p:nvSpPr>
        <p:spPr>
          <a:xfrm>
            <a:off x="2214857" y="0"/>
            <a:ext cx="6555382" cy="783737"/>
          </a:xfrm>
          <a:ln>
            <a:solidFill>
              <a:schemeClr val="tx1"/>
            </a:solidFill>
          </a:ln>
        </p:spPr>
        <p:txBody>
          <a:bodyPr/>
          <a:lstStyle/>
          <a:p>
            <a:r>
              <a:rPr lang="en-US" dirty="0"/>
              <a:t>CORRELATION OF SURVIVAL</a:t>
            </a:r>
          </a:p>
        </p:txBody>
      </p:sp>
      <p:pic>
        <p:nvPicPr>
          <p:cNvPr id="11" name="Picture 10">
            <a:extLst>
              <a:ext uri="{FF2B5EF4-FFF2-40B4-BE49-F238E27FC236}">
                <a16:creationId xmlns:a16="http://schemas.microsoft.com/office/drawing/2014/main" id="{999530DA-80F9-07CC-00C3-1052C36A9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505" y="1216669"/>
            <a:ext cx="5185071" cy="4820715"/>
          </a:xfrm>
          <a:prstGeom prst="rect">
            <a:avLst/>
          </a:prstGeom>
        </p:spPr>
      </p:pic>
      <p:pic>
        <p:nvPicPr>
          <p:cNvPr id="13" name="Picture 12">
            <a:extLst>
              <a:ext uri="{FF2B5EF4-FFF2-40B4-BE49-F238E27FC236}">
                <a16:creationId xmlns:a16="http://schemas.microsoft.com/office/drawing/2014/main" id="{BA00C693-2AC9-43FB-1195-5396B7146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1939"/>
            <a:ext cx="5961661" cy="4595446"/>
          </a:xfrm>
          <a:prstGeom prst="rect">
            <a:avLst/>
          </a:prstGeom>
        </p:spPr>
      </p:pic>
      <p:sp>
        <p:nvSpPr>
          <p:cNvPr id="5" name="TextBox 4">
            <a:extLst>
              <a:ext uri="{FF2B5EF4-FFF2-40B4-BE49-F238E27FC236}">
                <a16:creationId xmlns:a16="http://schemas.microsoft.com/office/drawing/2014/main" id="{2A9AE8AB-5736-3B95-E2D3-B2D040BCB87F}"/>
              </a:ext>
            </a:extLst>
          </p:cNvPr>
          <p:cNvSpPr txBox="1"/>
          <p:nvPr/>
        </p:nvSpPr>
        <p:spPr>
          <a:xfrm>
            <a:off x="589401" y="1334258"/>
            <a:ext cx="339969" cy="375138"/>
          </a:xfrm>
          <a:prstGeom prst="rect">
            <a:avLst/>
          </a:prstGeom>
          <a:noFill/>
          <a:ln>
            <a:solidFill>
              <a:schemeClr val="tx1"/>
            </a:solidFill>
          </a:ln>
        </p:spPr>
        <p:txBody>
          <a:bodyPr wrap="square" rtlCol="0">
            <a:spAutoFit/>
          </a:bodyPr>
          <a:lstStyle/>
          <a:p>
            <a:r>
              <a:rPr lang="en-US" dirty="0"/>
              <a:t>F</a:t>
            </a:r>
          </a:p>
        </p:txBody>
      </p:sp>
      <p:sp>
        <p:nvSpPr>
          <p:cNvPr id="6" name="TextBox 5">
            <a:extLst>
              <a:ext uri="{FF2B5EF4-FFF2-40B4-BE49-F238E27FC236}">
                <a16:creationId xmlns:a16="http://schemas.microsoft.com/office/drawing/2014/main" id="{03000254-3C71-BB51-981B-793496061E33}"/>
              </a:ext>
            </a:extLst>
          </p:cNvPr>
          <p:cNvSpPr txBox="1"/>
          <p:nvPr/>
        </p:nvSpPr>
        <p:spPr>
          <a:xfrm>
            <a:off x="11183607" y="1254370"/>
            <a:ext cx="339969" cy="375138"/>
          </a:xfrm>
          <a:prstGeom prst="rect">
            <a:avLst/>
          </a:prstGeom>
          <a:noFill/>
          <a:ln>
            <a:solidFill>
              <a:schemeClr val="tx1"/>
            </a:solidFill>
          </a:ln>
        </p:spPr>
        <p:txBody>
          <a:bodyPr wrap="square" rtlCol="0">
            <a:spAutoFit/>
          </a:bodyPr>
          <a:lstStyle/>
          <a:p>
            <a:r>
              <a:rPr lang="en-US" dirty="0"/>
              <a:t>G</a:t>
            </a:r>
          </a:p>
        </p:txBody>
      </p:sp>
    </p:spTree>
    <p:extLst>
      <p:ext uri="{BB962C8B-B14F-4D97-AF65-F5344CB8AC3E}">
        <p14:creationId xmlns:p14="http://schemas.microsoft.com/office/powerpoint/2010/main" val="12105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5547-0D01-0BC9-572A-6F6010F728CF}"/>
              </a:ext>
            </a:extLst>
          </p:cNvPr>
          <p:cNvSpPr>
            <a:spLocks noGrp="1"/>
          </p:cNvSpPr>
          <p:nvPr>
            <p:ph type="title"/>
          </p:nvPr>
        </p:nvSpPr>
        <p:spPr>
          <a:xfrm>
            <a:off x="2909757" y="83772"/>
            <a:ext cx="6084116" cy="560998"/>
          </a:xfrm>
          <a:ln>
            <a:solidFill>
              <a:schemeClr val="tx1"/>
            </a:solidFill>
          </a:ln>
        </p:spPr>
        <p:txBody>
          <a:bodyPr>
            <a:normAutofit fontScale="90000"/>
          </a:bodyPr>
          <a:lstStyle/>
          <a:p>
            <a:r>
              <a:rPr lang="en-US" dirty="0"/>
              <a:t>CORRELATION OF SURVIVAL</a:t>
            </a:r>
          </a:p>
        </p:txBody>
      </p:sp>
      <p:pic>
        <p:nvPicPr>
          <p:cNvPr id="1026" name="Picture 2">
            <a:extLst>
              <a:ext uri="{FF2B5EF4-FFF2-40B4-BE49-F238E27FC236}">
                <a16:creationId xmlns:a16="http://schemas.microsoft.com/office/drawing/2014/main" id="{A68EB1B7-7A5B-C5B8-2C9B-354ECE633E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86" y="1602763"/>
            <a:ext cx="5891629" cy="5171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38656F-387B-A8E6-9053-1748EDC94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54478"/>
            <a:ext cx="5953125" cy="5619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2BDC69-9A80-873A-33EA-0D9BB34C4CBD}"/>
              </a:ext>
            </a:extLst>
          </p:cNvPr>
          <p:cNvSpPr txBox="1"/>
          <p:nvPr/>
        </p:nvSpPr>
        <p:spPr>
          <a:xfrm>
            <a:off x="851690" y="1421530"/>
            <a:ext cx="339969" cy="375138"/>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190D0F53-B2CE-D8C8-E6D6-EE2EE38966DD}"/>
              </a:ext>
            </a:extLst>
          </p:cNvPr>
          <p:cNvSpPr txBox="1"/>
          <p:nvPr/>
        </p:nvSpPr>
        <p:spPr>
          <a:xfrm>
            <a:off x="6716268" y="1046392"/>
            <a:ext cx="339969" cy="375138"/>
          </a:xfrm>
          <a:prstGeom prst="rect">
            <a:avLst/>
          </a:prstGeom>
          <a:noFill/>
          <a:ln>
            <a:solidFill>
              <a:schemeClr val="tx1"/>
            </a:solidFill>
          </a:ln>
        </p:spPr>
        <p:txBody>
          <a:bodyPr wrap="square" rtlCol="0">
            <a:spAutoFit/>
          </a:bodyPr>
          <a:lstStyle/>
          <a:p>
            <a:r>
              <a:rPr lang="en-US" dirty="0"/>
              <a:t>I</a:t>
            </a:r>
          </a:p>
        </p:txBody>
      </p:sp>
    </p:spTree>
    <p:extLst>
      <p:ext uri="{BB962C8B-B14F-4D97-AF65-F5344CB8AC3E}">
        <p14:creationId xmlns:p14="http://schemas.microsoft.com/office/powerpoint/2010/main" val="309280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9A3E-C419-DF9A-30CD-1F100387A232}"/>
              </a:ext>
            </a:extLst>
          </p:cNvPr>
          <p:cNvSpPr>
            <a:spLocks noGrp="1"/>
          </p:cNvSpPr>
          <p:nvPr>
            <p:ph type="title"/>
          </p:nvPr>
        </p:nvSpPr>
        <p:spPr>
          <a:xfrm>
            <a:off x="1891813" y="458910"/>
            <a:ext cx="2467708" cy="572721"/>
          </a:xfrm>
          <a:ln>
            <a:solidFill>
              <a:schemeClr val="tx1"/>
            </a:solidFill>
          </a:ln>
        </p:spPr>
        <p:txBody>
          <a:bodyPr>
            <a:normAutofit fontScale="90000"/>
          </a:bodyPr>
          <a:lstStyle/>
          <a:p>
            <a:pPr algn="ctr"/>
            <a:r>
              <a:rPr lang="en-US" b="1" dirty="0"/>
              <a:t>RESULTS</a:t>
            </a:r>
          </a:p>
        </p:txBody>
      </p:sp>
      <p:sp>
        <p:nvSpPr>
          <p:cNvPr id="3" name="Content Placeholder 2">
            <a:extLst>
              <a:ext uri="{FF2B5EF4-FFF2-40B4-BE49-F238E27FC236}">
                <a16:creationId xmlns:a16="http://schemas.microsoft.com/office/drawing/2014/main" id="{4349EF4E-7FAD-65A4-1ABE-B67CC69A49C6}"/>
              </a:ext>
            </a:extLst>
          </p:cNvPr>
          <p:cNvSpPr>
            <a:spLocks noGrp="1"/>
          </p:cNvSpPr>
          <p:nvPr>
            <p:ph idx="1"/>
          </p:nvPr>
        </p:nvSpPr>
        <p:spPr>
          <a:xfrm>
            <a:off x="424963" y="1299673"/>
            <a:ext cx="5401408" cy="3952265"/>
          </a:xfrm>
          <a:ln>
            <a:solidFill>
              <a:schemeClr val="tx1"/>
            </a:solidFill>
          </a:ln>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project successfully analyzed the Titanic dataset to understand factors influencing survival outcomes.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most important features affecting survival outcomes were identified through feature importance analysis.</a:t>
            </a: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The distribution of passenger base on age and gender  were displayed in fig C &amp; 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The result shows that all female passenger survived and majority of those that survived were the age group of 0-17 and 50+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26A31B91-87E1-40D2-B0D9-4D8DB312ADCA}"/>
              </a:ext>
            </a:extLst>
          </p:cNvPr>
          <p:cNvSpPr txBox="1">
            <a:spLocks/>
          </p:cNvSpPr>
          <p:nvPr/>
        </p:nvSpPr>
        <p:spPr>
          <a:xfrm>
            <a:off x="7530613" y="458910"/>
            <a:ext cx="2467708" cy="572721"/>
          </a:xfrm>
          <a:prstGeom prst="rect">
            <a:avLst/>
          </a:prstGeom>
          <a:ln>
            <a:solidFill>
              <a:schemeClr val="tx1"/>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Content Placeholder 2">
            <a:extLst>
              <a:ext uri="{FF2B5EF4-FFF2-40B4-BE49-F238E27FC236}">
                <a16:creationId xmlns:a16="http://schemas.microsoft.com/office/drawing/2014/main" id="{34357C73-3359-6A03-A665-448C1A7CED13}"/>
              </a:ext>
            </a:extLst>
          </p:cNvPr>
          <p:cNvSpPr txBox="1">
            <a:spLocks/>
          </p:cNvSpPr>
          <p:nvPr/>
        </p:nvSpPr>
        <p:spPr>
          <a:xfrm>
            <a:off x="6365631" y="1299672"/>
            <a:ext cx="5401408" cy="297924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Titanic Survival Prediction project demonstrates the application of data analysis and machine learning techniques to derive insights from historical data and make predictions about survival outcomes. By understanding the factors influencing survival, it contributes to our understanding of the tragic event and helps in developing strategies for future disaster preparedness.</a:t>
            </a:r>
          </a:p>
          <a:p>
            <a:endParaRPr lang="en-US" dirty="0"/>
          </a:p>
        </p:txBody>
      </p:sp>
    </p:spTree>
    <p:extLst>
      <p:ext uri="{BB962C8B-B14F-4D97-AF65-F5344CB8AC3E}">
        <p14:creationId xmlns:p14="http://schemas.microsoft.com/office/powerpoint/2010/main" val="153670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350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Titanic Survival Prediction</vt:lpstr>
      <vt:lpstr>Objective:</vt:lpstr>
      <vt:lpstr>WORKFLOW</vt:lpstr>
      <vt:lpstr>Data Loading and Exploration:</vt:lpstr>
      <vt:lpstr>Exploratory Data Analysis (EDA)</vt:lpstr>
      <vt:lpstr>CORRELATION OF SURVIVAL</vt:lpstr>
      <vt:lpstr>CORRELATION OF SURVIVAL</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Richard Akinwande</dc:creator>
  <cp:lastModifiedBy>Richard Akinwande</cp:lastModifiedBy>
  <cp:revision>2</cp:revision>
  <dcterms:created xsi:type="dcterms:W3CDTF">2024-05-03T00:05:59Z</dcterms:created>
  <dcterms:modified xsi:type="dcterms:W3CDTF">2024-05-04T06:56:51Z</dcterms:modified>
</cp:coreProperties>
</file>