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8" r:id="rId3"/>
    <p:sldId id="257" r:id="rId4"/>
    <p:sldId id="259" r:id="rId5"/>
    <p:sldId id="260" r:id="rId6"/>
    <p:sldId id="261" r:id="rId7"/>
    <p:sldId id="262" r:id="rId8"/>
    <p:sldId id="263" r:id="rId9"/>
    <p:sldId id="264" r:id="rId10"/>
    <p:sldId id="265" r:id="rId11"/>
    <p:sldId id="267" r:id="rId12"/>
    <p:sldId id="271" r:id="rId13"/>
    <p:sldId id="269" r:id="rId14"/>
    <p:sldId id="272" r:id="rId15"/>
    <p:sldId id="274" r:id="rId16"/>
    <p:sldId id="275" r:id="rId17"/>
    <p:sldId id="277" r:id="rId18"/>
    <p:sldId id="278" r:id="rId19"/>
    <p:sldId id="273"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hua Igbinedion" initials="JI" lastIdx="3" clrIdx="0">
    <p:extLst>
      <p:ext uri="{19B8F6BF-5375-455C-9EA6-DF929625EA0E}">
        <p15:presenceInfo xmlns:p15="http://schemas.microsoft.com/office/powerpoint/2012/main" userId="63c2e807087a6b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201E0-5D0D-483D-91C5-D77E4392D910}" type="datetimeFigureOut">
              <a:rPr lang="en-US" smtClean="0"/>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269423-190F-4822-B9DD-D8D150CA0B79}" type="slidenum">
              <a:rPr lang="en-US" smtClean="0"/>
              <a:t>‹#›</a:t>
            </a:fld>
            <a:endParaRPr lang="en-US"/>
          </a:p>
        </p:txBody>
      </p:sp>
    </p:spTree>
    <p:extLst>
      <p:ext uri="{BB962C8B-B14F-4D97-AF65-F5344CB8AC3E}">
        <p14:creationId xmlns:p14="http://schemas.microsoft.com/office/powerpoint/2010/main" val="225195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269423-190F-4822-B9DD-D8D150CA0B79}" type="slidenum">
              <a:rPr lang="en-US" smtClean="0"/>
              <a:t>9</a:t>
            </a:fld>
            <a:endParaRPr lang="en-US"/>
          </a:p>
        </p:txBody>
      </p:sp>
    </p:spTree>
    <p:extLst>
      <p:ext uri="{BB962C8B-B14F-4D97-AF65-F5344CB8AC3E}">
        <p14:creationId xmlns:p14="http://schemas.microsoft.com/office/powerpoint/2010/main" val="828751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269423-190F-4822-B9DD-D8D150CA0B79}" type="slidenum">
              <a:rPr lang="en-US" smtClean="0"/>
              <a:t>18</a:t>
            </a:fld>
            <a:endParaRPr lang="en-US"/>
          </a:p>
        </p:txBody>
      </p:sp>
    </p:spTree>
    <p:extLst>
      <p:ext uri="{BB962C8B-B14F-4D97-AF65-F5344CB8AC3E}">
        <p14:creationId xmlns:p14="http://schemas.microsoft.com/office/powerpoint/2010/main" val="2681026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269423-190F-4822-B9DD-D8D150CA0B79}" type="slidenum">
              <a:rPr lang="en-US" smtClean="0"/>
              <a:t>10</a:t>
            </a:fld>
            <a:endParaRPr lang="en-US"/>
          </a:p>
        </p:txBody>
      </p:sp>
    </p:spTree>
    <p:extLst>
      <p:ext uri="{BB962C8B-B14F-4D97-AF65-F5344CB8AC3E}">
        <p14:creationId xmlns:p14="http://schemas.microsoft.com/office/powerpoint/2010/main" val="3791295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269423-190F-4822-B9DD-D8D150CA0B79}" type="slidenum">
              <a:rPr lang="en-US" smtClean="0"/>
              <a:t>11</a:t>
            </a:fld>
            <a:endParaRPr lang="en-US"/>
          </a:p>
        </p:txBody>
      </p:sp>
    </p:spTree>
    <p:extLst>
      <p:ext uri="{BB962C8B-B14F-4D97-AF65-F5344CB8AC3E}">
        <p14:creationId xmlns:p14="http://schemas.microsoft.com/office/powerpoint/2010/main" val="2666830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269423-190F-4822-B9DD-D8D150CA0B79}" type="slidenum">
              <a:rPr lang="en-US" smtClean="0"/>
              <a:t>12</a:t>
            </a:fld>
            <a:endParaRPr lang="en-US"/>
          </a:p>
        </p:txBody>
      </p:sp>
    </p:spTree>
    <p:extLst>
      <p:ext uri="{BB962C8B-B14F-4D97-AF65-F5344CB8AC3E}">
        <p14:creationId xmlns:p14="http://schemas.microsoft.com/office/powerpoint/2010/main" val="351188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269423-190F-4822-B9DD-D8D150CA0B79}" type="slidenum">
              <a:rPr lang="en-US" smtClean="0"/>
              <a:t>13</a:t>
            </a:fld>
            <a:endParaRPr lang="en-US"/>
          </a:p>
        </p:txBody>
      </p:sp>
    </p:spTree>
    <p:extLst>
      <p:ext uri="{BB962C8B-B14F-4D97-AF65-F5344CB8AC3E}">
        <p14:creationId xmlns:p14="http://schemas.microsoft.com/office/powerpoint/2010/main" val="1342916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269423-190F-4822-B9DD-D8D150CA0B79}" type="slidenum">
              <a:rPr lang="en-US" smtClean="0"/>
              <a:t>14</a:t>
            </a:fld>
            <a:endParaRPr lang="en-US"/>
          </a:p>
        </p:txBody>
      </p:sp>
    </p:spTree>
    <p:extLst>
      <p:ext uri="{BB962C8B-B14F-4D97-AF65-F5344CB8AC3E}">
        <p14:creationId xmlns:p14="http://schemas.microsoft.com/office/powerpoint/2010/main" val="2377895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269423-190F-4822-B9DD-D8D150CA0B79}" type="slidenum">
              <a:rPr lang="en-US" smtClean="0"/>
              <a:t>15</a:t>
            </a:fld>
            <a:endParaRPr lang="en-US"/>
          </a:p>
        </p:txBody>
      </p:sp>
    </p:spTree>
    <p:extLst>
      <p:ext uri="{BB962C8B-B14F-4D97-AF65-F5344CB8AC3E}">
        <p14:creationId xmlns:p14="http://schemas.microsoft.com/office/powerpoint/2010/main" val="3099031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269423-190F-4822-B9DD-D8D150CA0B79}" type="slidenum">
              <a:rPr lang="en-US" smtClean="0"/>
              <a:t>16</a:t>
            </a:fld>
            <a:endParaRPr lang="en-US"/>
          </a:p>
        </p:txBody>
      </p:sp>
    </p:spTree>
    <p:extLst>
      <p:ext uri="{BB962C8B-B14F-4D97-AF65-F5344CB8AC3E}">
        <p14:creationId xmlns:p14="http://schemas.microsoft.com/office/powerpoint/2010/main" val="3758828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269423-190F-4822-B9DD-D8D150CA0B79}" type="slidenum">
              <a:rPr lang="en-US" smtClean="0"/>
              <a:t>17</a:t>
            </a:fld>
            <a:endParaRPr lang="en-US"/>
          </a:p>
        </p:txBody>
      </p:sp>
    </p:spTree>
    <p:extLst>
      <p:ext uri="{BB962C8B-B14F-4D97-AF65-F5344CB8AC3E}">
        <p14:creationId xmlns:p14="http://schemas.microsoft.com/office/powerpoint/2010/main" val="90789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4/30/2024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4/30/2024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90888-CBA7-BCB2-1C5E-7F12F6952669}"/>
              </a:ext>
            </a:extLst>
          </p:cNvPr>
          <p:cNvSpPr>
            <a:spLocks noGrp="1"/>
          </p:cNvSpPr>
          <p:nvPr>
            <p:ph type="ctrTitle"/>
          </p:nvPr>
        </p:nvSpPr>
        <p:spPr/>
        <p:txBody>
          <a:bodyPr>
            <a:normAutofit/>
          </a:bodyPr>
          <a:lstStyle/>
          <a:p>
            <a:pPr algn="ctr"/>
            <a:r>
              <a:rPr lang="en-US" sz="4400" i="1" dirty="0"/>
              <a:t>POWER POINT PRESENTATION OF DATA ANALYSIS AND VISUALIZATION  DONE ON AN AIRLINE </a:t>
            </a:r>
            <a:r>
              <a:rPr lang="en-US" sz="4400" i="1" dirty="0" err="1"/>
              <a:t>DATAset</a:t>
            </a:r>
            <a:br>
              <a:rPr lang="en-US" sz="4400" i="1" dirty="0"/>
            </a:br>
            <a:r>
              <a:rPr lang="en-US" sz="4400" i="1" dirty="0"/>
              <a:t>(CODE APRIL)</a:t>
            </a:r>
          </a:p>
        </p:txBody>
      </p:sp>
      <p:sp>
        <p:nvSpPr>
          <p:cNvPr id="3" name="Subtitle 2">
            <a:extLst>
              <a:ext uri="{FF2B5EF4-FFF2-40B4-BE49-F238E27FC236}">
                <a16:creationId xmlns:a16="http://schemas.microsoft.com/office/drawing/2014/main" id="{976F2F7B-1753-A674-6F60-5AC469D47722}"/>
              </a:ext>
            </a:extLst>
          </p:cNvPr>
          <p:cNvSpPr>
            <a:spLocks noGrp="1"/>
          </p:cNvSpPr>
          <p:nvPr>
            <p:ph type="subTitle" idx="1"/>
          </p:nvPr>
        </p:nvSpPr>
        <p:spPr>
          <a:xfrm>
            <a:off x="2417780" y="3514272"/>
            <a:ext cx="8637072" cy="2094896"/>
          </a:xfrm>
        </p:spPr>
        <p:txBody>
          <a:bodyPr>
            <a:normAutofit fontScale="77500" lnSpcReduction="20000"/>
          </a:bodyPr>
          <a:lstStyle/>
          <a:p>
            <a:pPr algn="ctr"/>
            <a:r>
              <a:rPr lang="en-US" sz="3200" b="1" dirty="0"/>
              <a:t>BY:</a:t>
            </a:r>
          </a:p>
          <a:p>
            <a:pPr algn="ctr"/>
            <a:r>
              <a:rPr lang="en-US" sz="3200" b="1" dirty="0"/>
              <a:t>IGBINEDION JOSHUA EHUNWUNSE</a:t>
            </a:r>
          </a:p>
          <a:p>
            <a:pPr algn="ctr"/>
            <a:r>
              <a:rPr lang="en-US" sz="3200" b="1" dirty="0"/>
              <a:t>(@</a:t>
            </a:r>
            <a:r>
              <a:rPr lang="en-US" sz="3200" i="1" dirty="0"/>
              <a:t>joshNED</a:t>
            </a:r>
            <a:r>
              <a:rPr lang="en-US" sz="3200" b="1" dirty="0"/>
              <a:t>)</a:t>
            </a:r>
          </a:p>
          <a:p>
            <a:pPr algn="ctr"/>
            <a:r>
              <a:rPr lang="en-US" sz="3200" b="1" dirty="0"/>
              <a:t>(INTERMEDIATE DATA SCIENTIST)</a:t>
            </a:r>
          </a:p>
          <a:p>
            <a:endParaRPr lang="en-US" dirty="0"/>
          </a:p>
        </p:txBody>
      </p:sp>
    </p:spTree>
    <p:extLst>
      <p:ext uri="{BB962C8B-B14F-4D97-AF65-F5344CB8AC3E}">
        <p14:creationId xmlns:p14="http://schemas.microsoft.com/office/powerpoint/2010/main" val="3356185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1264-C5B4-8C58-6787-E747302362A9}"/>
              </a:ext>
            </a:extLst>
          </p:cNvPr>
          <p:cNvSpPr>
            <a:spLocks noGrp="1"/>
          </p:cNvSpPr>
          <p:nvPr>
            <p:ph type="title"/>
          </p:nvPr>
        </p:nvSpPr>
        <p:spPr>
          <a:xfrm>
            <a:off x="1451579" y="0"/>
            <a:ext cx="9603275" cy="414339"/>
          </a:xfrm>
        </p:spPr>
        <p:txBody>
          <a:bodyPr>
            <a:normAutofit fontScale="90000"/>
          </a:bodyPr>
          <a:lstStyle/>
          <a:p>
            <a:pPr algn="ctr"/>
            <a:r>
              <a:rPr lang="en-US" dirty="0"/>
              <a:t>DATA VISUALIZATION AND INSIGHTS cont’d</a:t>
            </a:r>
          </a:p>
        </p:txBody>
      </p:sp>
      <p:sp>
        <p:nvSpPr>
          <p:cNvPr id="10" name="TextBox 9">
            <a:extLst>
              <a:ext uri="{FF2B5EF4-FFF2-40B4-BE49-F238E27FC236}">
                <a16:creationId xmlns:a16="http://schemas.microsoft.com/office/drawing/2014/main" id="{5373F7B9-E271-C6EF-0DDE-A5AD2B665C05}"/>
              </a:ext>
            </a:extLst>
          </p:cNvPr>
          <p:cNvSpPr txBox="1"/>
          <p:nvPr/>
        </p:nvSpPr>
        <p:spPr>
          <a:xfrm>
            <a:off x="409575" y="4562475"/>
            <a:ext cx="11287125" cy="1200329"/>
          </a:xfrm>
          <a:prstGeom prst="rect">
            <a:avLst/>
          </a:prstGeom>
          <a:noFill/>
        </p:spPr>
        <p:txBody>
          <a:bodyPr wrap="square" rtlCol="0">
            <a:spAutoFit/>
          </a:bodyPr>
          <a:lstStyle/>
          <a:p>
            <a:r>
              <a:rPr lang="en-US" dirty="0"/>
              <a:t>INSIGHT/FINDINGS: From the above bar chart, it can be seen that Adults (between 40 to 70years) tops the chart in terms of the number of bookings made. It can therefore be concluded that travelers within the age range of 40 – 70 years make the highest number of travels. This is seconded by Youths within the age range of 18 – 40 years.  Adolescents within the age range of 12- 18 make the least number of bookings/travels.  </a:t>
            </a:r>
          </a:p>
        </p:txBody>
      </p:sp>
      <p:pic>
        <p:nvPicPr>
          <p:cNvPr id="6" name="Content Placeholder 5">
            <a:extLst>
              <a:ext uri="{FF2B5EF4-FFF2-40B4-BE49-F238E27FC236}">
                <a16:creationId xmlns:a16="http://schemas.microsoft.com/office/drawing/2014/main" id="{CB37FB49-B19E-FA2E-0652-F2E08E695ABE}"/>
              </a:ext>
            </a:extLst>
          </p:cNvPr>
          <p:cNvPicPr>
            <a:picLocks noGrp="1" noChangeAspect="1"/>
          </p:cNvPicPr>
          <p:nvPr>
            <p:ph idx="1"/>
          </p:nvPr>
        </p:nvPicPr>
        <p:blipFill>
          <a:blip r:embed="rId3"/>
          <a:stretch>
            <a:fillRect/>
          </a:stretch>
        </p:blipFill>
        <p:spPr>
          <a:xfrm>
            <a:off x="409576" y="414339"/>
            <a:ext cx="11710890" cy="4232306"/>
          </a:xfrm>
        </p:spPr>
      </p:pic>
    </p:spTree>
    <p:extLst>
      <p:ext uri="{BB962C8B-B14F-4D97-AF65-F5344CB8AC3E}">
        <p14:creationId xmlns:p14="http://schemas.microsoft.com/office/powerpoint/2010/main" val="226671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1264-C5B4-8C58-6787-E747302362A9}"/>
              </a:ext>
            </a:extLst>
          </p:cNvPr>
          <p:cNvSpPr>
            <a:spLocks noGrp="1"/>
          </p:cNvSpPr>
          <p:nvPr>
            <p:ph type="title"/>
          </p:nvPr>
        </p:nvSpPr>
        <p:spPr>
          <a:xfrm>
            <a:off x="1451579" y="0"/>
            <a:ext cx="9603275" cy="414339"/>
          </a:xfrm>
        </p:spPr>
        <p:txBody>
          <a:bodyPr>
            <a:normAutofit fontScale="90000"/>
          </a:bodyPr>
          <a:lstStyle/>
          <a:p>
            <a:pPr algn="ctr"/>
            <a:r>
              <a:rPr lang="en-US" dirty="0"/>
              <a:t>DATA VISUALIZATION AND INSIGHTS cont’d</a:t>
            </a:r>
          </a:p>
        </p:txBody>
      </p:sp>
      <p:sp>
        <p:nvSpPr>
          <p:cNvPr id="10" name="TextBox 9">
            <a:extLst>
              <a:ext uri="{FF2B5EF4-FFF2-40B4-BE49-F238E27FC236}">
                <a16:creationId xmlns:a16="http://schemas.microsoft.com/office/drawing/2014/main" id="{5373F7B9-E271-C6EF-0DDE-A5AD2B665C05}"/>
              </a:ext>
            </a:extLst>
          </p:cNvPr>
          <p:cNvSpPr txBox="1"/>
          <p:nvPr/>
        </p:nvSpPr>
        <p:spPr>
          <a:xfrm>
            <a:off x="409575" y="4562475"/>
            <a:ext cx="11287125" cy="1477328"/>
          </a:xfrm>
          <a:prstGeom prst="rect">
            <a:avLst/>
          </a:prstGeom>
          <a:noFill/>
        </p:spPr>
        <p:txBody>
          <a:bodyPr wrap="square" rtlCol="0">
            <a:spAutoFit/>
          </a:bodyPr>
          <a:lstStyle/>
          <a:p>
            <a:r>
              <a:rPr lang="en-US" dirty="0"/>
              <a:t>INSIGHT/FINDINGS: From the above bar chart, it can be seen that most of the bookings/travels occurred within the second quarter of the year (May to August). This is followed by the number of travels in the 3</a:t>
            </a:r>
            <a:r>
              <a:rPr lang="en-US" baseline="30000" dirty="0"/>
              <a:t>rd</a:t>
            </a:r>
            <a:r>
              <a:rPr lang="en-US" dirty="0"/>
              <a:t> quarter of the year. The 1</a:t>
            </a:r>
            <a:r>
              <a:rPr lang="en-US" baseline="30000" dirty="0"/>
              <a:t>st</a:t>
            </a:r>
            <a:r>
              <a:rPr lang="en-US" dirty="0"/>
              <a:t> quarter of the year has the least number of bookings.</a:t>
            </a:r>
          </a:p>
          <a:p>
            <a:r>
              <a:rPr lang="en-US" dirty="0"/>
              <a:t>ADVICE: From the analysis, the boom of flight bookings happens in the 2</a:t>
            </a:r>
            <a:r>
              <a:rPr lang="en-US" baseline="30000" dirty="0"/>
              <a:t>nd</a:t>
            </a:r>
            <a:r>
              <a:rPr lang="en-US" dirty="0"/>
              <a:t> quarter of the year through the 3</a:t>
            </a:r>
            <a:r>
              <a:rPr lang="en-US" baseline="30000" dirty="0"/>
              <a:t>rd</a:t>
            </a:r>
            <a:r>
              <a:rPr lang="en-US" dirty="0"/>
              <a:t> quarter. The aviation sector should always prepare for this boom to make a lot of profits from the bookings.  </a:t>
            </a:r>
          </a:p>
        </p:txBody>
      </p:sp>
      <p:pic>
        <p:nvPicPr>
          <p:cNvPr id="7" name="Content Placeholder 6">
            <a:extLst>
              <a:ext uri="{FF2B5EF4-FFF2-40B4-BE49-F238E27FC236}">
                <a16:creationId xmlns:a16="http://schemas.microsoft.com/office/drawing/2014/main" id="{052CFE3B-4670-03FC-86C1-54DB77C9ABA2}"/>
              </a:ext>
            </a:extLst>
          </p:cNvPr>
          <p:cNvPicPr>
            <a:picLocks noGrp="1" noChangeAspect="1"/>
          </p:cNvPicPr>
          <p:nvPr>
            <p:ph idx="1"/>
          </p:nvPr>
        </p:nvPicPr>
        <p:blipFill>
          <a:blip r:embed="rId3"/>
          <a:stretch>
            <a:fillRect/>
          </a:stretch>
        </p:blipFill>
        <p:spPr>
          <a:xfrm>
            <a:off x="485192" y="414339"/>
            <a:ext cx="10907485" cy="4222975"/>
          </a:xfrm>
        </p:spPr>
      </p:pic>
    </p:spTree>
    <p:extLst>
      <p:ext uri="{BB962C8B-B14F-4D97-AF65-F5344CB8AC3E}">
        <p14:creationId xmlns:p14="http://schemas.microsoft.com/office/powerpoint/2010/main" val="2817262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1264-C5B4-8C58-6787-E747302362A9}"/>
              </a:ext>
            </a:extLst>
          </p:cNvPr>
          <p:cNvSpPr>
            <a:spLocks noGrp="1"/>
          </p:cNvSpPr>
          <p:nvPr>
            <p:ph type="title"/>
          </p:nvPr>
        </p:nvSpPr>
        <p:spPr>
          <a:xfrm>
            <a:off x="1451579" y="0"/>
            <a:ext cx="9603275" cy="414339"/>
          </a:xfrm>
        </p:spPr>
        <p:txBody>
          <a:bodyPr>
            <a:normAutofit fontScale="90000"/>
          </a:bodyPr>
          <a:lstStyle/>
          <a:p>
            <a:pPr algn="ctr"/>
            <a:r>
              <a:rPr lang="en-US" dirty="0"/>
              <a:t>DATA VISUALIZATION AND INSIGHTS cont’d</a:t>
            </a:r>
          </a:p>
        </p:txBody>
      </p:sp>
      <p:sp>
        <p:nvSpPr>
          <p:cNvPr id="10" name="TextBox 9">
            <a:extLst>
              <a:ext uri="{FF2B5EF4-FFF2-40B4-BE49-F238E27FC236}">
                <a16:creationId xmlns:a16="http://schemas.microsoft.com/office/drawing/2014/main" id="{5373F7B9-E271-C6EF-0DDE-A5AD2B665C05}"/>
              </a:ext>
            </a:extLst>
          </p:cNvPr>
          <p:cNvSpPr txBox="1"/>
          <p:nvPr/>
        </p:nvSpPr>
        <p:spPr>
          <a:xfrm>
            <a:off x="409575" y="4366727"/>
            <a:ext cx="11337666" cy="1754326"/>
          </a:xfrm>
          <a:prstGeom prst="rect">
            <a:avLst/>
          </a:prstGeom>
          <a:noFill/>
        </p:spPr>
        <p:txBody>
          <a:bodyPr wrap="square" rtlCol="0">
            <a:spAutoFit/>
          </a:bodyPr>
          <a:lstStyle/>
          <a:p>
            <a:r>
              <a:rPr lang="en-US" dirty="0"/>
              <a:t>INSIGHT/FINDINGS: From the above pie charts, it can be seen that the airline travels/bookings have a higher percentage of male Travelers or passengers compared to female passengers. In this case, the pie chart on the right shows the gender percentage distribution of the total bookings received while the pie chart on the right shows the gender percentage distribution of the total successful airline travelers for the year.</a:t>
            </a:r>
          </a:p>
          <a:p>
            <a:r>
              <a:rPr lang="en-US" dirty="0"/>
              <a:t>ADVICE: From the analysis, if gender based decisions or preparations are to be made in any aircraft, the male gender should be allocated a higher interest than the female gender.</a:t>
            </a:r>
          </a:p>
        </p:txBody>
      </p:sp>
      <p:pic>
        <p:nvPicPr>
          <p:cNvPr id="6" name="Content Placeholder 5">
            <a:extLst>
              <a:ext uri="{FF2B5EF4-FFF2-40B4-BE49-F238E27FC236}">
                <a16:creationId xmlns:a16="http://schemas.microsoft.com/office/drawing/2014/main" id="{A18F24D5-96FE-65BD-29E9-570F93993CBA}"/>
              </a:ext>
            </a:extLst>
          </p:cNvPr>
          <p:cNvPicPr>
            <a:picLocks noGrp="1" noChangeAspect="1"/>
          </p:cNvPicPr>
          <p:nvPr>
            <p:ph idx="1"/>
          </p:nvPr>
        </p:nvPicPr>
        <p:blipFill>
          <a:blip r:embed="rId3"/>
          <a:stretch>
            <a:fillRect/>
          </a:stretch>
        </p:blipFill>
        <p:spPr>
          <a:xfrm>
            <a:off x="0" y="414338"/>
            <a:ext cx="5868955" cy="3877743"/>
          </a:xfrm>
        </p:spPr>
      </p:pic>
      <p:pic>
        <p:nvPicPr>
          <p:cNvPr id="12" name="Picture 11">
            <a:extLst>
              <a:ext uri="{FF2B5EF4-FFF2-40B4-BE49-F238E27FC236}">
                <a16:creationId xmlns:a16="http://schemas.microsoft.com/office/drawing/2014/main" id="{F3484FD3-955B-469F-A5EE-DB07A601C46E}"/>
              </a:ext>
            </a:extLst>
          </p:cNvPr>
          <p:cNvPicPr>
            <a:picLocks noChangeAspect="1"/>
          </p:cNvPicPr>
          <p:nvPr/>
        </p:nvPicPr>
        <p:blipFill>
          <a:blip r:embed="rId4"/>
          <a:stretch>
            <a:fillRect/>
          </a:stretch>
        </p:blipFill>
        <p:spPr>
          <a:xfrm>
            <a:off x="6005291" y="414338"/>
            <a:ext cx="6186709" cy="3877743"/>
          </a:xfrm>
          <a:prstGeom prst="rect">
            <a:avLst/>
          </a:prstGeom>
        </p:spPr>
      </p:pic>
    </p:spTree>
    <p:extLst>
      <p:ext uri="{BB962C8B-B14F-4D97-AF65-F5344CB8AC3E}">
        <p14:creationId xmlns:p14="http://schemas.microsoft.com/office/powerpoint/2010/main" val="1653830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1264-C5B4-8C58-6787-E747302362A9}"/>
              </a:ext>
            </a:extLst>
          </p:cNvPr>
          <p:cNvSpPr>
            <a:spLocks noGrp="1"/>
          </p:cNvSpPr>
          <p:nvPr>
            <p:ph type="title"/>
          </p:nvPr>
        </p:nvSpPr>
        <p:spPr>
          <a:xfrm>
            <a:off x="1451579" y="0"/>
            <a:ext cx="9603275" cy="414339"/>
          </a:xfrm>
        </p:spPr>
        <p:txBody>
          <a:bodyPr>
            <a:normAutofit fontScale="90000"/>
          </a:bodyPr>
          <a:lstStyle/>
          <a:p>
            <a:pPr algn="ctr"/>
            <a:r>
              <a:rPr lang="en-US" dirty="0"/>
              <a:t>DATA VISUALIZATION AND INSIGHTS cont’d</a:t>
            </a:r>
          </a:p>
        </p:txBody>
      </p:sp>
      <p:pic>
        <p:nvPicPr>
          <p:cNvPr id="6" name="Content Placeholder 5">
            <a:extLst>
              <a:ext uri="{FF2B5EF4-FFF2-40B4-BE49-F238E27FC236}">
                <a16:creationId xmlns:a16="http://schemas.microsoft.com/office/drawing/2014/main" id="{430D1B5D-37E8-6252-2098-30C401390DA0}"/>
              </a:ext>
            </a:extLst>
          </p:cNvPr>
          <p:cNvPicPr>
            <a:picLocks noGrp="1" noChangeAspect="1"/>
          </p:cNvPicPr>
          <p:nvPr>
            <p:ph idx="1"/>
          </p:nvPr>
        </p:nvPicPr>
        <p:blipFill>
          <a:blip r:embed="rId3"/>
          <a:stretch>
            <a:fillRect/>
          </a:stretch>
        </p:blipFill>
        <p:spPr>
          <a:xfrm>
            <a:off x="0" y="442524"/>
            <a:ext cx="3831768" cy="4978561"/>
          </a:xfrm>
        </p:spPr>
      </p:pic>
      <p:pic>
        <p:nvPicPr>
          <p:cNvPr id="9" name="Picture 8">
            <a:extLst>
              <a:ext uri="{FF2B5EF4-FFF2-40B4-BE49-F238E27FC236}">
                <a16:creationId xmlns:a16="http://schemas.microsoft.com/office/drawing/2014/main" id="{8B6E551C-847B-E018-22B2-DDEB70E133C2}"/>
              </a:ext>
            </a:extLst>
          </p:cNvPr>
          <p:cNvPicPr>
            <a:picLocks noChangeAspect="1"/>
          </p:cNvPicPr>
          <p:nvPr/>
        </p:nvPicPr>
        <p:blipFill>
          <a:blip r:embed="rId4"/>
          <a:stretch>
            <a:fillRect/>
          </a:stretch>
        </p:blipFill>
        <p:spPr>
          <a:xfrm>
            <a:off x="3831768" y="442524"/>
            <a:ext cx="4180116" cy="4978561"/>
          </a:xfrm>
          <a:prstGeom prst="rect">
            <a:avLst/>
          </a:prstGeom>
        </p:spPr>
      </p:pic>
      <p:pic>
        <p:nvPicPr>
          <p:cNvPr id="12" name="Picture 11">
            <a:extLst>
              <a:ext uri="{FF2B5EF4-FFF2-40B4-BE49-F238E27FC236}">
                <a16:creationId xmlns:a16="http://schemas.microsoft.com/office/drawing/2014/main" id="{91D1E30E-4293-8C58-CEFE-B76E82BBD939}"/>
              </a:ext>
            </a:extLst>
          </p:cNvPr>
          <p:cNvPicPr>
            <a:picLocks noChangeAspect="1"/>
          </p:cNvPicPr>
          <p:nvPr/>
        </p:nvPicPr>
        <p:blipFill>
          <a:blip r:embed="rId5"/>
          <a:stretch>
            <a:fillRect/>
          </a:stretch>
        </p:blipFill>
        <p:spPr>
          <a:xfrm>
            <a:off x="7980783" y="414339"/>
            <a:ext cx="4180115" cy="5006746"/>
          </a:xfrm>
          <a:prstGeom prst="rect">
            <a:avLst/>
          </a:prstGeom>
        </p:spPr>
      </p:pic>
      <p:sp>
        <p:nvSpPr>
          <p:cNvPr id="13" name="TextBox 12">
            <a:extLst>
              <a:ext uri="{FF2B5EF4-FFF2-40B4-BE49-F238E27FC236}">
                <a16:creationId xmlns:a16="http://schemas.microsoft.com/office/drawing/2014/main" id="{CF4E29BE-2533-FF28-50CC-A0040EC7C14A}"/>
              </a:ext>
            </a:extLst>
          </p:cNvPr>
          <p:cNvSpPr txBox="1"/>
          <p:nvPr/>
        </p:nvSpPr>
        <p:spPr>
          <a:xfrm>
            <a:off x="102637" y="5663683"/>
            <a:ext cx="11812555" cy="646331"/>
          </a:xfrm>
          <a:prstGeom prst="rect">
            <a:avLst/>
          </a:prstGeom>
          <a:noFill/>
        </p:spPr>
        <p:txBody>
          <a:bodyPr wrap="square" rtlCol="0">
            <a:spAutoFit/>
          </a:bodyPr>
          <a:lstStyle/>
          <a:p>
            <a:r>
              <a:rPr lang="en-US" dirty="0"/>
              <a:t>The three charts display the number of Cancelled flights, Delayed flights, and On time flights of the year per month.</a:t>
            </a:r>
          </a:p>
          <a:p>
            <a:endParaRPr lang="en-US" dirty="0"/>
          </a:p>
        </p:txBody>
      </p:sp>
    </p:spTree>
    <p:extLst>
      <p:ext uri="{BB962C8B-B14F-4D97-AF65-F5344CB8AC3E}">
        <p14:creationId xmlns:p14="http://schemas.microsoft.com/office/powerpoint/2010/main" val="2519523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1264-C5B4-8C58-6787-E747302362A9}"/>
              </a:ext>
            </a:extLst>
          </p:cNvPr>
          <p:cNvSpPr>
            <a:spLocks noGrp="1"/>
          </p:cNvSpPr>
          <p:nvPr>
            <p:ph type="title"/>
          </p:nvPr>
        </p:nvSpPr>
        <p:spPr>
          <a:xfrm>
            <a:off x="1451579" y="0"/>
            <a:ext cx="9603275" cy="414339"/>
          </a:xfrm>
        </p:spPr>
        <p:txBody>
          <a:bodyPr>
            <a:normAutofit fontScale="90000"/>
          </a:bodyPr>
          <a:lstStyle/>
          <a:p>
            <a:pPr algn="ctr"/>
            <a:r>
              <a:rPr lang="en-US" dirty="0"/>
              <a:t>DATA VISUALIZATION AND INSIGHTS cont’d</a:t>
            </a:r>
          </a:p>
        </p:txBody>
      </p:sp>
      <p:sp>
        <p:nvSpPr>
          <p:cNvPr id="10" name="TextBox 9">
            <a:extLst>
              <a:ext uri="{FF2B5EF4-FFF2-40B4-BE49-F238E27FC236}">
                <a16:creationId xmlns:a16="http://schemas.microsoft.com/office/drawing/2014/main" id="{5373F7B9-E271-C6EF-0DDE-A5AD2B665C05}"/>
              </a:ext>
            </a:extLst>
          </p:cNvPr>
          <p:cNvSpPr txBox="1"/>
          <p:nvPr/>
        </p:nvSpPr>
        <p:spPr>
          <a:xfrm>
            <a:off x="409575" y="4320073"/>
            <a:ext cx="11374988" cy="1754326"/>
          </a:xfrm>
          <a:prstGeom prst="rect">
            <a:avLst/>
          </a:prstGeom>
          <a:noFill/>
        </p:spPr>
        <p:txBody>
          <a:bodyPr wrap="square" rtlCol="0">
            <a:spAutoFit/>
          </a:bodyPr>
          <a:lstStyle/>
          <a:p>
            <a:r>
              <a:rPr lang="en-US" dirty="0"/>
              <a:t>INSIGHT/FINDINGS: From the above pie charts, it can be seen from the pie chart on the left that a higher percentage of the flight were cancelled compared to the Delayed and on time fights individually. From the other pie chart, it can be seen that there were almost equal chances that the flight will be on time or delayed. </a:t>
            </a:r>
          </a:p>
          <a:p>
            <a:r>
              <a:rPr lang="en-US" dirty="0"/>
              <a:t>ADVICE: From the analysis, the airline is advised to work on their flight deliveries in order to reduce the percentage of cancelled flights in the coming years. Secondly, they are to work on the flight delay mechanism so as to improve the percentage of swift (on time) flights over delayed flights.</a:t>
            </a:r>
          </a:p>
        </p:txBody>
      </p:sp>
      <p:pic>
        <p:nvPicPr>
          <p:cNvPr id="7" name="Content Placeholder 6">
            <a:extLst>
              <a:ext uri="{FF2B5EF4-FFF2-40B4-BE49-F238E27FC236}">
                <a16:creationId xmlns:a16="http://schemas.microsoft.com/office/drawing/2014/main" id="{EE800F10-796F-B294-5F0A-E0BFEF84905A}"/>
              </a:ext>
            </a:extLst>
          </p:cNvPr>
          <p:cNvPicPr>
            <a:picLocks noGrp="1" noChangeAspect="1"/>
          </p:cNvPicPr>
          <p:nvPr>
            <p:ph idx="1"/>
          </p:nvPr>
        </p:nvPicPr>
        <p:blipFill>
          <a:blip r:embed="rId3"/>
          <a:stretch>
            <a:fillRect/>
          </a:stretch>
        </p:blipFill>
        <p:spPr>
          <a:xfrm>
            <a:off x="0" y="414339"/>
            <a:ext cx="5830856" cy="3775106"/>
          </a:xfrm>
        </p:spPr>
      </p:pic>
      <p:pic>
        <p:nvPicPr>
          <p:cNvPr id="9" name="Picture 8">
            <a:extLst>
              <a:ext uri="{FF2B5EF4-FFF2-40B4-BE49-F238E27FC236}">
                <a16:creationId xmlns:a16="http://schemas.microsoft.com/office/drawing/2014/main" id="{2772E880-C95F-7259-5997-55826A494589}"/>
              </a:ext>
            </a:extLst>
          </p:cNvPr>
          <p:cNvPicPr>
            <a:picLocks noChangeAspect="1"/>
          </p:cNvPicPr>
          <p:nvPr/>
        </p:nvPicPr>
        <p:blipFill>
          <a:blip r:embed="rId4"/>
          <a:stretch>
            <a:fillRect/>
          </a:stretch>
        </p:blipFill>
        <p:spPr>
          <a:xfrm>
            <a:off x="6326155" y="414339"/>
            <a:ext cx="5865844" cy="3775106"/>
          </a:xfrm>
          <a:prstGeom prst="rect">
            <a:avLst/>
          </a:prstGeom>
        </p:spPr>
      </p:pic>
    </p:spTree>
    <p:extLst>
      <p:ext uri="{BB962C8B-B14F-4D97-AF65-F5344CB8AC3E}">
        <p14:creationId xmlns:p14="http://schemas.microsoft.com/office/powerpoint/2010/main" val="2915562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1264-C5B4-8C58-6787-E747302362A9}"/>
              </a:ext>
            </a:extLst>
          </p:cNvPr>
          <p:cNvSpPr>
            <a:spLocks noGrp="1"/>
          </p:cNvSpPr>
          <p:nvPr>
            <p:ph type="title"/>
          </p:nvPr>
        </p:nvSpPr>
        <p:spPr>
          <a:xfrm>
            <a:off x="1451579" y="0"/>
            <a:ext cx="9603275" cy="414339"/>
          </a:xfrm>
        </p:spPr>
        <p:txBody>
          <a:bodyPr>
            <a:normAutofit fontScale="90000"/>
          </a:bodyPr>
          <a:lstStyle/>
          <a:p>
            <a:pPr algn="ctr"/>
            <a:r>
              <a:rPr lang="en-US" dirty="0"/>
              <a:t>DATA VISUALIZATION AND INSIGHTS cont’d</a:t>
            </a:r>
          </a:p>
        </p:txBody>
      </p:sp>
      <p:sp>
        <p:nvSpPr>
          <p:cNvPr id="10" name="TextBox 9">
            <a:extLst>
              <a:ext uri="{FF2B5EF4-FFF2-40B4-BE49-F238E27FC236}">
                <a16:creationId xmlns:a16="http://schemas.microsoft.com/office/drawing/2014/main" id="{5373F7B9-E271-C6EF-0DDE-A5AD2B665C05}"/>
              </a:ext>
            </a:extLst>
          </p:cNvPr>
          <p:cNvSpPr txBox="1"/>
          <p:nvPr/>
        </p:nvSpPr>
        <p:spPr>
          <a:xfrm>
            <a:off x="584383" y="4348065"/>
            <a:ext cx="11337666" cy="923330"/>
          </a:xfrm>
          <a:prstGeom prst="rect">
            <a:avLst/>
          </a:prstGeom>
          <a:noFill/>
        </p:spPr>
        <p:txBody>
          <a:bodyPr wrap="square" rtlCol="0">
            <a:spAutoFit/>
          </a:bodyPr>
          <a:lstStyle/>
          <a:p>
            <a:r>
              <a:rPr lang="en-US" dirty="0"/>
              <a:t>INSIGHT/FINDINGS: The bar chart above shows the top five most visited countries in an increasing order.</a:t>
            </a:r>
          </a:p>
          <a:p>
            <a:r>
              <a:rPr lang="en-US" dirty="0"/>
              <a:t>ADVICE: More flight arrangement should be made for these countries in the coming year. Since they have a large number of visitors per year.</a:t>
            </a:r>
          </a:p>
        </p:txBody>
      </p:sp>
      <p:pic>
        <p:nvPicPr>
          <p:cNvPr id="6" name="Content Placeholder 5">
            <a:extLst>
              <a:ext uri="{FF2B5EF4-FFF2-40B4-BE49-F238E27FC236}">
                <a16:creationId xmlns:a16="http://schemas.microsoft.com/office/drawing/2014/main" id="{572CCF8F-1A1C-441F-16F3-41D46DB97049}"/>
              </a:ext>
            </a:extLst>
          </p:cNvPr>
          <p:cNvPicPr>
            <a:picLocks noGrp="1" noChangeAspect="1"/>
          </p:cNvPicPr>
          <p:nvPr>
            <p:ph idx="1"/>
          </p:nvPr>
        </p:nvPicPr>
        <p:blipFill>
          <a:blip r:embed="rId3"/>
          <a:stretch>
            <a:fillRect/>
          </a:stretch>
        </p:blipFill>
        <p:spPr>
          <a:xfrm>
            <a:off x="2603241" y="414339"/>
            <a:ext cx="6288832" cy="3859081"/>
          </a:xfrm>
        </p:spPr>
      </p:pic>
    </p:spTree>
    <p:extLst>
      <p:ext uri="{BB962C8B-B14F-4D97-AF65-F5344CB8AC3E}">
        <p14:creationId xmlns:p14="http://schemas.microsoft.com/office/powerpoint/2010/main" val="1003797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1264-C5B4-8C58-6787-E747302362A9}"/>
              </a:ext>
            </a:extLst>
          </p:cNvPr>
          <p:cNvSpPr>
            <a:spLocks noGrp="1"/>
          </p:cNvSpPr>
          <p:nvPr>
            <p:ph type="title"/>
          </p:nvPr>
        </p:nvSpPr>
        <p:spPr>
          <a:xfrm>
            <a:off x="1451579" y="0"/>
            <a:ext cx="9603275" cy="414339"/>
          </a:xfrm>
        </p:spPr>
        <p:txBody>
          <a:bodyPr>
            <a:normAutofit fontScale="90000"/>
          </a:bodyPr>
          <a:lstStyle/>
          <a:p>
            <a:pPr algn="ctr"/>
            <a:r>
              <a:rPr lang="en-US" dirty="0"/>
              <a:t>DATA VISUALIZATION AND INSIGHTS cont’d</a:t>
            </a:r>
          </a:p>
        </p:txBody>
      </p:sp>
      <p:sp>
        <p:nvSpPr>
          <p:cNvPr id="10" name="TextBox 9">
            <a:extLst>
              <a:ext uri="{FF2B5EF4-FFF2-40B4-BE49-F238E27FC236}">
                <a16:creationId xmlns:a16="http://schemas.microsoft.com/office/drawing/2014/main" id="{5373F7B9-E271-C6EF-0DDE-A5AD2B665C05}"/>
              </a:ext>
            </a:extLst>
          </p:cNvPr>
          <p:cNvSpPr txBox="1"/>
          <p:nvPr/>
        </p:nvSpPr>
        <p:spPr>
          <a:xfrm>
            <a:off x="541158" y="4702628"/>
            <a:ext cx="11424115" cy="1200329"/>
          </a:xfrm>
          <a:prstGeom prst="rect">
            <a:avLst/>
          </a:prstGeom>
          <a:noFill/>
        </p:spPr>
        <p:txBody>
          <a:bodyPr wrap="square" rtlCol="0">
            <a:spAutoFit/>
          </a:bodyPr>
          <a:lstStyle/>
          <a:p>
            <a:r>
              <a:rPr lang="en-US" dirty="0"/>
              <a:t>INSIGHT/FINDINGS: The bar chart above shows the top ten countries with the highest number of travelling Citizens in a decreasing number. From the chart, we can see that the best Country citizens that patronize the airline are the Chinese (China in diaspora).</a:t>
            </a:r>
          </a:p>
          <a:p>
            <a:r>
              <a:rPr lang="en-US" dirty="0"/>
              <a:t>ADVICE: A renowned focus should be placed on these countries to increase or improve the airline service delivery.</a:t>
            </a:r>
          </a:p>
        </p:txBody>
      </p:sp>
      <p:pic>
        <p:nvPicPr>
          <p:cNvPr id="7" name="Content Placeholder 6">
            <a:extLst>
              <a:ext uri="{FF2B5EF4-FFF2-40B4-BE49-F238E27FC236}">
                <a16:creationId xmlns:a16="http://schemas.microsoft.com/office/drawing/2014/main" id="{6B4B37B7-20E7-8FCC-A52D-0991ABD548FD}"/>
              </a:ext>
            </a:extLst>
          </p:cNvPr>
          <p:cNvPicPr>
            <a:picLocks noGrp="1" noChangeAspect="1"/>
          </p:cNvPicPr>
          <p:nvPr>
            <p:ph idx="1"/>
          </p:nvPr>
        </p:nvPicPr>
        <p:blipFill>
          <a:blip r:embed="rId3"/>
          <a:stretch>
            <a:fillRect/>
          </a:stretch>
        </p:blipFill>
        <p:spPr>
          <a:xfrm>
            <a:off x="886409" y="485191"/>
            <a:ext cx="10168446" cy="4133462"/>
          </a:xfrm>
        </p:spPr>
      </p:pic>
    </p:spTree>
    <p:extLst>
      <p:ext uri="{BB962C8B-B14F-4D97-AF65-F5344CB8AC3E}">
        <p14:creationId xmlns:p14="http://schemas.microsoft.com/office/powerpoint/2010/main" val="1723093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1264-C5B4-8C58-6787-E747302362A9}"/>
              </a:ext>
            </a:extLst>
          </p:cNvPr>
          <p:cNvSpPr>
            <a:spLocks noGrp="1"/>
          </p:cNvSpPr>
          <p:nvPr>
            <p:ph type="title"/>
          </p:nvPr>
        </p:nvSpPr>
        <p:spPr>
          <a:xfrm>
            <a:off x="1451579" y="0"/>
            <a:ext cx="9603275" cy="414339"/>
          </a:xfrm>
        </p:spPr>
        <p:txBody>
          <a:bodyPr>
            <a:normAutofit fontScale="90000"/>
          </a:bodyPr>
          <a:lstStyle/>
          <a:p>
            <a:pPr algn="ctr"/>
            <a:r>
              <a:rPr lang="en-US" dirty="0"/>
              <a:t>DATA VISUALIZATION AND INSIGHTS cont’d</a:t>
            </a:r>
          </a:p>
        </p:txBody>
      </p:sp>
      <p:sp>
        <p:nvSpPr>
          <p:cNvPr id="10" name="TextBox 9">
            <a:extLst>
              <a:ext uri="{FF2B5EF4-FFF2-40B4-BE49-F238E27FC236}">
                <a16:creationId xmlns:a16="http://schemas.microsoft.com/office/drawing/2014/main" id="{5373F7B9-E271-C6EF-0DDE-A5AD2B665C05}"/>
              </a:ext>
            </a:extLst>
          </p:cNvPr>
          <p:cNvSpPr txBox="1"/>
          <p:nvPr/>
        </p:nvSpPr>
        <p:spPr>
          <a:xfrm>
            <a:off x="541158" y="4702628"/>
            <a:ext cx="11424115" cy="1200329"/>
          </a:xfrm>
          <a:prstGeom prst="rect">
            <a:avLst/>
          </a:prstGeom>
          <a:noFill/>
        </p:spPr>
        <p:txBody>
          <a:bodyPr wrap="square" rtlCol="0">
            <a:spAutoFit/>
          </a:bodyPr>
          <a:lstStyle/>
          <a:p>
            <a:r>
              <a:rPr lang="en-US" dirty="0"/>
              <a:t>INSIGHT/FINDINGS: The bar chart above shows the top five Airports with the highest number of cancelled flights in a decreasing number. </a:t>
            </a:r>
          </a:p>
          <a:p>
            <a:r>
              <a:rPr lang="en-US" dirty="0"/>
              <a:t>ADVICE: The above Airports are to focus more on their flight delivery if they are to remain in the top spot in the </a:t>
            </a:r>
            <a:r>
              <a:rPr lang="en-US" dirty="0" err="1"/>
              <a:t>viation</a:t>
            </a:r>
            <a:r>
              <a:rPr lang="en-US" dirty="0"/>
              <a:t> sector.</a:t>
            </a:r>
          </a:p>
        </p:txBody>
      </p:sp>
      <p:pic>
        <p:nvPicPr>
          <p:cNvPr id="6" name="Content Placeholder 5">
            <a:extLst>
              <a:ext uri="{FF2B5EF4-FFF2-40B4-BE49-F238E27FC236}">
                <a16:creationId xmlns:a16="http://schemas.microsoft.com/office/drawing/2014/main" id="{45E89B14-73B1-F1D9-396D-07B7A523B71B}"/>
              </a:ext>
            </a:extLst>
          </p:cNvPr>
          <p:cNvPicPr>
            <a:picLocks noGrp="1" noChangeAspect="1"/>
          </p:cNvPicPr>
          <p:nvPr>
            <p:ph idx="1"/>
          </p:nvPr>
        </p:nvPicPr>
        <p:blipFill>
          <a:blip r:embed="rId3"/>
          <a:stretch>
            <a:fillRect/>
          </a:stretch>
        </p:blipFill>
        <p:spPr>
          <a:xfrm>
            <a:off x="1604865" y="430552"/>
            <a:ext cx="8621486" cy="4169439"/>
          </a:xfrm>
        </p:spPr>
      </p:pic>
    </p:spTree>
    <p:extLst>
      <p:ext uri="{BB962C8B-B14F-4D97-AF65-F5344CB8AC3E}">
        <p14:creationId xmlns:p14="http://schemas.microsoft.com/office/powerpoint/2010/main" val="587132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1264-C5B4-8C58-6787-E747302362A9}"/>
              </a:ext>
            </a:extLst>
          </p:cNvPr>
          <p:cNvSpPr>
            <a:spLocks noGrp="1"/>
          </p:cNvSpPr>
          <p:nvPr>
            <p:ph type="title"/>
          </p:nvPr>
        </p:nvSpPr>
        <p:spPr>
          <a:xfrm>
            <a:off x="1451579" y="0"/>
            <a:ext cx="9603275" cy="414339"/>
          </a:xfrm>
        </p:spPr>
        <p:txBody>
          <a:bodyPr>
            <a:normAutofit fontScale="90000"/>
          </a:bodyPr>
          <a:lstStyle/>
          <a:p>
            <a:pPr algn="ctr"/>
            <a:r>
              <a:rPr lang="en-US" dirty="0"/>
              <a:t>DATA VISUALIZATION AND INSIGHTS cont’d</a:t>
            </a:r>
          </a:p>
        </p:txBody>
      </p:sp>
      <p:sp>
        <p:nvSpPr>
          <p:cNvPr id="10" name="TextBox 9">
            <a:extLst>
              <a:ext uri="{FF2B5EF4-FFF2-40B4-BE49-F238E27FC236}">
                <a16:creationId xmlns:a16="http://schemas.microsoft.com/office/drawing/2014/main" id="{5373F7B9-E271-C6EF-0DDE-A5AD2B665C05}"/>
              </a:ext>
            </a:extLst>
          </p:cNvPr>
          <p:cNvSpPr txBox="1"/>
          <p:nvPr/>
        </p:nvSpPr>
        <p:spPr>
          <a:xfrm>
            <a:off x="541158" y="4702628"/>
            <a:ext cx="11424115" cy="1477328"/>
          </a:xfrm>
          <a:prstGeom prst="rect">
            <a:avLst/>
          </a:prstGeom>
          <a:noFill/>
        </p:spPr>
        <p:txBody>
          <a:bodyPr wrap="square" rtlCol="0">
            <a:spAutoFit/>
          </a:bodyPr>
          <a:lstStyle/>
          <a:p>
            <a:r>
              <a:rPr lang="en-US" dirty="0"/>
              <a:t>INSIGHT/FINDINGS: The bar chart above shows the top five destination Countries with the highest number of cancelled flights in a decreasing number. From the above chart, it can be seen that United states would have gotten the highest number of visitors in 2022 if not that most of the flights were cancelled.</a:t>
            </a:r>
          </a:p>
          <a:p>
            <a:r>
              <a:rPr lang="en-US" dirty="0"/>
              <a:t>ADVICE:  A special arrangement should be made for Travelers going to these top five Countries in the coming Years so as not to have a repeat of this.</a:t>
            </a:r>
          </a:p>
        </p:txBody>
      </p:sp>
      <p:pic>
        <p:nvPicPr>
          <p:cNvPr id="7" name="Content Placeholder 6">
            <a:extLst>
              <a:ext uri="{FF2B5EF4-FFF2-40B4-BE49-F238E27FC236}">
                <a16:creationId xmlns:a16="http://schemas.microsoft.com/office/drawing/2014/main" id="{76A1C985-3CCA-3DC5-0231-7DE449E19823}"/>
              </a:ext>
            </a:extLst>
          </p:cNvPr>
          <p:cNvPicPr>
            <a:picLocks noGrp="1" noChangeAspect="1"/>
          </p:cNvPicPr>
          <p:nvPr>
            <p:ph idx="1"/>
          </p:nvPr>
        </p:nvPicPr>
        <p:blipFill>
          <a:blip r:embed="rId3"/>
          <a:stretch>
            <a:fillRect/>
          </a:stretch>
        </p:blipFill>
        <p:spPr>
          <a:xfrm>
            <a:off x="1240971" y="414338"/>
            <a:ext cx="9603275" cy="4288289"/>
          </a:xfrm>
        </p:spPr>
      </p:pic>
    </p:spTree>
    <p:extLst>
      <p:ext uri="{BB962C8B-B14F-4D97-AF65-F5344CB8AC3E}">
        <p14:creationId xmlns:p14="http://schemas.microsoft.com/office/powerpoint/2010/main" val="2825380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2F806-84ED-E624-D0FC-EFC52A03BB36}"/>
              </a:ext>
            </a:extLst>
          </p:cNvPr>
          <p:cNvSpPr>
            <a:spLocks noGrp="1"/>
          </p:cNvSpPr>
          <p:nvPr>
            <p:ph type="title"/>
          </p:nvPr>
        </p:nvSpPr>
        <p:spPr>
          <a:xfrm>
            <a:off x="1451578" y="342421"/>
            <a:ext cx="9603275" cy="1542362"/>
          </a:xfrm>
        </p:spPr>
        <p:txBody>
          <a:bodyPr>
            <a:noAutofit/>
          </a:bodyPr>
          <a:lstStyle/>
          <a:p>
            <a:pPr algn="ctr"/>
            <a:r>
              <a:rPr lang="en-US" sz="8000" b="1" dirty="0"/>
              <a:t>CONCLUSION</a:t>
            </a:r>
            <a:r>
              <a:rPr lang="en-US" sz="8000" dirty="0"/>
              <a:t> </a:t>
            </a:r>
          </a:p>
        </p:txBody>
      </p:sp>
      <p:sp>
        <p:nvSpPr>
          <p:cNvPr id="3" name="Content Placeholder 2">
            <a:extLst>
              <a:ext uri="{FF2B5EF4-FFF2-40B4-BE49-F238E27FC236}">
                <a16:creationId xmlns:a16="http://schemas.microsoft.com/office/drawing/2014/main" id="{30047AE4-AE1C-0A9C-160D-316D7DEA287C}"/>
              </a:ext>
            </a:extLst>
          </p:cNvPr>
          <p:cNvSpPr>
            <a:spLocks noGrp="1"/>
          </p:cNvSpPr>
          <p:nvPr>
            <p:ph idx="1"/>
          </p:nvPr>
        </p:nvSpPr>
        <p:spPr>
          <a:xfrm>
            <a:off x="1451579" y="1884783"/>
            <a:ext cx="9603275" cy="4254759"/>
          </a:xfrm>
        </p:spPr>
        <p:txBody>
          <a:bodyPr>
            <a:normAutofit/>
          </a:bodyPr>
          <a:lstStyle/>
          <a:p>
            <a:r>
              <a:rPr lang="en-US" sz="3600" dirty="0"/>
              <a:t>A detailed Data analysis has been carried out on the dataset provided. Numerous insights were gotten and meaningful advice were given on the slides. Please refer to the </a:t>
            </a:r>
            <a:r>
              <a:rPr lang="en-US" sz="3600" dirty="0" err="1"/>
              <a:t>Jupyter</a:t>
            </a:r>
            <a:r>
              <a:rPr lang="en-US" sz="3600" dirty="0"/>
              <a:t> notebook to view the solutions and other insights that weren’t captured on the slides. </a:t>
            </a:r>
          </a:p>
        </p:txBody>
      </p:sp>
    </p:spTree>
    <p:extLst>
      <p:ext uri="{BB962C8B-B14F-4D97-AF65-F5344CB8AC3E}">
        <p14:creationId xmlns:p14="http://schemas.microsoft.com/office/powerpoint/2010/main" val="425750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188E2-9AEA-124B-05D6-D117704045DE}"/>
              </a:ext>
            </a:extLst>
          </p:cNvPr>
          <p:cNvSpPr>
            <a:spLocks noGrp="1"/>
          </p:cNvSpPr>
          <p:nvPr>
            <p:ph type="title"/>
          </p:nvPr>
        </p:nvSpPr>
        <p:spPr/>
        <p:txBody>
          <a:bodyPr>
            <a:normAutofit/>
          </a:bodyPr>
          <a:lstStyle/>
          <a:p>
            <a:pPr algn="ctr"/>
            <a:r>
              <a:rPr lang="en-US" sz="5400" dirty="0"/>
              <a:t>AIM AND OBJECTIVES</a:t>
            </a:r>
          </a:p>
        </p:txBody>
      </p:sp>
      <p:sp>
        <p:nvSpPr>
          <p:cNvPr id="3" name="Content Placeholder 2">
            <a:extLst>
              <a:ext uri="{FF2B5EF4-FFF2-40B4-BE49-F238E27FC236}">
                <a16:creationId xmlns:a16="http://schemas.microsoft.com/office/drawing/2014/main" id="{E8CBAAB9-0773-5E98-21F4-9FB2CBAA4082}"/>
              </a:ext>
            </a:extLst>
          </p:cNvPr>
          <p:cNvSpPr>
            <a:spLocks noGrp="1"/>
          </p:cNvSpPr>
          <p:nvPr>
            <p:ph idx="1"/>
          </p:nvPr>
        </p:nvSpPr>
        <p:spPr/>
        <p:txBody>
          <a:bodyPr>
            <a:normAutofit fontScale="85000" lnSpcReduction="20000"/>
          </a:bodyPr>
          <a:lstStyle/>
          <a:p>
            <a:r>
              <a:rPr lang="en-US" dirty="0"/>
              <a:t>The aim of this Data analysis project is to get hands on real life dataset, put my acquired data analysis skills to use and to test how well I have grown in the Data science sector of the Tech industry.</a:t>
            </a:r>
          </a:p>
          <a:p>
            <a:pPr marL="0" indent="0">
              <a:buNone/>
            </a:pPr>
            <a:r>
              <a:rPr lang="en-US" dirty="0"/>
              <a:t>Objectives include:</a:t>
            </a:r>
          </a:p>
          <a:p>
            <a:r>
              <a:rPr lang="en-US" dirty="0"/>
              <a:t>To load the dataset from the link provided</a:t>
            </a:r>
          </a:p>
          <a:p>
            <a:r>
              <a:rPr lang="en-US" dirty="0"/>
              <a:t>To carry out data cleaning/manipulation on the loaded dataset and display it in an “easy to read and understand” format</a:t>
            </a:r>
          </a:p>
          <a:p>
            <a:r>
              <a:rPr lang="en-US" dirty="0"/>
              <a:t>To carry out Exploratory Data Analysis (EDTA) on the data in order to draw meaning insights from the dataset</a:t>
            </a:r>
          </a:p>
          <a:p>
            <a:r>
              <a:rPr lang="en-US" dirty="0"/>
              <a:t>To display my findings where applicable in graphs and charts to make it more understandable (Data Visualization)</a:t>
            </a:r>
          </a:p>
        </p:txBody>
      </p:sp>
    </p:spTree>
    <p:extLst>
      <p:ext uri="{BB962C8B-B14F-4D97-AF65-F5344CB8AC3E}">
        <p14:creationId xmlns:p14="http://schemas.microsoft.com/office/powerpoint/2010/main" val="1603920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25709-D9C4-A18E-144E-578145149FC5}"/>
              </a:ext>
            </a:extLst>
          </p:cNvPr>
          <p:cNvSpPr>
            <a:spLocks noGrp="1"/>
          </p:cNvSpPr>
          <p:nvPr>
            <p:ph type="title"/>
          </p:nvPr>
        </p:nvSpPr>
        <p:spPr>
          <a:xfrm>
            <a:off x="1451579" y="195943"/>
            <a:ext cx="9603275" cy="5673012"/>
          </a:xfrm>
        </p:spPr>
        <p:txBody>
          <a:bodyPr/>
          <a:lstStyle/>
          <a:p>
            <a:pPr algn="ctr"/>
            <a:r>
              <a:rPr lang="en-US" sz="9600" b="1" dirty="0"/>
              <a:t>THANK</a:t>
            </a:r>
            <a:r>
              <a:rPr lang="en-US" b="1" dirty="0"/>
              <a:t> </a:t>
            </a:r>
          </a:p>
        </p:txBody>
      </p:sp>
      <p:sp>
        <p:nvSpPr>
          <p:cNvPr id="3" name="Content Placeholder 2">
            <a:extLst>
              <a:ext uri="{FF2B5EF4-FFF2-40B4-BE49-F238E27FC236}">
                <a16:creationId xmlns:a16="http://schemas.microsoft.com/office/drawing/2014/main" id="{FCC1E7C6-8E0E-A96A-F1F8-5C19F12776CB}"/>
              </a:ext>
            </a:extLst>
          </p:cNvPr>
          <p:cNvSpPr>
            <a:spLocks noGrp="1"/>
          </p:cNvSpPr>
          <p:nvPr>
            <p:ph idx="1"/>
          </p:nvPr>
        </p:nvSpPr>
        <p:spPr>
          <a:xfrm>
            <a:off x="1451579" y="2015732"/>
            <a:ext cx="9603275" cy="4021174"/>
          </a:xfrm>
        </p:spPr>
        <p:txBody>
          <a:bodyPr>
            <a:normAutofit fontScale="92500" lnSpcReduction="10000"/>
          </a:bodyPr>
          <a:lstStyle/>
          <a:p>
            <a:pPr marL="0" indent="0" algn="ctr">
              <a:buNone/>
            </a:pPr>
            <a:r>
              <a:rPr lang="en-US" sz="7200" b="1" dirty="0"/>
              <a:t>YOU</a:t>
            </a:r>
          </a:p>
          <a:p>
            <a:pPr marL="0" indent="0" algn="ctr">
              <a:buNone/>
            </a:pPr>
            <a:r>
              <a:rPr lang="en-US" sz="4800" b="1" i="1" dirty="0"/>
              <a:t>Presented by Joshua @JoshNed</a:t>
            </a:r>
          </a:p>
          <a:p>
            <a:pPr marL="0" indent="0" algn="ctr">
              <a:buNone/>
            </a:pPr>
            <a:r>
              <a:rPr lang="en-US" sz="4800" dirty="0"/>
              <a:t>(Code April 2024)</a:t>
            </a:r>
          </a:p>
          <a:p>
            <a:pPr marL="0" indent="0" algn="ctr">
              <a:buNone/>
            </a:pPr>
            <a:r>
              <a:rPr lang="en-US" sz="4800" dirty="0"/>
              <a:t>Directed and sponsored by Promise </a:t>
            </a:r>
            <a:r>
              <a:rPr lang="en-US" sz="4800" dirty="0" err="1"/>
              <a:t>Ekeh</a:t>
            </a:r>
            <a:endParaRPr lang="en-US" sz="4800" dirty="0"/>
          </a:p>
          <a:p>
            <a:pPr marL="0" indent="0" algn="ctr">
              <a:buNone/>
            </a:pPr>
            <a:endParaRPr lang="en-US" sz="4800" dirty="0"/>
          </a:p>
        </p:txBody>
      </p:sp>
    </p:spTree>
    <p:extLst>
      <p:ext uri="{BB962C8B-B14F-4D97-AF65-F5344CB8AC3E}">
        <p14:creationId xmlns:p14="http://schemas.microsoft.com/office/powerpoint/2010/main" val="1499410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904C8-BB35-81CD-270F-C959CF03B99E}"/>
              </a:ext>
            </a:extLst>
          </p:cNvPr>
          <p:cNvSpPr>
            <a:spLocks noGrp="1"/>
          </p:cNvSpPr>
          <p:nvPr>
            <p:ph type="title"/>
          </p:nvPr>
        </p:nvSpPr>
        <p:spPr/>
        <p:txBody>
          <a:bodyPr>
            <a:normAutofit/>
          </a:bodyPr>
          <a:lstStyle/>
          <a:p>
            <a:pPr algn="ctr"/>
            <a:r>
              <a:rPr lang="en-US" sz="5400" dirty="0"/>
              <a:t>DATA SOURCE</a:t>
            </a:r>
          </a:p>
        </p:txBody>
      </p:sp>
      <p:sp>
        <p:nvSpPr>
          <p:cNvPr id="3" name="Content Placeholder 2">
            <a:extLst>
              <a:ext uri="{FF2B5EF4-FFF2-40B4-BE49-F238E27FC236}">
                <a16:creationId xmlns:a16="http://schemas.microsoft.com/office/drawing/2014/main" id="{E1AE659F-6186-ADF9-FC22-9AB332EB736F}"/>
              </a:ext>
            </a:extLst>
          </p:cNvPr>
          <p:cNvSpPr>
            <a:spLocks noGrp="1"/>
          </p:cNvSpPr>
          <p:nvPr>
            <p:ph idx="1"/>
          </p:nvPr>
        </p:nvSpPr>
        <p:spPr/>
        <p:txBody>
          <a:bodyPr>
            <a:normAutofit/>
          </a:bodyPr>
          <a:lstStyle/>
          <a:p>
            <a:r>
              <a:rPr lang="en-US" sz="2800" dirty="0"/>
              <a:t>The dataset was gotten from Kaggle through a link provided by the Director of Code April 2024, Miss Promise </a:t>
            </a:r>
            <a:r>
              <a:rPr lang="en-US" sz="2800" dirty="0" err="1"/>
              <a:t>Ekeh</a:t>
            </a:r>
            <a:r>
              <a:rPr lang="en-US" sz="2800" dirty="0"/>
              <a:t>.</a:t>
            </a:r>
          </a:p>
          <a:p>
            <a:endParaRPr lang="en-US" sz="2800" dirty="0"/>
          </a:p>
          <a:p>
            <a:r>
              <a:rPr lang="en-US" sz="2800" dirty="0"/>
              <a:t>Link: https://www.kaggle.com/datasets/iamsouravbanerjee/airline-dataset</a:t>
            </a:r>
          </a:p>
        </p:txBody>
      </p:sp>
    </p:spTree>
    <p:extLst>
      <p:ext uri="{BB962C8B-B14F-4D97-AF65-F5344CB8AC3E}">
        <p14:creationId xmlns:p14="http://schemas.microsoft.com/office/powerpoint/2010/main" val="567767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BC19-333A-A61A-7689-3E942927C1CC}"/>
              </a:ext>
            </a:extLst>
          </p:cNvPr>
          <p:cNvSpPr>
            <a:spLocks noGrp="1"/>
          </p:cNvSpPr>
          <p:nvPr>
            <p:ph type="title"/>
          </p:nvPr>
        </p:nvSpPr>
        <p:spPr/>
        <p:txBody>
          <a:bodyPr>
            <a:normAutofit/>
          </a:bodyPr>
          <a:lstStyle/>
          <a:p>
            <a:pPr algn="ctr"/>
            <a:r>
              <a:rPr lang="en-US" sz="5400" dirty="0"/>
              <a:t>METHODOLOGY</a:t>
            </a:r>
          </a:p>
        </p:txBody>
      </p:sp>
      <p:sp>
        <p:nvSpPr>
          <p:cNvPr id="3" name="Content Placeholder 2">
            <a:extLst>
              <a:ext uri="{FF2B5EF4-FFF2-40B4-BE49-F238E27FC236}">
                <a16:creationId xmlns:a16="http://schemas.microsoft.com/office/drawing/2014/main" id="{A20389E7-110F-1428-049A-AB78E289A3C7}"/>
              </a:ext>
            </a:extLst>
          </p:cNvPr>
          <p:cNvSpPr>
            <a:spLocks noGrp="1"/>
          </p:cNvSpPr>
          <p:nvPr>
            <p:ph idx="1"/>
          </p:nvPr>
        </p:nvSpPr>
        <p:spPr/>
        <p:txBody>
          <a:bodyPr>
            <a:normAutofit fontScale="85000" lnSpcReduction="10000"/>
          </a:bodyPr>
          <a:lstStyle/>
          <a:p>
            <a:pPr marL="0" indent="0">
              <a:buNone/>
            </a:pPr>
            <a:r>
              <a:rPr lang="en-US" dirty="0"/>
              <a:t>The methodology and work flow employed for this project are as follows:</a:t>
            </a:r>
          </a:p>
          <a:p>
            <a:r>
              <a:rPr lang="en-US" dirty="0"/>
              <a:t>The dataset was first downloaded to my PC to make it more easier to load and work on, especially in a case of failed or weak internet connection.</a:t>
            </a:r>
          </a:p>
          <a:p>
            <a:r>
              <a:rPr lang="en-US" dirty="0"/>
              <a:t>The dataset was loaded as a pandas </a:t>
            </a:r>
            <a:r>
              <a:rPr lang="en-US" dirty="0" err="1"/>
              <a:t>DataFrame</a:t>
            </a:r>
            <a:r>
              <a:rPr lang="en-US" dirty="0"/>
              <a:t> into </a:t>
            </a:r>
            <a:r>
              <a:rPr lang="en-US" dirty="0" err="1"/>
              <a:t>Jupyter</a:t>
            </a:r>
            <a:r>
              <a:rPr lang="en-US" dirty="0"/>
              <a:t> notebook</a:t>
            </a:r>
          </a:p>
          <a:p>
            <a:r>
              <a:rPr lang="en-US" dirty="0"/>
              <a:t>Data cleaning was carried out on the dataset. Thankfully, there was no missing or null value in each column. The first names and last names of each Traveler were merged into one column. Some characters were replaced and some new columns were created to aid better understanding.</a:t>
            </a:r>
          </a:p>
          <a:p>
            <a:r>
              <a:rPr lang="en-US" dirty="0"/>
              <a:t>EDTA was carried out on the cleaned dataset and meaningful insights were gotten.</a:t>
            </a:r>
          </a:p>
          <a:p>
            <a:r>
              <a:rPr lang="en-US" dirty="0"/>
              <a:t>The data was visualized where applicable and meaningful insights were gotten as well.</a:t>
            </a:r>
          </a:p>
          <a:p>
            <a:endParaRPr lang="en-US" dirty="0"/>
          </a:p>
        </p:txBody>
      </p:sp>
    </p:spTree>
    <p:extLst>
      <p:ext uri="{BB962C8B-B14F-4D97-AF65-F5344CB8AC3E}">
        <p14:creationId xmlns:p14="http://schemas.microsoft.com/office/powerpoint/2010/main" val="1997580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6D07-A554-9A67-4297-622D27137488}"/>
              </a:ext>
            </a:extLst>
          </p:cNvPr>
          <p:cNvSpPr>
            <a:spLocks noGrp="1"/>
          </p:cNvSpPr>
          <p:nvPr>
            <p:ph type="title"/>
          </p:nvPr>
        </p:nvSpPr>
        <p:spPr>
          <a:xfrm>
            <a:off x="1451579" y="804519"/>
            <a:ext cx="9603275" cy="1211213"/>
          </a:xfrm>
        </p:spPr>
        <p:txBody>
          <a:bodyPr>
            <a:normAutofit fontScale="90000"/>
          </a:bodyPr>
          <a:lstStyle/>
          <a:p>
            <a:pPr algn="ctr"/>
            <a:r>
              <a:rPr lang="en-US" sz="2800" dirty="0"/>
              <a:t>BASIC INFORMATION OF THE DATASET AFTER CLEANING  and</a:t>
            </a:r>
            <a:br>
              <a:rPr lang="en-US" sz="2800" dirty="0"/>
            </a:br>
            <a:r>
              <a:rPr lang="en-US" sz="2800" dirty="0"/>
              <a:t>(EDTA)</a:t>
            </a:r>
          </a:p>
        </p:txBody>
      </p:sp>
      <p:sp>
        <p:nvSpPr>
          <p:cNvPr id="3" name="Content Placeholder 2">
            <a:extLst>
              <a:ext uri="{FF2B5EF4-FFF2-40B4-BE49-F238E27FC236}">
                <a16:creationId xmlns:a16="http://schemas.microsoft.com/office/drawing/2014/main" id="{2C24F40D-9F38-34B7-E916-98BE14A3826C}"/>
              </a:ext>
            </a:extLst>
          </p:cNvPr>
          <p:cNvSpPr>
            <a:spLocks noGrp="1"/>
          </p:cNvSpPr>
          <p:nvPr>
            <p:ph idx="1"/>
          </p:nvPr>
        </p:nvSpPr>
        <p:spPr>
          <a:xfrm>
            <a:off x="1451579" y="2015732"/>
            <a:ext cx="9603275" cy="3784993"/>
          </a:xfrm>
        </p:spPr>
        <p:txBody>
          <a:bodyPr>
            <a:normAutofit/>
          </a:bodyPr>
          <a:lstStyle/>
          <a:p>
            <a:r>
              <a:rPr lang="en-US" dirty="0"/>
              <a:t>The  cleaned data had 98619 rows and 15 columns. Meaning it had 98619 booked flights with the names and other details of the Travelers on different columns.</a:t>
            </a:r>
          </a:p>
          <a:p>
            <a:r>
              <a:rPr lang="en-US" dirty="0"/>
              <a:t>The data contained 98610 different booked Travelers </a:t>
            </a:r>
            <a:r>
              <a:rPr lang="en-US" dirty="0" err="1"/>
              <a:t>i.e</a:t>
            </a:r>
            <a:r>
              <a:rPr lang="en-US" dirty="0"/>
              <a:t> without repetition of Traveler name.</a:t>
            </a:r>
          </a:p>
          <a:p>
            <a:r>
              <a:rPr lang="en-US" dirty="0"/>
              <a:t>The data contained 98605 different Pilots </a:t>
            </a:r>
            <a:r>
              <a:rPr lang="en-US" dirty="0" err="1"/>
              <a:t>i.e</a:t>
            </a:r>
            <a:r>
              <a:rPr lang="en-US" dirty="0"/>
              <a:t> without repetition of Pilot name.</a:t>
            </a:r>
          </a:p>
          <a:p>
            <a:r>
              <a:rPr lang="en-US" dirty="0"/>
              <a:t>The data contained only one numerical data. </a:t>
            </a:r>
            <a:r>
              <a:rPr lang="en-US" dirty="0" err="1"/>
              <a:t>i.e</a:t>
            </a:r>
            <a:r>
              <a:rPr lang="en-US" dirty="0"/>
              <a:t> Age of Travelers</a:t>
            </a:r>
          </a:p>
          <a:p>
            <a:r>
              <a:rPr lang="en-US" dirty="0"/>
              <a:t>From the dataset, some flights were cancelled, some were delayed while some happened on time.</a:t>
            </a:r>
          </a:p>
          <a:p>
            <a:endParaRPr lang="en-US" dirty="0"/>
          </a:p>
          <a:p>
            <a:endParaRPr lang="en-US" dirty="0"/>
          </a:p>
          <a:p>
            <a:endParaRPr lang="en-US" dirty="0"/>
          </a:p>
        </p:txBody>
      </p:sp>
    </p:spTree>
    <p:extLst>
      <p:ext uri="{BB962C8B-B14F-4D97-AF65-F5344CB8AC3E}">
        <p14:creationId xmlns:p14="http://schemas.microsoft.com/office/powerpoint/2010/main" val="922881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BC75-7A47-FF66-611F-8B1FE3B544B9}"/>
              </a:ext>
            </a:extLst>
          </p:cNvPr>
          <p:cNvSpPr>
            <a:spLocks noGrp="1"/>
          </p:cNvSpPr>
          <p:nvPr>
            <p:ph type="title"/>
          </p:nvPr>
        </p:nvSpPr>
        <p:spPr>
          <a:xfrm>
            <a:off x="1451579" y="804519"/>
            <a:ext cx="9603275" cy="1211213"/>
          </a:xfrm>
        </p:spPr>
        <p:txBody>
          <a:bodyPr>
            <a:noAutofit/>
          </a:bodyPr>
          <a:lstStyle/>
          <a:p>
            <a:pPr algn="ctr"/>
            <a:r>
              <a:rPr lang="en-US" sz="2400" dirty="0"/>
              <a:t>BASIC INFORMATION OF THE DATASET AFTER CLEANING Cont’d</a:t>
            </a:r>
            <a:br>
              <a:rPr lang="en-US" sz="2400" dirty="0"/>
            </a:br>
            <a:r>
              <a:rPr lang="en-US" sz="2400" dirty="0"/>
              <a:t>(EDTA</a:t>
            </a:r>
            <a:r>
              <a:rPr lang="en-US" sz="2800" dirty="0"/>
              <a:t>)</a:t>
            </a:r>
          </a:p>
        </p:txBody>
      </p:sp>
      <p:sp>
        <p:nvSpPr>
          <p:cNvPr id="3" name="Content Placeholder 2">
            <a:extLst>
              <a:ext uri="{FF2B5EF4-FFF2-40B4-BE49-F238E27FC236}">
                <a16:creationId xmlns:a16="http://schemas.microsoft.com/office/drawing/2014/main" id="{629F2715-5434-A31E-AA16-E44463707566}"/>
              </a:ext>
            </a:extLst>
          </p:cNvPr>
          <p:cNvSpPr>
            <a:spLocks noGrp="1"/>
          </p:cNvSpPr>
          <p:nvPr>
            <p:ph idx="1"/>
          </p:nvPr>
        </p:nvSpPr>
        <p:spPr>
          <a:xfrm>
            <a:off x="1451579" y="2015732"/>
            <a:ext cx="9603275" cy="4037749"/>
          </a:xfrm>
        </p:spPr>
        <p:txBody>
          <a:bodyPr>
            <a:normAutofit fontScale="92500" lnSpcReduction="10000"/>
          </a:bodyPr>
          <a:lstStyle/>
          <a:p>
            <a:r>
              <a:rPr lang="en-US" dirty="0"/>
              <a:t>The dataset has more booked male Travelers (49598) than female travelers (49021).</a:t>
            </a:r>
          </a:p>
          <a:p>
            <a:r>
              <a:rPr lang="en-US" dirty="0"/>
              <a:t>To give a keen focus on the successful flights (Delayed flights and on time flights), the cancelled flights were dropped and a new </a:t>
            </a:r>
            <a:r>
              <a:rPr lang="en-US" dirty="0" err="1"/>
              <a:t>dataframe</a:t>
            </a:r>
            <a:r>
              <a:rPr lang="en-US" dirty="0"/>
              <a:t> was created.</a:t>
            </a:r>
          </a:p>
          <a:p>
            <a:r>
              <a:rPr lang="en-US" dirty="0"/>
              <a:t>The new </a:t>
            </a:r>
            <a:r>
              <a:rPr lang="en-US" dirty="0" err="1"/>
              <a:t>dataframe</a:t>
            </a:r>
            <a:r>
              <a:rPr lang="en-US" dirty="0"/>
              <a:t> contains 65677 travelers. This to say that a total of 32942 flights were cancelled.</a:t>
            </a:r>
          </a:p>
          <a:p>
            <a:r>
              <a:rPr lang="en-US" dirty="0"/>
              <a:t> A third </a:t>
            </a:r>
            <a:r>
              <a:rPr lang="en-US" dirty="0" err="1"/>
              <a:t>dataframe</a:t>
            </a:r>
            <a:r>
              <a:rPr lang="en-US" dirty="0"/>
              <a:t> was later created to give focus on the 32942 cancelled flights.</a:t>
            </a:r>
          </a:p>
          <a:p>
            <a:r>
              <a:rPr lang="en-US" dirty="0"/>
              <a:t>The oldest set of Travelers were 90 years old and the youngest were a year old. This is to say that age was never a deter in airspace travels.</a:t>
            </a:r>
          </a:p>
          <a:p>
            <a:pPr marL="0" indent="0">
              <a:buNone/>
            </a:pPr>
            <a:r>
              <a:rPr lang="en-US" sz="2400" b="1" dirty="0"/>
              <a:t>REFER TO JUPYTER NOTEBOOK TO CONFIRM ANALYSIS AND VIEW MORE INSIGHTS GOTTEN</a:t>
            </a:r>
          </a:p>
        </p:txBody>
      </p:sp>
    </p:spTree>
    <p:extLst>
      <p:ext uri="{BB962C8B-B14F-4D97-AF65-F5344CB8AC3E}">
        <p14:creationId xmlns:p14="http://schemas.microsoft.com/office/powerpoint/2010/main" val="1836304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1264-C5B4-8C58-6787-E747302362A9}"/>
              </a:ext>
            </a:extLst>
          </p:cNvPr>
          <p:cNvSpPr>
            <a:spLocks noGrp="1"/>
          </p:cNvSpPr>
          <p:nvPr>
            <p:ph type="title"/>
          </p:nvPr>
        </p:nvSpPr>
        <p:spPr>
          <a:xfrm>
            <a:off x="1451579" y="0"/>
            <a:ext cx="9603275" cy="414339"/>
          </a:xfrm>
        </p:spPr>
        <p:txBody>
          <a:bodyPr>
            <a:normAutofit fontScale="90000"/>
          </a:bodyPr>
          <a:lstStyle/>
          <a:p>
            <a:pPr algn="ctr"/>
            <a:r>
              <a:rPr lang="en-US" dirty="0"/>
              <a:t>DATA VISUALIZATION AND INSIGHTS</a:t>
            </a:r>
          </a:p>
        </p:txBody>
      </p:sp>
      <p:pic>
        <p:nvPicPr>
          <p:cNvPr id="5" name="Content Placeholder 4">
            <a:extLst>
              <a:ext uri="{FF2B5EF4-FFF2-40B4-BE49-F238E27FC236}">
                <a16:creationId xmlns:a16="http://schemas.microsoft.com/office/drawing/2014/main" id="{6480F913-33A4-1631-A06A-AFA953A5197B}"/>
              </a:ext>
            </a:extLst>
          </p:cNvPr>
          <p:cNvPicPr>
            <a:picLocks noGrp="1" noChangeAspect="1"/>
          </p:cNvPicPr>
          <p:nvPr>
            <p:ph idx="1"/>
          </p:nvPr>
        </p:nvPicPr>
        <p:blipFill>
          <a:blip r:embed="rId2"/>
          <a:stretch>
            <a:fillRect/>
          </a:stretch>
        </p:blipFill>
        <p:spPr>
          <a:xfrm>
            <a:off x="0" y="528639"/>
            <a:ext cx="5400675" cy="3629024"/>
          </a:xfrm>
        </p:spPr>
      </p:pic>
      <p:pic>
        <p:nvPicPr>
          <p:cNvPr id="7" name="Picture 6">
            <a:extLst>
              <a:ext uri="{FF2B5EF4-FFF2-40B4-BE49-F238E27FC236}">
                <a16:creationId xmlns:a16="http://schemas.microsoft.com/office/drawing/2014/main" id="{CF13F89B-9730-42A4-035F-6429D82D8D80}"/>
              </a:ext>
            </a:extLst>
          </p:cNvPr>
          <p:cNvPicPr>
            <a:picLocks noChangeAspect="1"/>
          </p:cNvPicPr>
          <p:nvPr/>
        </p:nvPicPr>
        <p:blipFill>
          <a:blip r:embed="rId3"/>
          <a:stretch>
            <a:fillRect/>
          </a:stretch>
        </p:blipFill>
        <p:spPr>
          <a:xfrm>
            <a:off x="5772150" y="528639"/>
            <a:ext cx="6419850" cy="3629024"/>
          </a:xfrm>
          <a:prstGeom prst="rect">
            <a:avLst/>
          </a:prstGeom>
        </p:spPr>
      </p:pic>
      <p:sp>
        <p:nvSpPr>
          <p:cNvPr id="10" name="TextBox 9">
            <a:extLst>
              <a:ext uri="{FF2B5EF4-FFF2-40B4-BE49-F238E27FC236}">
                <a16:creationId xmlns:a16="http://schemas.microsoft.com/office/drawing/2014/main" id="{5373F7B9-E271-C6EF-0DDE-A5AD2B665C05}"/>
              </a:ext>
            </a:extLst>
          </p:cNvPr>
          <p:cNvSpPr txBox="1"/>
          <p:nvPr/>
        </p:nvSpPr>
        <p:spPr>
          <a:xfrm>
            <a:off x="409574" y="4157663"/>
            <a:ext cx="11440303" cy="2308324"/>
          </a:xfrm>
          <a:prstGeom prst="rect">
            <a:avLst/>
          </a:prstGeom>
          <a:noFill/>
        </p:spPr>
        <p:txBody>
          <a:bodyPr wrap="square" rtlCol="0">
            <a:spAutoFit/>
          </a:bodyPr>
          <a:lstStyle/>
          <a:p>
            <a:r>
              <a:rPr lang="en-US" dirty="0"/>
              <a:t>INSIGHT: From the above displayed bar charts, it can be seen that the most booked continental flight (bar chart on the left) and most visited continents (bar chart on the right)  by the Travelers are North America, Europe, South America, Asia,  Australia and Africa in a descending order. Irrespective of the cancelled flights, the most preferred continent by Travelers remains NORT AMERICA</a:t>
            </a:r>
          </a:p>
          <a:p>
            <a:r>
              <a:rPr lang="en-US" dirty="0"/>
              <a:t>ADVICE: More flight arrangement should be made for the top three continents since they have a larger number of visitors per year.</a:t>
            </a:r>
          </a:p>
          <a:p>
            <a:r>
              <a:rPr lang="en-US" dirty="0"/>
              <a:t>N/B:  YOU CAN SPOT THE DIFFERENCE ON BOTH PLOTS BY COMPARING THE VALUES ON THE VERTICAL AXIS</a:t>
            </a:r>
          </a:p>
          <a:p>
            <a:endParaRPr lang="en-US" dirty="0"/>
          </a:p>
        </p:txBody>
      </p:sp>
    </p:spTree>
    <p:extLst>
      <p:ext uri="{BB962C8B-B14F-4D97-AF65-F5344CB8AC3E}">
        <p14:creationId xmlns:p14="http://schemas.microsoft.com/office/powerpoint/2010/main" val="280040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1264-C5B4-8C58-6787-E747302362A9}"/>
              </a:ext>
            </a:extLst>
          </p:cNvPr>
          <p:cNvSpPr>
            <a:spLocks noGrp="1"/>
          </p:cNvSpPr>
          <p:nvPr>
            <p:ph type="title"/>
          </p:nvPr>
        </p:nvSpPr>
        <p:spPr>
          <a:xfrm>
            <a:off x="1451579" y="0"/>
            <a:ext cx="9603275" cy="414339"/>
          </a:xfrm>
        </p:spPr>
        <p:txBody>
          <a:bodyPr>
            <a:normAutofit fontScale="90000"/>
          </a:bodyPr>
          <a:lstStyle/>
          <a:p>
            <a:pPr algn="ctr"/>
            <a:r>
              <a:rPr lang="en-US" dirty="0"/>
              <a:t>DATA VISUALIZATION AND INSIGHTS cont’d</a:t>
            </a:r>
          </a:p>
        </p:txBody>
      </p:sp>
      <p:sp>
        <p:nvSpPr>
          <p:cNvPr id="10" name="TextBox 9">
            <a:extLst>
              <a:ext uri="{FF2B5EF4-FFF2-40B4-BE49-F238E27FC236}">
                <a16:creationId xmlns:a16="http://schemas.microsoft.com/office/drawing/2014/main" id="{5373F7B9-E271-C6EF-0DDE-A5AD2B665C05}"/>
              </a:ext>
            </a:extLst>
          </p:cNvPr>
          <p:cNvSpPr txBox="1"/>
          <p:nvPr/>
        </p:nvSpPr>
        <p:spPr>
          <a:xfrm>
            <a:off x="409575" y="4562475"/>
            <a:ext cx="11287125" cy="2031325"/>
          </a:xfrm>
          <a:prstGeom prst="rect">
            <a:avLst/>
          </a:prstGeom>
          <a:noFill/>
        </p:spPr>
        <p:txBody>
          <a:bodyPr wrap="square" rtlCol="0">
            <a:spAutoFit/>
          </a:bodyPr>
          <a:lstStyle/>
          <a:p>
            <a:r>
              <a:rPr lang="en-US" dirty="0"/>
              <a:t>INSIGHT: From the displayed bar charts above, it can be seen that the months with the highest bookings (bar chart on the left)  were August, May, July, March and January in a decreasing order while the successful flights </a:t>
            </a:r>
            <a:r>
              <a:rPr lang="en-US" dirty="0" err="1"/>
              <a:t>i.e</a:t>
            </a:r>
            <a:r>
              <a:rPr lang="en-US" dirty="0"/>
              <a:t> aside cancelled flights (bar chart on the right) were in August, January, March, July and May. </a:t>
            </a:r>
          </a:p>
          <a:p>
            <a:r>
              <a:rPr lang="en-US" dirty="0"/>
              <a:t>FINDINGS: Most flights were cancelled in May and July. This is probably tied to weather conditions. May and July are the peaks of the rainy season hence more flights were cancelled due to bad weather conditions.  August is actually the peak for airspace travels.</a:t>
            </a:r>
          </a:p>
          <a:p>
            <a:r>
              <a:rPr lang="en-US" dirty="0"/>
              <a:t>N/B: YOU CAN SPOT THE DIFFERENCE ON BOTH PLOTS BY COMPARING THE VALUES ON THE VERTICAL AXIS</a:t>
            </a:r>
          </a:p>
        </p:txBody>
      </p:sp>
      <p:pic>
        <p:nvPicPr>
          <p:cNvPr id="11" name="Picture 10">
            <a:extLst>
              <a:ext uri="{FF2B5EF4-FFF2-40B4-BE49-F238E27FC236}">
                <a16:creationId xmlns:a16="http://schemas.microsoft.com/office/drawing/2014/main" id="{E957B615-72BE-AE3D-02C9-C333C666D401}"/>
              </a:ext>
            </a:extLst>
          </p:cNvPr>
          <p:cNvPicPr>
            <a:picLocks noChangeAspect="1"/>
          </p:cNvPicPr>
          <p:nvPr/>
        </p:nvPicPr>
        <p:blipFill>
          <a:blip r:embed="rId2"/>
          <a:stretch>
            <a:fillRect/>
          </a:stretch>
        </p:blipFill>
        <p:spPr>
          <a:xfrm>
            <a:off x="5906278" y="414338"/>
            <a:ext cx="6190580" cy="4148137"/>
          </a:xfrm>
          <a:prstGeom prst="rect">
            <a:avLst/>
          </a:prstGeom>
        </p:spPr>
      </p:pic>
      <p:pic>
        <p:nvPicPr>
          <p:cNvPr id="19" name="Content Placeholder 18">
            <a:extLst>
              <a:ext uri="{FF2B5EF4-FFF2-40B4-BE49-F238E27FC236}">
                <a16:creationId xmlns:a16="http://schemas.microsoft.com/office/drawing/2014/main" id="{7E4926E0-7F44-AA3C-7646-2C65E390F051}"/>
              </a:ext>
            </a:extLst>
          </p:cNvPr>
          <p:cNvPicPr>
            <a:picLocks noGrp="1" noChangeAspect="1"/>
          </p:cNvPicPr>
          <p:nvPr>
            <p:ph idx="1"/>
          </p:nvPr>
        </p:nvPicPr>
        <p:blipFill>
          <a:blip r:embed="rId3"/>
          <a:stretch>
            <a:fillRect/>
          </a:stretch>
        </p:blipFill>
        <p:spPr>
          <a:xfrm>
            <a:off x="0" y="414338"/>
            <a:ext cx="5756988" cy="4148136"/>
          </a:xfrm>
        </p:spPr>
      </p:pic>
    </p:spTree>
    <p:extLst>
      <p:ext uri="{BB962C8B-B14F-4D97-AF65-F5344CB8AC3E}">
        <p14:creationId xmlns:p14="http://schemas.microsoft.com/office/powerpoint/2010/main" val="2610133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1264-C5B4-8C58-6787-E747302362A9}"/>
              </a:ext>
            </a:extLst>
          </p:cNvPr>
          <p:cNvSpPr>
            <a:spLocks noGrp="1"/>
          </p:cNvSpPr>
          <p:nvPr>
            <p:ph type="title"/>
          </p:nvPr>
        </p:nvSpPr>
        <p:spPr>
          <a:xfrm>
            <a:off x="1451579" y="0"/>
            <a:ext cx="9603275" cy="414339"/>
          </a:xfrm>
        </p:spPr>
        <p:txBody>
          <a:bodyPr>
            <a:normAutofit fontScale="90000"/>
          </a:bodyPr>
          <a:lstStyle/>
          <a:p>
            <a:pPr algn="ctr"/>
            <a:r>
              <a:rPr lang="en-US" dirty="0"/>
              <a:t>DATA VISUALIZATION AND INSIGHTS cont’d</a:t>
            </a:r>
          </a:p>
        </p:txBody>
      </p:sp>
      <p:sp>
        <p:nvSpPr>
          <p:cNvPr id="10" name="TextBox 9">
            <a:extLst>
              <a:ext uri="{FF2B5EF4-FFF2-40B4-BE49-F238E27FC236}">
                <a16:creationId xmlns:a16="http://schemas.microsoft.com/office/drawing/2014/main" id="{5373F7B9-E271-C6EF-0DDE-A5AD2B665C05}"/>
              </a:ext>
            </a:extLst>
          </p:cNvPr>
          <p:cNvSpPr txBox="1"/>
          <p:nvPr/>
        </p:nvSpPr>
        <p:spPr>
          <a:xfrm>
            <a:off x="409575" y="4562475"/>
            <a:ext cx="11287125" cy="2308324"/>
          </a:xfrm>
          <a:prstGeom prst="rect">
            <a:avLst/>
          </a:prstGeom>
          <a:noFill/>
        </p:spPr>
        <p:txBody>
          <a:bodyPr wrap="square" rtlCol="0">
            <a:spAutoFit/>
          </a:bodyPr>
          <a:lstStyle/>
          <a:p>
            <a:r>
              <a:rPr lang="en-US" dirty="0"/>
              <a:t>INSIGHT/FINDINGS: From the displayed bar charts above, it can be seen that the Airports with the highest number of bookings (bar chart on the left) were San Pedro Airport to Capital city Airport in a decreasing order. However, from the bar chart on the right, it can be seen that </a:t>
            </a:r>
            <a:r>
              <a:rPr lang="en-US" dirty="0" err="1"/>
              <a:t>Boblingen</a:t>
            </a:r>
            <a:r>
              <a:rPr lang="en-US" dirty="0"/>
              <a:t> </a:t>
            </a:r>
            <a:r>
              <a:rPr lang="en-US" dirty="0" err="1"/>
              <a:t>Flugfeld</a:t>
            </a:r>
            <a:r>
              <a:rPr lang="en-US" dirty="0"/>
              <a:t>, San </a:t>
            </a:r>
            <a:r>
              <a:rPr lang="en-US" dirty="0" err="1"/>
              <a:t>Fernanado</a:t>
            </a:r>
            <a:r>
              <a:rPr lang="en-US" dirty="0"/>
              <a:t>, Mae Hong, and Capital city Airports had most of their flights cancelled even though they got high number of bookings. </a:t>
            </a:r>
          </a:p>
          <a:p>
            <a:r>
              <a:rPr lang="en-US" dirty="0"/>
              <a:t>ADVICE: </a:t>
            </a:r>
            <a:r>
              <a:rPr lang="en-US" dirty="0" err="1"/>
              <a:t>Boblingen</a:t>
            </a:r>
            <a:r>
              <a:rPr lang="en-US" dirty="0"/>
              <a:t> </a:t>
            </a:r>
            <a:r>
              <a:rPr lang="en-US" dirty="0" err="1"/>
              <a:t>Flugfeld</a:t>
            </a:r>
            <a:r>
              <a:rPr lang="en-US" dirty="0"/>
              <a:t>, San </a:t>
            </a:r>
            <a:r>
              <a:rPr lang="en-US" dirty="0" err="1"/>
              <a:t>Fernanado</a:t>
            </a:r>
            <a:r>
              <a:rPr lang="en-US" dirty="0"/>
              <a:t>, Mae Hong, and Capital city Airports had most of their flights cancelled for 2022. So they won’t be great options if swift or emergency travels/flights are to be made. Secondly, the said Airports should try to work on their flight deliveries in order to avoid more cancelled flight occurrence in future.</a:t>
            </a:r>
          </a:p>
          <a:p>
            <a:r>
              <a:rPr lang="en-US" dirty="0"/>
              <a:t>N/B: YOU CAN SPOT THE DIFFERENCE ON BOTH PLOTS BY COMPARING THE VALUES ON THE VERTICAL AXIS</a:t>
            </a:r>
          </a:p>
        </p:txBody>
      </p:sp>
      <p:pic>
        <p:nvPicPr>
          <p:cNvPr id="13" name="Content Placeholder 12">
            <a:extLst>
              <a:ext uri="{FF2B5EF4-FFF2-40B4-BE49-F238E27FC236}">
                <a16:creationId xmlns:a16="http://schemas.microsoft.com/office/drawing/2014/main" id="{FD22B6F9-7A96-9D03-5656-6E6592CBB306}"/>
              </a:ext>
            </a:extLst>
          </p:cNvPr>
          <p:cNvPicPr>
            <a:picLocks noGrp="1" noChangeAspect="1"/>
          </p:cNvPicPr>
          <p:nvPr>
            <p:ph idx="1"/>
          </p:nvPr>
        </p:nvPicPr>
        <p:blipFill>
          <a:blip r:embed="rId3"/>
          <a:stretch>
            <a:fillRect/>
          </a:stretch>
        </p:blipFill>
        <p:spPr>
          <a:xfrm>
            <a:off x="1" y="433194"/>
            <a:ext cx="5654350" cy="4129281"/>
          </a:xfrm>
        </p:spPr>
      </p:pic>
      <p:pic>
        <p:nvPicPr>
          <p:cNvPr id="15" name="Picture 14">
            <a:extLst>
              <a:ext uri="{FF2B5EF4-FFF2-40B4-BE49-F238E27FC236}">
                <a16:creationId xmlns:a16="http://schemas.microsoft.com/office/drawing/2014/main" id="{B6B0E49B-A1BE-77DF-7634-F9AE71E6703D}"/>
              </a:ext>
            </a:extLst>
          </p:cNvPr>
          <p:cNvPicPr>
            <a:picLocks noChangeAspect="1"/>
          </p:cNvPicPr>
          <p:nvPr/>
        </p:nvPicPr>
        <p:blipFill>
          <a:blip r:embed="rId4"/>
          <a:stretch>
            <a:fillRect/>
          </a:stretch>
        </p:blipFill>
        <p:spPr>
          <a:xfrm>
            <a:off x="5887616" y="433194"/>
            <a:ext cx="6218658" cy="4129281"/>
          </a:xfrm>
          <a:prstGeom prst="rect">
            <a:avLst/>
          </a:prstGeom>
        </p:spPr>
      </p:pic>
    </p:spTree>
    <p:extLst>
      <p:ext uri="{BB962C8B-B14F-4D97-AF65-F5344CB8AC3E}">
        <p14:creationId xmlns:p14="http://schemas.microsoft.com/office/powerpoint/2010/main" val="276617581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572</TotalTime>
  <Words>1836</Words>
  <Application>Microsoft Office PowerPoint</Application>
  <PresentationFormat>Widescreen</PresentationFormat>
  <Paragraphs>91</Paragraphs>
  <Slides>20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Gill Sans MT</vt:lpstr>
      <vt:lpstr>Gallery</vt:lpstr>
      <vt:lpstr>POWER POINT PRESENTATION OF DATA ANALYSIS AND VISUALIZATION  DONE ON AN AIRLINE DATAset (CODE APRIL)</vt:lpstr>
      <vt:lpstr>AIM AND OBJECTIVES</vt:lpstr>
      <vt:lpstr>DATA SOURCE</vt:lpstr>
      <vt:lpstr>METHODOLOGY</vt:lpstr>
      <vt:lpstr>BASIC INFORMATION OF THE DATASET AFTER CLEANING  and (EDTA)</vt:lpstr>
      <vt:lpstr>BASIC INFORMATION OF THE DATASET AFTER CLEANING Cont’d (EDTA)</vt:lpstr>
      <vt:lpstr>DATA VISUALIZATION AND INSIGHTS</vt:lpstr>
      <vt:lpstr>DATA VISUALIZATION AND INSIGHTS cont’d</vt:lpstr>
      <vt:lpstr>DATA VISUALIZATION AND INSIGHTS cont’d</vt:lpstr>
      <vt:lpstr>DATA VISUALIZATION AND INSIGHTS cont’d</vt:lpstr>
      <vt:lpstr>DATA VISUALIZATION AND INSIGHTS cont’d</vt:lpstr>
      <vt:lpstr>DATA VISUALIZATION AND INSIGHTS cont’d</vt:lpstr>
      <vt:lpstr>DATA VISUALIZATION AND INSIGHTS cont’d</vt:lpstr>
      <vt:lpstr>DATA VISUALIZATION AND INSIGHTS cont’d</vt:lpstr>
      <vt:lpstr>DATA VISUALIZATION AND INSIGHTS cont’d</vt:lpstr>
      <vt:lpstr>DATA VISUALIZATION AND INSIGHTS cont’d</vt:lpstr>
      <vt:lpstr>DATA VISUALIZATION AND INSIGHTS cont’d</vt:lpstr>
      <vt:lpstr>DATA VISUALIZATION AND INSIGHTS cont’d</vt:lpstr>
      <vt:lpstr>CONCLUSION </vt:lpstr>
      <vt:lpstr>THANK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POINT PRESENTATION OF ANALYTICAL INSIGHTS GOTTEN FROM AIRLINE DATABASE ANALYSIS (CODE APRIL)</dc:title>
  <dc:creator>Joshua Igbinedion</dc:creator>
  <cp:lastModifiedBy>Joshua Igbinedion</cp:lastModifiedBy>
  <cp:revision>52</cp:revision>
  <dcterms:created xsi:type="dcterms:W3CDTF">2024-04-28T12:31:42Z</dcterms:created>
  <dcterms:modified xsi:type="dcterms:W3CDTF">2024-04-30T07:55:00Z</dcterms:modified>
</cp:coreProperties>
</file>