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7" r:id="rId4"/>
    <p:sldId id="259" r:id="rId5"/>
    <p:sldId id="262" r:id="rId6"/>
    <p:sldId id="273" r:id="rId7"/>
    <p:sldId id="263" r:id="rId8"/>
    <p:sldId id="274" r:id="rId9"/>
    <p:sldId id="275" r:id="rId10"/>
    <p:sldId id="276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CFF-8AA6-4747-ACAF-0D0DDF871AB1}" type="datetimeFigureOut">
              <a:rPr lang="en-AU" smtClean="0"/>
              <a:t>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5492-FF94-4732-89ED-2799D83BEA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27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CFF-8AA6-4747-ACAF-0D0DDF871AB1}" type="datetimeFigureOut">
              <a:rPr lang="en-AU" smtClean="0"/>
              <a:t>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5492-FF94-4732-89ED-2799D83BEA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41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CFF-8AA6-4747-ACAF-0D0DDF871AB1}" type="datetimeFigureOut">
              <a:rPr lang="en-AU" smtClean="0"/>
              <a:t>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5492-FF94-4732-89ED-2799D83BEA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882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CFF-8AA6-4747-ACAF-0D0DDF871AB1}" type="datetimeFigureOut">
              <a:rPr lang="en-AU" smtClean="0"/>
              <a:t>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5492-FF94-4732-89ED-2799D83BEA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282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CFF-8AA6-4747-ACAF-0D0DDF871AB1}" type="datetimeFigureOut">
              <a:rPr lang="en-AU" smtClean="0"/>
              <a:t>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5492-FF94-4732-89ED-2799D83BEA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752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CFF-8AA6-4747-ACAF-0D0DDF871AB1}" type="datetimeFigureOut">
              <a:rPr lang="en-AU" smtClean="0"/>
              <a:t>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5492-FF94-4732-89ED-2799D83BEA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73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CFF-8AA6-4747-ACAF-0D0DDF871AB1}" type="datetimeFigureOut">
              <a:rPr lang="en-AU" smtClean="0"/>
              <a:t>7/06/2022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5492-FF94-4732-89ED-2799D83BEA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625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CFF-8AA6-4747-ACAF-0D0DDF871AB1}" type="datetimeFigureOut">
              <a:rPr lang="en-AU" smtClean="0"/>
              <a:t>7/06/2022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5492-FF94-4732-89ED-2799D83BEA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116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CFF-8AA6-4747-ACAF-0D0DDF871AB1}" type="datetimeFigureOut">
              <a:rPr lang="en-AU" smtClean="0"/>
              <a:t>7/06/2022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5492-FF94-4732-89ED-2799D83BEA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10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CFF-8AA6-4747-ACAF-0D0DDF871AB1}" type="datetimeFigureOut">
              <a:rPr lang="en-AU" smtClean="0"/>
              <a:t>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5492-FF94-4732-89ED-2799D83BEA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34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CFF-8AA6-4747-ACAF-0D0DDF871AB1}" type="datetimeFigureOut">
              <a:rPr lang="en-AU" smtClean="0"/>
              <a:t>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5492-FF94-4732-89ED-2799D83BEA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45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5CCFF-8AA6-4747-ACAF-0D0DDF871AB1}" type="datetimeFigureOut">
              <a:rPr lang="en-AU" smtClean="0"/>
              <a:t>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15492-FF94-4732-89ED-2799D83BEA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22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ecte1.elec.uow.edu.au/firstyearelectricalla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solidFill>
                  <a:srgbClr val="002060"/>
                </a:solidFill>
              </a:rPr>
              <a:t>ENGG104</a:t>
            </a:r>
            <a:br>
              <a:rPr lang="en-AU" dirty="0">
                <a:solidFill>
                  <a:srgbClr val="002060"/>
                </a:solidFill>
              </a:rPr>
            </a:br>
            <a:r>
              <a:rPr lang="en-AU" dirty="0">
                <a:solidFill>
                  <a:srgbClr val="002060"/>
                </a:solidFill>
              </a:rPr>
              <a:t>Electrical Systems</a:t>
            </a:r>
            <a:br>
              <a:rPr lang="en-AU" dirty="0">
                <a:solidFill>
                  <a:srgbClr val="002060"/>
                </a:solidFill>
              </a:rPr>
            </a:br>
            <a:r>
              <a:rPr lang="en-AU" sz="1600" dirty="0">
                <a:solidFill>
                  <a:srgbClr val="002060"/>
                </a:solidFill>
              </a:rPr>
              <a:t>Attribution </a:t>
            </a:r>
            <a:r>
              <a:rPr lang="en-AU" sz="1600">
                <a:solidFill>
                  <a:srgbClr val="002060"/>
                </a:solidFill>
              </a:rPr>
              <a:t>Nidhal Abdulaziz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Introduction lecture</a:t>
            </a:r>
          </a:p>
          <a:p>
            <a:r>
              <a:rPr lang="en-AU" dirty="0"/>
              <a:t>Mohd Fareq Abd Malek</a:t>
            </a:r>
          </a:p>
        </p:txBody>
      </p:sp>
    </p:spTree>
    <p:extLst>
      <p:ext uri="{BB962C8B-B14F-4D97-AF65-F5344CB8AC3E}">
        <p14:creationId xmlns:p14="http://schemas.microsoft.com/office/powerpoint/2010/main" val="337018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There will be three tutorial sessions every week.</a:t>
            </a:r>
          </a:p>
          <a:p>
            <a:r>
              <a:rPr lang="en-AU" dirty="0"/>
              <a:t>You need to enrol in one of the tutorial sessions and to attend the same tutorial session for the rest of the semester.</a:t>
            </a:r>
          </a:p>
          <a:p>
            <a:r>
              <a:rPr lang="en-AU" dirty="0"/>
              <a:t>The tutorials questions will be posted in Moodle before the tutorial date and you are expected to have attempted all the questions before coming to the tutorial class.</a:t>
            </a:r>
          </a:p>
        </p:txBody>
      </p:sp>
    </p:spTree>
    <p:extLst>
      <p:ext uri="{BB962C8B-B14F-4D97-AF65-F5344CB8AC3E}">
        <p14:creationId xmlns:p14="http://schemas.microsoft.com/office/powerpoint/2010/main" val="236974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C373F3-8874-45E2-8119-E1A3D60A1E37}" type="slidenum">
              <a:rPr lang="en-US" b="0" smtClean="0"/>
              <a:pPr eaLnBrk="1" hangingPunct="1"/>
              <a:t>11</a:t>
            </a:fld>
            <a:endParaRPr lang="en-US" b="0"/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0" y="2924175"/>
            <a:ext cx="91440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4800" dirty="0">
                <a:solidFill>
                  <a:srgbClr val="CC3300"/>
                </a:solidFill>
                <a:latin typeface="Tahoma" pitchFamily="34" charset="0"/>
              </a:rPr>
              <a:t>Now – On to the Class</a:t>
            </a:r>
          </a:p>
          <a:p>
            <a:pPr algn="ctr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4000" dirty="0">
                <a:solidFill>
                  <a:schemeClr val="accent2"/>
                </a:solidFill>
                <a:latin typeface="Tahoma" pitchFamily="34" charset="0"/>
              </a:rPr>
              <a:t>BUT FIRST: 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4369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SUBJECT DESCRIPTION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In this subject students will explore the basic concepts of electrical circuits, electrical measurements, and instrumentation to gain an understanding of the behaviour of basic electrical devices. </a:t>
            </a:r>
          </a:p>
          <a:p>
            <a:r>
              <a:rPr lang="en-AU" dirty="0"/>
              <a:t>Students will build an understanding of the importance of electricity and technology and the impact it has on society. 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069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AU" sz="4400" b="1" cap="small" dirty="0">
                <a:solidFill>
                  <a:schemeClr val="tx2"/>
                </a:solidFill>
                <a:latin typeface="+mj-lt"/>
              </a:rPr>
              <a:t>Learning Outcomes</a:t>
            </a:r>
            <a:br>
              <a:rPr lang="en-AU" sz="4400" b="1" cap="small" dirty="0">
                <a:solidFill>
                  <a:schemeClr val="tx2"/>
                </a:solidFill>
                <a:latin typeface="+mj-lt"/>
              </a:rPr>
            </a:br>
            <a:endParaRPr lang="en-AU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On successful completion of this subject, students should be able to: </a:t>
            </a:r>
          </a:p>
          <a:p>
            <a:pPr lvl="0"/>
            <a:r>
              <a:rPr lang="en-AU" dirty="0"/>
              <a:t>apply the fundamental laws behind electric circuits and</a:t>
            </a:r>
          </a:p>
          <a:p>
            <a:pPr lvl="0"/>
            <a:r>
              <a:rPr lang="en-AU" dirty="0"/>
              <a:t>appreciate the importance of electric-electronic circuits in the modern world ; </a:t>
            </a:r>
          </a:p>
          <a:p>
            <a:pPr lvl="0"/>
            <a:r>
              <a:rPr lang="en-AU" dirty="0"/>
              <a:t>design and analyse simple circuits for the processing of electrical signals ; </a:t>
            </a:r>
          </a:p>
          <a:p>
            <a:pPr lvl="0"/>
            <a:r>
              <a:rPr lang="en-AU" dirty="0"/>
              <a:t>demonstrate practical experience in making and recording measurements using electrical components and equipment; </a:t>
            </a:r>
          </a:p>
          <a:p>
            <a:pPr lvl="0"/>
            <a:r>
              <a:rPr lang="en-AU" dirty="0"/>
              <a:t>Demonstrate self directed learning related to solving problems in engineering; </a:t>
            </a:r>
          </a:p>
          <a:p>
            <a:pPr lvl="0"/>
            <a:r>
              <a:rPr lang="en-AU" dirty="0"/>
              <a:t>Present experimental results, calculations, and analysis in a professional manner</a:t>
            </a:r>
            <a:r>
              <a:rPr lang="en-US" dirty="0"/>
              <a:t>. 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885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92604B-F241-4483-BC06-839099C4748E}" type="slidenum">
              <a:rPr lang="en-US" b="0" smtClean="0"/>
              <a:pPr eaLnBrk="1" hangingPunct="1"/>
              <a:t>4</a:t>
            </a:fld>
            <a:endParaRPr lang="en-US" b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Lecturer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382000" cy="54102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10000"/>
              </a:spcBef>
              <a:tabLst>
                <a:tab pos="234950" algn="l"/>
                <a:tab pos="568325" algn="l"/>
                <a:tab pos="912813" algn="l"/>
                <a:tab pos="1487488" algn="l"/>
                <a:tab pos="1827213" algn="l"/>
              </a:tabLst>
            </a:pPr>
            <a:r>
              <a:rPr lang="en-US" dirty="0"/>
              <a:t>Who Am I?</a:t>
            </a:r>
          </a:p>
          <a:p>
            <a:pPr marL="687388" lvl="1" eaLnBrk="1" hangingPunct="1">
              <a:tabLst>
                <a:tab pos="234950" algn="l"/>
                <a:tab pos="568325" algn="l"/>
                <a:tab pos="912813" algn="l"/>
                <a:tab pos="1487488" algn="l"/>
                <a:tab pos="1827213" algn="l"/>
              </a:tabLst>
            </a:pPr>
            <a:r>
              <a:rPr lang="en-US" dirty="0"/>
              <a:t>Dr Mohd Fareq Abd Malek</a:t>
            </a:r>
          </a:p>
          <a:p>
            <a:pPr marL="1092200" lvl="2" eaLnBrk="1" hangingPunct="1">
              <a:tabLst>
                <a:tab pos="234950" algn="l"/>
                <a:tab pos="568325" algn="l"/>
                <a:tab pos="912813" algn="l"/>
                <a:tab pos="1487488" algn="l"/>
                <a:tab pos="1827213" algn="l"/>
              </a:tabLst>
            </a:pPr>
            <a:r>
              <a:rPr lang="en-US" sz="1800" dirty="0"/>
              <a:t>E-mail – MohamedFareqMalek@uowdubai.ac.ae</a:t>
            </a:r>
          </a:p>
          <a:p>
            <a:pPr marL="1092200" lvl="2" eaLnBrk="1" hangingPunct="1">
              <a:tabLst>
                <a:tab pos="234950" algn="l"/>
                <a:tab pos="568325" algn="l"/>
                <a:tab pos="912813" algn="l"/>
                <a:tab pos="1487488" algn="l"/>
                <a:tab pos="1827213" algn="l"/>
              </a:tabLst>
            </a:pPr>
            <a:r>
              <a:rPr lang="en-US" sz="1800" dirty="0"/>
              <a:t>Phone – 04 2781939</a:t>
            </a:r>
          </a:p>
          <a:p>
            <a:pPr marL="1092200" lvl="2" eaLnBrk="1" hangingPunct="1">
              <a:tabLst>
                <a:tab pos="234950" algn="l"/>
                <a:tab pos="568325" algn="l"/>
                <a:tab pos="912813" algn="l"/>
                <a:tab pos="1487488" algn="l"/>
                <a:tab pos="1827213" algn="l"/>
              </a:tabLst>
            </a:pPr>
            <a:r>
              <a:rPr lang="en-AU" sz="1800" dirty="0"/>
              <a:t>Level 3 UOWD Building</a:t>
            </a:r>
            <a:endParaRPr lang="en-US" sz="1800" dirty="0"/>
          </a:p>
          <a:p>
            <a:pPr marL="687388" lvl="1" eaLnBrk="1" hangingPunct="1">
              <a:tabLst>
                <a:tab pos="234950" algn="l"/>
                <a:tab pos="568325" algn="l"/>
                <a:tab pos="912813" algn="l"/>
                <a:tab pos="1487488" algn="l"/>
                <a:tab pos="1827213" algn="l"/>
              </a:tabLst>
            </a:pPr>
            <a:r>
              <a:rPr lang="en-US" dirty="0"/>
              <a:t>Consultation’s hours</a:t>
            </a:r>
          </a:p>
          <a:p>
            <a:pPr marL="1092200" lvl="2" eaLnBrk="1" hangingPunct="1">
              <a:buFont typeface="Wingdings" pitchFamily="2" charset="2"/>
              <a:buNone/>
              <a:tabLst>
                <a:tab pos="234950" algn="l"/>
                <a:tab pos="568325" algn="l"/>
                <a:tab pos="912813" algn="l"/>
                <a:tab pos="1487488" algn="l"/>
                <a:tab pos="1827213" algn="l"/>
              </a:tabLst>
            </a:pPr>
            <a:r>
              <a:rPr lang="en-US" sz="1800" b="1" dirty="0"/>
              <a:t>TBA: Flexible by appointment.</a:t>
            </a:r>
          </a:p>
        </p:txBody>
      </p:sp>
    </p:spTree>
    <p:extLst>
      <p:ext uri="{BB962C8B-B14F-4D97-AF65-F5344CB8AC3E}">
        <p14:creationId xmlns:p14="http://schemas.microsoft.com/office/powerpoint/2010/main" val="126509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4C9214-606D-4D03-A8BF-955881691AB9}" type="slidenum">
              <a:rPr lang="en-US" b="0" smtClean="0"/>
              <a:pPr eaLnBrk="1" hangingPunct="1"/>
              <a:t>5</a:t>
            </a:fld>
            <a:endParaRPr lang="en-US" b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Rules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5410200"/>
          </a:xfrm>
        </p:spPr>
        <p:txBody>
          <a:bodyPr>
            <a:normAutofit/>
          </a:bodyPr>
          <a:lstStyle/>
          <a:p>
            <a:pPr marL="342900" indent="-342900" eaLnBrk="1" hangingPunct="1">
              <a:tabLst>
                <a:tab pos="1370013" algn="l"/>
              </a:tabLst>
            </a:pPr>
            <a:r>
              <a:rPr lang="en-US" dirty="0"/>
              <a:t>Attendance</a:t>
            </a:r>
          </a:p>
          <a:p>
            <a:pPr lvl="1" eaLnBrk="1" hangingPunct="1">
              <a:tabLst>
                <a:tab pos="1370013" algn="l"/>
              </a:tabLst>
            </a:pPr>
            <a:r>
              <a:rPr lang="en-AU" dirty="0"/>
              <a:t>Attendance is compulsory for tutorials and labs, for lectures you need to attend at least 80% of the classes)</a:t>
            </a:r>
            <a:endParaRPr lang="en-US" dirty="0"/>
          </a:p>
          <a:p>
            <a:pPr marL="457200" lvl="1" indent="0" eaLnBrk="1" hangingPunct="1">
              <a:buNone/>
              <a:tabLst>
                <a:tab pos="137001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5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Assessments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42F39D-CE1B-4ED4-8670-0312B1F8A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20620"/>
              </p:ext>
            </p:extLst>
          </p:nvPr>
        </p:nvGraphicFramePr>
        <p:xfrm>
          <a:off x="1403648" y="1556792"/>
          <a:ext cx="6264697" cy="453650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43148">
                  <a:extLst>
                    <a:ext uri="{9D8B030D-6E8A-4147-A177-3AD203B41FA5}">
                      <a16:colId xmlns:a16="http://schemas.microsoft.com/office/drawing/2014/main" val="331779534"/>
                    </a:ext>
                  </a:extLst>
                </a:gridCol>
                <a:gridCol w="1800177">
                  <a:extLst>
                    <a:ext uri="{9D8B030D-6E8A-4147-A177-3AD203B41FA5}">
                      <a16:colId xmlns:a16="http://schemas.microsoft.com/office/drawing/2014/main" val="3030606717"/>
                    </a:ext>
                  </a:extLst>
                </a:gridCol>
                <a:gridCol w="1601599">
                  <a:extLst>
                    <a:ext uri="{9D8B030D-6E8A-4147-A177-3AD203B41FA5}">
                      <a16:colId xmlns:a16="http://schemas.microsoft.com/office/drawing/2014/main" val="2219101778"/>
                    </a:ext>
                  </a:extLst>
                </a:gridCol>
                <a:gridCol w="1519773">
                  <a:extLst>
                    <a:ext uri="{9D8B030D-6E8A-4147-A177-3AD203B41FA5}">
                      <a16:colId xmlns:a16="http://schemas.microsoft.com/office/drawing/2014/main" val="3068099721"/>
                    </a:ext>
                  </a:extLst>
                </a:gridCol>
              </a:tblGrid>
              <a:tr h="806563">
                <a:tc>
                  <a:txBody>
                    <a:bodyPr/>
                    <a:lstStyle/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Outcome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Assessment</a:t>
                      </a:r>
                      <a:r>
                        <a:rPr lang="en-US" sz="1200" spc="-2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9215" marR="784860">
                        <a:lnSpc>
                          <a:spcPts val="14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Labs </a:t>
                      </a:r>
                      <a:r>
                        <a:rPr lang="en-US" sz="1200" b="1" spc="-2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Assessment</a:t>
                      </a:r>
                      <a:r>
                        <a:rPr lang="en-US" sz="1200" spc="-2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9850" marR="60325">
                        <a:lnSpc>
                          <a:spcPts val="14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Midterm </a:t>
                      </a: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</a:t>
                      </a:r>
                      <a:r>
                        <a:rPr lang="en-US" sz="1200" b="1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spc="-2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</a:t>
                      </a:r>
                      <a:r>
                        <a:rPr lang="en-US" sz="1200" b="1" spc="-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spc="-2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8580" marR="0">
                        <a:lnSpc>
                          <a:spcPts val="136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221890"/>
                  </a:ext>
                </a:extLst>
              </a:tr>
              <a:tr h="265101">
                <a:tc>
                  <a:txBody>
                    <a:bodyPr/>
                    <a:lstStyle/>
                    <a:p>
                      <a:pPr marL="67945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</a:t>
                      </a:r>
                      <a:r>
                        <a:rPr lang="en-US" sz="12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" marR="0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224219"/>
                  </a:ext>
                </a:extLst>
              </a:tr>
              <a:tr h="266918">
                <a:tc>
                  <a:txBody>
                    <a:bodyPr/>
                    <a:lstStyle/>
                    <a:p>
                      <a:pPr marL="67945" marR="0">
                        <a:lnSpc>
                          <a:spcPts val="136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</a:t>
                      </a:r>
                      <a:r>
                        <a:rPr lang="en-US" sz="12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18351"/>
                  </a:ext>
                </a:extLst>
              </a:tr>
              <a:tr h="265101">
                <a:tc>
                  <a:txBody>
                    <a:bodyPr/>
                    <a:lstStyle/>
                    <a:p>
                      <a:pPr marL="67945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</a:t>
                      </a:r>
                      <a:r>
                        <a:rPr lang="en-US" sz="12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" marR="0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124356"/>
                  </a:ext>
                </a:extLst>
              </a:tr>
              <a:tr h="265101">
                <a:tc>
                  <a:txBody>
                    <a:bodyPr/>
                    <a:lstStyle/>
                    <a:p>
                      <a:pPr marL="67945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</a:t>
                      </a:r>
                      <a:r>
                        <a:rPr lang="en-US" sz="12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421043"/>
                  </a:ext>
                </a:extLst>
              </a:tr>
              <a:tr h="265101">
                <a:tc>
                  <a:txBody>
                    <a:bodyPr/>
                    <a:lstStyle/>
                    <a:p>
                      <a:pPr marL="67945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</a:t>
                      </a:r>
                      <a:r>
                        <a:rPr lang="en-US" sz="12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706217"/>
                  </a:ext>
                </a:extLst>
              </a:tr>
              <a:tr h="266918">
                <a:tc>
                  <a:txBody>
                    <a:bodyPr/>
                    <a:lstStyle/>
                    <a:p>
                      <a:pPr marL="67945" marR="0">
                        <a:lnSpc>
                          <a:spcPts val="136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</a:t>
                      </a:r>
                      <a:r>
                        <a:rPr lang="en-US" sz="12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algn="ctr">
                        <a:lnSpc>
                          <a:spcPts val="136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217389"/>
                  </a:ext>
                </a:extLst>
              </a:tr>
              <a:tr h="265101">
                <a:tc>
                  <a:txBody>
                    <a:bodyPr/>
                    <a:lstStyle/>
                    <a:p>
                      <a:pPr marL="67945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</a:t>
                      </a:r>
                      <a:r>
                        <a:rPr lang="en-US" sz="12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algn="ctr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874585"/>
                  </a:ext>
                </a:extLst>
              </a:tr>
              <a:tr h="806563">
                <a:tc>
                  <a:txBody>
                    <a:bodyPr/>
                    <a:lstStyle/>
                    <a:p>
                      <a:pPr marL="67945" marR="0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</a:t>
                      </a:r>
                      <a:r>
                        <a:rPr lang="en-US" sz="1200" spc="36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2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(G)/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 marR="76835">
                        <a:lnSpc>
                          <a:spcPts val="14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Individual </a:t>
                      </a:r>
                      <a:r>
                        <a:rPr lang="en-US" sz="1200" spc="-2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(I)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-25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G/I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668396"/>
                  </a:ext>
                </a:extLst>
              </a:tr>
              <a:tr h="532927">
                <a:tc>
                  <a:txBody>
                    <a:bodyPr/>
                    <a:lstStyle/>
                    <a:p>
                      <a:pPr marL="67945" marR="0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-25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-25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-25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37718"/>
                  </a:ext>
                </a:extLst>
              </a:tr>
              <a:tr h="531111">
                <a:tc>
                  <a:txBody>
                    <a:bodyPr/>
                    <a:lstStyle/>
                    <a:p>
                      <a:pPr marL="67945" marR="0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Due </a:t>
                      </a:r>
                      <a:r>
                        <a:rPr lang="en-US" sz="1200" spc="-2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-1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Weekly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</a:t>
                      </a:r>
                      <a:r>
                        <a:rPr lang="en-US" sz="1600" spc="-5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spc="-5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During</a:t>
                      </a:r>
                      <a:r>
                        <a:rPr lang="en-US" sz="1600" spc="215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600" spc="-1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8580" marR="0" algn="ctr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Exams</a:t>
                      </a:r>
                      <a:r>
                        <a:rPr lang="en-US" sz="1600" spc="-15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spc="-1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Period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41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F801CE-C9BC-47DB-B3E9-D60663877C49}" type="slidenum">
              <a:rPr lang="en-US" b="0" smtClean="0"/>
              <a:pPr eaLnBrk="1" hangingPunct="1"/>
              <a:t>7</a:t>
            </a:fld>
            <a:endParaRPr lang="en-US" b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Notes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5334000"/>
          </a:xfrm>
        </p:spPr>
        <p:txBody>
          <a:bodyPr>
            <a:normAutofit fontScale="92500" lnSpcReduction="10000"/>
          </a:bodyPr>
          <a:lstStyle/>
          <a:p>
            <a:pPr marL="285750" indent="-285750" eaLnBrk="1" hangingPunct="1">
              <a:tabLst/>
            </a:pPr>
            <a:r>
              <a:rPr lang="en-US" dirty="0"/>
              <a:t>E-Mail</a:t>
            </a:r>
          </a:p>
          <a:p>
            <a:pPr marL="685800" lvl="1" indent="-228600" eaLnBrk="1" hangingPunct="1">
              <a:tabLst/>
            </a:pPr>
            <a:r>
              <a:rPr lang="en-US" dirty="0"/>
              <a:t>Everyone has a </a:t>
            </a:r>
            <a:r>
              <a:rPr lang="en-US" dirty="0" err="1"/>
              <a:t>uow</a:t>
            </a:r>
            <a:r>
              <a:rPr lang="en-US" dirty="0"/>
              <a:t> email</a:t>
            </a:r>
          </a:p>
          <a:p>
            <a:pPr marL="1143000" lvl="2" indent="-228600" eaLnBrk="1" hangingPunct="1">
              <a:tabLst/>
            </a:pPr>
            <a:r>
              <a:rPr lang="en-US" b="1" i="1" dirty="0"/>
              <a:t>name</a:t>
            </a:r>
            <a:r>
              <a:rPr lang="en-US" dirty="0"/>
              <a:t>@uowmail.edu.au</a:t>
            </a:r>
          </a:p>
          <a:p>
            <a:pPr marL="685800" lvl="1" indent="-228600" eaLnBrk="1" hangingPunct="1">
              <a:tabLst/>
            </a:pPr>
            <a:r>
              <a:rPr lang="en-US" b="1" i="1" dirty="0"/>
              <a:t>BE SURE</a:t>
            </a:r>
            <a:r>
              <a:rPr lang="en-US" dirty="0"/>
              <a:t> to fix some way you check it for messages</a:t>
            </a:r>
            <a:br>
              <a:rPr lang="en-US" dirty="0"/>
            </a:br>
            <a:r>
              <a:rPr lang="en-US" dirty="0"/>
              <a:t>	regularly</a:t>
            </a:r>
          </a:p>
          <a:p>
            <a:pPr marL="1143000" lvl="2" indent="-228600" eaLnBrk="1" hangingPunct="1">
              <a:tabLst/>
            </a:pPr>
            <a:r>
              <a:rPr lang="en-US" dirty="0"/>
              <a:t>Use webmail from any web browser</a:t>
            </a:r>
          </a:p>
          <a:p>
            <a:pPr marL="1143000" lvl="2" indent="-228600" eaLnBrk="1" hangingPunct="1">
              <a:tabLst/>
            </a:pPr>
            <a:r>
              <a:rPr lang="en-US" dirty="0"/>
              <a:t>Tell your home Outlook etc. to fetch it</a:t>
            </a:r>
          </a:p>
          <a:p>
            <a:pPr marL="685800" lvl="1" indent="-228600" eaLnBrk="1" hangingPunct="1">
              <a:tabLst/>
            </a:pPr>
            <a:r>
              <a:rPr lang="en-US" dirty="0"/>
              <a:t>Only conduit for announcements regarding the class</a:t>
            </a:r>
          </a:p>
          <a:p>
            <a:pPr marL="1143000" lvl="2" indent="-228600" eaLnBrk="1" hangingPunct="1">
              <a:tabLst/>
            </a:pPr>
            <a:r>
              <a:rPr lang="en-US" dirty="0"/>
              <a:t>Not reading an e-message is no excuse for missing something</a:t>
            </a:r>
          </a:p>
          <a:p>
            <a:pPr marL="285750" indent="-285750" eaLnBrk="1" hangingPunct="1">
              <a:tabLst/>
            </a:pPr>
            <a:r>
              <a:rPr lang="en-US" dirty="0"/>
              <a:t>Web Site</a:t>
            </a:r>
          </a:p>
          <a:p>
            <a:pPr marL="685800" lvl="1" indent="-228600" eaLnBrk="1" hangingPunct="1">
              <a:tabLst/>
            </a:pPr>
            <a:r>
              <a:rPr lang="en-US" dirty="0"/>
              <a:t>The learning materials will be posted in Moodle</a:t>
            </a:r>
          </a:p>
          <a:p>
            <a:pPr marL="685800" lvl="1" indent="-228600" eaLnBrk="1" hangingPunct="1">
              <a:tabLst/>
            </a:pPr>
            <a:r>
              <a:rPr lang="en-US" dirty="0"/>
              <a:t>Check it at least weekly </a:t>
            </a:r>
          </a:p>
        </p:txBody>
      </p:sp>
    </p:spTree>
    <p:extLst>
      <p:ext uri="{BB962C8B-B14F-4D97-AF65-F5344CB8AC3E}">
        <p14:creationId xmlns:p14="http://schemas.microsoft.com/office/powerpoint/2010/main" val="45566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CC35BA-97C5-4CFF-8C8D-7AEDF22DA8A6}" type="slidenum">
              <a:rPr lang="en-US" b="0" smtClean="0"/>
              <a:pPr eaLnBrk="1" hangingPunct="1"/>
              <a:t>8</a:t>
            </a:fld>
            <a:endParaRPr lang="en-US" b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Textbooks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lnSpc>
                <a:spcPct val="80000"/>
              </a:lnSpc>
              <a:defRPr/>
            </a:pPr>
            <a:r>
              <a:rPr lang="en-US" sz="2000" dirty="0"/>
              <a:t>Required</a:t>
            </a:r>
          </a:p>
          <a:p>
            <a:pPr marL="0" indent="0">
              <a:buNone/>
              <a:defRPr/>
            </a:pPr>
            <a:r>
              <a:rPr lang="en-US" sz="2400" dirty="0" err="1"/>
              <a:t>Boylestad</a:t>
            </a:r>
            <a:r>
              <a:rPr lang="en-US" sz="2400" dirty="0"/>
              <a:t>, “Introductory Circuits Analysis”, 13</a:t>
            </a:r>
            <a:r>
              <a:rPr lang="en-US" sz="2400" baseline="30000" dirty="0"/>
              <a:t>th</a:t>
            </a:r>
            <a:r>
              <a:rPr lang="en-US" sz="2400" dirty="0"/>
              <a:t>  edition, 2015, Pearson.</a:t>
            </a:r>
            <a:endParaRPr lang="en-AU" sz="2400" dirty="0"/>
          </a:p>
          <a:p>
            <a:pPr marL="0" indent="0">
              <a:buFontTx/>
              <a:buNone/>
              <a:defRPr/>
            </a:pPr>
            <a:endParaRPr lang="en-AU" sz="2400" dirty="0"/>
          </a:p>
          <a:p>
            <a:pPr>
              <a:defRPr/>
            </a:pPr>
            <a:r>
              <a:rPr lang="en-US" sz="1800" dirty="0"/>
              <a:t>References </a:t>
            </a:r>
            <a:endParaRPr lang="en-AU" sz="1800" dirty="0"/>
          </a:p>
          <a:p>
            <a:pPr marL="0" indent="0">
              <a:buFontTx/>
              <a:buNone/>
              <a:defRPr/>
            </a:pPr>
            <a:endParaRPr lang="en-AU" sz="1600" b="1" dirty="0">
              <a:latin typeface="Times" pitchFamily="18" charset="0"/>
              <a:cs typeface="Times New Roman" pitchFamily="18" charset="0"/>
            </a:endParaRPr>
          </a:p>
          <a:p>
            <a:pPr lvl="0"/>
            <a:r>
              <a:rPr lang="en-US" sz="2300" dirty="0"/>
              <a:t>Nilsson, James and Riedel, Susan, “Electric Circuits”, 9th edition, Pearson.</a:t>
            </a:r>
            <a:endParaRPr lang="en-AU" sz="2300" dirty="0"/>
          </a:p>
          <a:p>
            <a:r>
              <a:rPr lang="en-US" sz="2300" dirty="0"/>
              <a:t>ISBN-13:</a:t>
            </a:r>
            <a:r>
              <a:rPr lang="en-US" sz="2300" b="1" dirty="0"/>
              <a:t> </a:t>
            </a:r>
            <a:r>
              <a:rPr lang="en-US" sz="2300" dirty="0"/>
              <a:t>978-0136114994, 2010.</a:t>
            </a:r>
            <a:endParaRPr lang="en-AU" sz="2300" dirty="0"/>
          </a:p>
          <a:p>
            <a:pPr lvl="0"/>
            <a:r>
              <a:rPr lang="en-US" sz="2300" dirty="0" err="1"/>
              <a:t>Hayt</a:t>
            </a:r>
            <a:r>
              <a:rPr lang="en-US" sz="2300" dirty="0"/>
              <a:t>, </a:t>
            </a:r>
            <a:r>
              <a:rPr lang="en-US" sz="2300" dirty="0" err="1"/>
              <a:t>kennedy</a:t>
            </a:r>
            <a:r>
              <a:rPr lang="en-US" sz="2300" dirty="0"/>
              <a:t> and Durbin, “Engineering Circuits Analysis”, 7</a:t>
            </a:r>
            <a:r>
              <a:rPr lang="en-US" sz="2300" baseline="30000" dirty="0"/>
              <a:t>th</a:t>
            </a:r>
            <a:r>
              <a:rPr lang="en-US" sz="2300" dirty="0"/>
              <a:t> ed. 2007, McGraw Hill publisher, ISBN 978-0-07-286611-7.</a:t>
            </a:r>
            <a:endParaRPr lang="en-AU" sz="2300" dirty="0"/>
          </a:p>
          <a:p>
            <a:pPr lvl="0"/>
            <a:r>
              <a:rPr lang="en-US" sz="2300" dirty="0"/>
              <a:t>Hughes, “Electrical and Electronic Technology”, 9</a:t>
            </a:r>
            <a:r>
              <a:rPr lang="en-US" sz="2300" baseline="30000" dirty="0"/>
              <a:t>th</a:t>
            </a:r>
            <a:r>
              <a:rPr lang="en-US" sz="2300" dirty="0"/>
              <a:t> edition 2005, Pearson/Prentice Hall, ISBN: 13- 978-0-13-114397-5.</a:t>
            </a:r>
            <a:endParaRPr lang="en-AU" sz="2300" dirty="0"/>
          </a:p>
          <a:p>
            <a:pPr lvl="0"/>
            <a:r>
              <a:rPr lang="en-US" sz="2300" dirty="0" err="1"/>
              <a:t>Boylestad</a:t>
            </a:r>
            <a:r>
              <a:rPr lang="en-US" sz="2300" dirty="0"/>
              <a:t>, “electronic Devices and Circuits:, 9</a:t>
            </a:r>
            <a:r>
              <a:rPr lang="en-US" sz="2300" baseline="30000" dirty="0"/>
              <a:t>th</a:t>
            </a:r>
            <a:r>
              <a:rPr lang="en-US" sz="2300" dirty="0"/>
              <a:t> edition, 11</a:t>
            </a:r>
            <a:r>
              <a:rPr lang="en-US" sz="2300" baseline="30000" dirty="0"/>
              <a:t>th</a:t>
            </a:r>
            <a:r>
              <a:rPr lang="en-US" sz="2300" dirty="0"/>
              <a:t> ed. 10</a:t>
            </a:r>
            <a:r>
              <a:rPr lang="en-US" sz="2300" baseline="30000" dirty="0"/>
              <a:t>th</a:t>
            </a:r>
            <a:r>
              <a:rPr lang="en-US" sz="2300" dirty="0"/>
              <a:t> ed. 12</a:t>
            </a:r>
            <a:r>
              <a:rPr lang="en-US" sz="2300" baseline="30000" dirty="0"/>
              <a:t>th</a:t>
            </a:r>
            <a:r>
              <a:rPr lang="en-US" sz="2300" dirty="0"/>
              <a:t>.ed.  Pearson/Prentice Hall.</a:t>
            </a:r>
            <a:endParaRPr lang="en-AU" sz="2300" dirty="0"/>
          </a:p>
          <a:p>
            <a:pPr marL="838200" lvl="1" indent="-381000" eaLnBrk="1" hangingPunct="1">
              <a:lnSpc>
                <a:spcPct val="80000"/>
              </a:lnSpc>
              <a:defRPr/>
            </a:pPr>
            <a:endParaRPr lang="en-AU" sz="1600" dirty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1788" y="2979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0498" tIns="4572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828800" algn="l"/>
              </a:tabLst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85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There will be Four lab sessions every week, A, B, C, and D. </a:t>
            </a:r>
          </a:p>
          <a:p>
            <a:r>
              <a:rPr lang="en-AU" dirty="0"/>
              <a:t>You need to attend only one lab session and have to stay in this lab session for the rest of the semester.</a:t>
            </a:r>
          </a:p>
          <a:p>
            <a:r>
              <a:rPr lang="en-AU" dirty="0"/>
              <a:t>Your lab demonstrators are: Ms Ayesha Wasim, Ms Abeer Elkhouly, and Mr Abdelrahman Shata and the lab manager is Mr Majid Munawar.</a:t>
            </a:r>
          </a:p>
          <a:p>
            <a:r>
              <a:rPr lang="en-AU" dirty="0"/>
              <a:t>You have to follow the Occupational Health and Safety (OH&amp;S) rules in the labs.</a:t>
            </a:r>
          </a:p>
          <a:p>
            <a:r>
              <a:rPr lang="en-AU" dirty="0"/>
              <a:t>Each student must have a log book  (or the lab notes itself) to use for the lab. This log book will be marked by the tutor.</a:t>
            </a:r>
          </a:p>
          <a:p>
            <a:r>
              <a:rPr lang="en-AU" dirty="0"/>
              <a:t>The link to the first two experiments is given below:</a:t>
            </a:r>
          </a:p>
          <a:p>
            <a:r>
              <a:rPr lang="en-AU" dirty="0">
                <a:hlinkClick r:id="rId2"/>
              </a:rPr>
              <a:t>http://secte1.elec.uow.edu.au/firstyearelectricallab/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520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706</Words>
  <Application>Microsoft Office PowerPoint</Application>
  <PresentationFormat>On-screen Show (4:3)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Monotype Sorts</vt:lpstr>
      <vt:lpstr>Tahoma</vt:lpstr>
      <vt:lpstr>Times</vt:lpstr>
      <vt:lpstr>Times New Roman</vt:lpstr>
      <vt:lpstr>Wingdings</vt:lpstr>
      <vt:lpstr>Office Theme</vt:lpstr>
      <vt:lpstr>ENGG104 Electrical Systems Attribution Nidhal Abdulaziz</vt:lpstr>
      <vt:lpstr>SUBJECT DESCRIPTION </vt:lpstr>
      <vt:lpstr>Learning Outcomes </vt:lpstr>
      <vt:lpstr>The Lecturer</vt:lpstr>
      <vt:lpstr>The Rules</vt:lpstr>
      <vt:lpstr>Assessments</vt:lpstr>
      <vt:lpstr>Other Notes</vt:lpstr>
      <vt:lpstr>The Textbooks</vt:lpstr>
      <vt:lpstr>Labs</vt:lpstr>
      <vt:lpstr>Tutorials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CSCI114/191 procedural Programming/Engineering Programming I</dc:title>
  <dc:creator>Nidhal Abdulaziz</dc:creator>
  <cp:lastModifiedBy>Mohamed Fareq Malek</cp:lastModifiedBy>
  <cp:revision>40</cp:revision>
  <dcterms:created xsi:type="dcterms:W3CDTF">2013-02-03T02:45:03Z</dcterms:created>
  <dcterms:modified xsi:type="dcterms:W3CDTF">2022-06-07T12:39:14Z</dcterms:modified>
</cp:coreProperties>
</file>