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8"/>
  </p:notesMasterIdLst>
  <p:sldIdLst>
    <p:sldId id="271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5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Sem Título" id="{26D659F2-62F0-488A-A31C-167F826908BF}">
          <p14:sldIdLst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6"/>
            <p14:sldId id="264"/>
            <p14:sldId id="267"/>
            <p14:sldId id="268"/>
            <p14:sldId id="265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Descrição do Sistema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Componentes do Sistema</a:t>
          </a:r>
          <a:endParaRPr lang="pt-PT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Metas</a:t>
          </a:r>
          <a:r>
            <a:rPr lang="en-US" dirty="0" smtClean="0"/>
            <a:t> a </a:t>
          </a:r>
          <a:r>
            <a:rPr lang="en-US" dirty="0" err="1" smtClean="0"/>
            <a:t>Alcançar</a:t>
          </a:r>
          <a:endParaRPr lang="pt-PT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01E48BC3-A87C-4884-8CB0-B75EB9C3DDDC}" type="pres">
      <dgm:prSet presAssocID="{3B2D3C08-F6B0-4D15-AECC-A7DB5317AF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pt-PT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SGE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Cadastro</a:t>
          </a:r>
          <a:endParaRPr lang="pt-PT" dirty="0"/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Matricula</a:t>
          </a:r>
          <a:endParaRPr lang="pt-PT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Frequencia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Relatorio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pt-PT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3C728D44-4D45-48A6-B489-FF05005A7A0B}" type="pres">
      <dgm:prSet presAssocID="{9A53CB6B-D447-48B0-BFF1-81813D5A709F}" presName="Name37" presStyleLbl="parChTrans1D2" presStyleIdx="0" presStyleCnt="4"/>
      <dgm:spPr/>
      <dgm:t>
        <a:bodyPr/>
        <a:lstStyle/>
        <a:p>
          <a:endParaRPr lang="pt-PT"/>
        </a:p>
      </dgm:t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0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A1D1BA6-F54F-4CA9-A6D6-3D3D6D21CD89}" type="pres">
      <dgm:prSet presAssocID="{14AF84B3-8534-4C7D-98FD-65E5A24640B6}" presName="rootConnector" presStyleLbl="node2" presStyleIdx="0" presStyleCnt="3"/>
      <dgm:spPr/>
      <dgm:t>
        <a:bodyPr/>
        <a:lstStyle/>
        <a:p>
          <a:endParaRPr lang="pt-PT"/>
        </a:p>
      </dgm:t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1" presStyleCnt="4"/>
      <dgm:spPr/>
      <dgm:t>
        <a:bodyPr/>
        <a:lstStyle/>
        <a:p>
          <a:endParaRPr lang="pt-PT"/>
        </a:p>
      </dgm:t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1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1" presStyleCnt="3"/>
      <dgm:spPr/>
      <dgm:t>
        <a:bodyPr/>
        <a:lstStyle/>
        <a:p>
          <a:endParaRPr lang="pt-PT"/>
        </a:p>
      </dgm:t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2" presStyleCnt="4"/>
      <dgm:spPr/>
      <dgm:t>
        <a:bodyPr/>
        <a:lstStyle/>
        <a:p>
          <a:endParaRPr lang="pt-PT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2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2" presStyleCnt="3"/>
      <dgm:spPr/>
      <dgm:t>
        <a:bodyPr/>
        <a:lstStyle/>
        <a:p>
          <a:endParaRPr lang="pt-PT"/>
        </a:p>
      </dgm:t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3" presStyleCnt="4"/>
      <dgm:spPr/>
      <dgm:t>
        <a:bodyPr/>
        <a:lstStyle/>
        <a:p>
          <a:endParaRPr lang="pt-PT"/>
        </a:p>
      </dgm:t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B590451-D5FF-4AEA-8995-ED8379E0B572}" type="pres">
      <dgm:prSet presAssocID="{B8B1C1CD-A142-404B-BDD4-2CE6F1DF9296}" presName="rootConnector3" presStyleLbl="asst1" presStyleIdx="0" presStyleCnt="1"/>
      <dgm:spPr/>
      <dgm:t>
        <a:bodyPr/>
        <a:lstStyle/>
        <a:p>
          <a:endParaRPr lang="pt-PT"/>
        </a:p>
      </dgm:t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</dgm:ptLst>
  <dgm:cxnLst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536A6C29-FAE1-4AD4-B334-EA70E3C0D564}" type="presParOf" srcId="{3AD5BFC1-C6F4-4AC9-8EC2-2284BECAD483}" destId="{3C728D44-4D45-48A6-B489-FF05005A7A0B}" srcOrd="0" destOrd="0" presId="urn:microsoft.com/office/officeart/2005/8/layout/orgChart1"/>
    <dgm:cxn modelId="{350331BA-477C-4728-AB71-3196834C8EF5}" type="presParOf" srcId="{3AD5BFC1-C6F4-4AC9-8EC2-2284BECAD483}" destId="{546F3C07-A9DA-4A3C-9E1B-BAF52F7CA492}" srcOrd="1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2" destOrd="0" presId="urn:microsoft.com/office/officeart/2005/8/layout/orgChart1"/>
    <dgm:cxn modelId="{E4E315A6-4AED-49FD-B935-07526E11B3E0}" type="presParOf" srcId="{3AD5BFC1-C6F4-4AC9-8EC2-2284BECAD483}" destId="{ABF7E488-9DEC-484C-8619-9BDFD386CDD4}" srcOrd="3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4" destOrd="0" presId="urn:microsoft.com/office/officeart/2005/8/layout/orgChart1"/>
    <dgm:cxn modelId="{6BCDAAA6-E0B8-449B-A169-F6BA6AC998DA}" type="presParOf" srcId="{3AD5BFC1-C6F4-4AC9-8EC2-2284BECAD483}" destId="{806EBC05-FCA3-4D3F-AB09-BF9831E33682}" srcOrd="5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Descrição do Sistema</a:t>
          </a:r>
          <a:endParaRPr lang="pt-PT" sz="2900" kern="1200" dirty="0"/>
        </a:p>
      </dsp:txBody>
      <dsp:txXfrm>
        <a:off x="471605" y="87648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Componentes do Sistema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Metas</a:t>
          </a:r>
          <a:r>
            <a:rPr lang="en-US" sz="2900" kern="1200" dirty="0" smtClean="0"/>
            <a:t> a </a:t>
          </a:r>
          <a:r>
            <a:rPr lang="en-US" sz="2900" kern="1200" dirty="0" err="1" smtClean="0"/>
            <a:t>Alcançar</a:t>
          </a:r>
          <a:endParaRPr lang="pt-PT" sz="2900" kern="1200" dirty="0"/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DFC2-3ED8-42BE-879E-029A930E908D}">
      <dsp:nvSpPr>
        <dsp:cNvPr id="0" name=""/>
        <dsp:cNvSpPr/>
      </dsp:nvSpPr>
      <dsp:spPr>
        <a:xfrm>
          <a:off x="3574932" y="1107051"/>
          <a:ext cx="232480" cy="751630"/>
        </a:xfrm>
        <a:custGeom>
          <a:avLst/>
          <a:gdLst/>
          <a:ahLst/>
          <a:cxnLst/>
          <a:rect l="0" t="0" r="0" b="0"/>
          <a:pathLst>
            <a:path>
              <a:moveTo>
                <a:pt x="232480" y="0"/>
              </a:moveTo>
              <a:lnTo>
                <a:pt x="232480" y="751630"/>
              </a:lnTo>
              <a:lnTo>
                <a:pt x="0" y="7516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AAB3-21B1-4E4E-A7BA-7F1F0B4BD118}">
      <dsp:nvSpPr>
        <dsp:cNvPr id="0" name=""/>
        <dsp:cNvSpPr/>
      </dsp:nvSpPr>
      <dsp:spPr>
        <a:xfrm>
          <a:off x="3807413" y="1107051"/>
          <a:ext cx="2658781" cy="1770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636"/>
              </a:lnTo>
              <a:lnTo>
                <a:pt x="2658781" y="1537636"/>
              </a:lnTo>
              <a:lnTo>
                <a:pt x="2658781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761693" y="1107051"/>
          <a:ext cx="91440" cy="1770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1128349" y="1107051"/>
          <a:ext cx="2679063" cy="1770117"/>
        </a:xfrm>
        <a:custGeom>
          <a:avLst/>
          <a:gdLst/>
          <a:ahLst/>
          <a:cxnLst/>
          <a:rect l="0" t="0" r="0" b="0"/>
          <a:pathLst>
            <a:path>
              <a:moveTo>
                <a:pt x="2679063" y="0"/>
              </a:moveTo>
              <a:lnTo>
                <a:pt x="2679063" y="1537636"/>
              </a:lnTo>
              <a:lnTo>
                <a:pt x="0" y="1537636"/>
              </a:lnTo>
              <a:lnTo>
                <a:pt x="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2700362" y="0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SGE</a:t>
          </a:r>
          <a:endParaRPr lang="pt-PT" sz="3900" kern="1200" dirty="0"/>
        </a:p>
      </dsp:txBody>
      <dsp:txXfrm>
        <a:off x="2700362" y="0"/>
        <a:ext cx="2214102" cy="1107051"/>
      </dsp:txXfrm>
    </dsp:sp>
    <dsp:sp modelId="{FD8C4ADB-9A66-474F-9251-49789BF65279}">
      <dsp:nvSpPr>
        <dsp:cNvPr id="0" name=""/>
        <dsp:cNvSpPr/>
      </dsp:nvSpPr>
      <dsp:spPr>
        <a:xfrm>
          <a:off x="21298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900" kern="1200" dirty="0" smtClean="0"/>
            <a:t>Matricula</a:t>
          </a:r>
          <a:endParaRPr lang="pt-PT" sz="3900" kern="1200" dirty="0"/>
        </a:p>
      </dsp:txBody>
      <dsp:txXfrm>
        <a:off x="21298" y="2877168"/>
        <a:ext cx="2214102" cy="1107051"/>
      </dsp:txXfrm>
    </dsp:sp>
    <dsp:sp modelId="{176CCB07-4E21-4A94-996E-786DE30C6577}">
      <dsp:nvSpPr>
        <dsp:cNvPr id="0" name=""/>
        <dsp:cNvSpPr/>
      </dsp:nvSpPr>
      <dsp:spPr>
        <a:xfrm>
          <a:off x="2700362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Frequencia</a:t>
          </a:r>
          <a:endParaRPr lang="pt-PT" sz="3900" kern="1200" dirty="0"/>
        </a:p>
      </dsp:txBody>
      <dsp:txXfrm>
        <a:off x="2700362" y="2877168"/>
        <a:ext cx="2214102" cy="1107051"/>
      </dsp:txXfrm>
    </dsp:sp>
    <dsp:sp modelId="{055A27A2-DFF2-418B-AC22-661DAD823CF2}">
      <dsp:nvSpPr>
        <dsp:cNvPr id="0" name=""/>
        <dsp:cNvSpPr/>
      </dsp:nvSpPr>
      <dsp:spPr>
        <a:xfrm>
          <a:off x="5359143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Relatorio</a:t>
          </a:r>
          <a:endParaRPr lang="pt-PT" sz="3900" kern="1200" dirty="0"/>
        </a:p>
      </dsp:txBody>
      <dsp:txXfrm>
        <a:off x="5359143" y="2877168"/>
        <a:ext cx="2214102" cy="1107051"/>
      </dsp:txXfrm>
    </dsp:sp>
    <dsp:sp modelId="{DDFAF6CE-C7DA-4FCD-AD4B-7D72D3B85826}">
      <dsp:nvSpPr>
        <dsp:cNvPr id="0" name=""/>
        <dsp:cNvSpPr/>
      </dsp:nvSpPr>
      <dsp:spPr>
        <a:xfrm>
          <a:off x="1360830" y="1305155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Cadastro</a:t>
          </a:r>
          <a:endParaRPr lang="pt-PT" sz="3900" kern="1200" dirty="0"/>
        </a:p>
      </dsp:txBody>
      <dsp:txXfrm>
        <a:off x="1360830" y="1305155"/>
        <a:ext cx="2214102" cy="11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559E-DC1E-4242-95C1-A101FFB528C8}" type="datetimeFigureOut">
              <a:rPr lang="pt-PT" smtClean="0"/>
              <a:t>05/06/19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936BF-3C1A-4116-B635-22A8BA06F9D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27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936BF-3C1A-4116-B635-22A8BA06F9D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445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06391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5538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3731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6372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2170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1618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4623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6366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9531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0397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6651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846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6172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4564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01541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3348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301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4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</a:t>
            </a:fld>
            <a:endParaRPr lang="pt-PT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911928" y="1364291"/>
            <a:ext cx="8302084" cy="2300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Universidade Eduardo Mondlane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Faculdade de Engenharia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Informática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endParaRPr kumimoji="0" lang="pt-PT" sz="3200" b="0" i="0" u="none" strike="noStrike" kern="1200" cap="all" spc="0" normalizeH="0" baseline="0" noProof="0" dirty="0" smtClean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de Software II</a:t>
            </a:r>
            <a:endParaRPr kumimoji="0" lang="pt-PT" sz="3200" b="0" i="0" u="none" strike="noStrike" kern="1200" cap="all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40080" y="3850675"/>
            <a:ext cx="10713720" cy="946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3200" dirty="0" smtClean="0">
                <a:solidFill>
                  <a:srgbClr val="191B0E"/>
                </a:solidFill>
                <a:latin typeface="Franklin Gothic Book" panose="020B0503020102020204"/>
              </a:rPr>
              <a:t>Sistema de Gestão Escolar</a:t>
            </a:r>
            <a:endParaRPr lang="pt-BR" sz="3200" dirty="0">
              <a:solidFill>
                <a:srgbClr val="191B0E"/>
              </a:solidFill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7" name="CaixaDeTexto 9"/>
          <p:cNvSpPr txBox="1"/>
          <p:nvPr/>
        </p:nvSpPr>
        <p:spPr>
          <a:xfrm>
            <a:off x="640080" y="4814606"/>
            <a:ext cx="4782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 smtClean="0"/>
              <a:t>Howana</a:t>
            </a:r>
            <a:r>
              <a:rPr lang="pt-PT" sz="2400" dirty="0" smtClean="0"/>
              <a:t>, </a:t>
            </a:r>
            <a:r>
              <a:rPr lang="pt-PT" sz="2400" dirty="0" err="1" smtClean="0"/>
              <a:t>Agidio</a:t>
            </a:r>
            <a:r>
              <a:rPr lang="pt-PT" sz="2400" dirty="0" smtClean="0"/>
              <a:t> Agostinho</a:t>
            </a:r>
            <a:endParaRPr lang="en-US" sz="2400" dirty="0"/>
          </a:p>
          <a:p>
            <a:r>
              <a:rPr lang="pt-PT" sz="2400" dirty="0" err="1"/>
              <a:t>Conjua</a:t>
            </a:r>
            <a:r>
              <a:rPr lang="pt-PT" sz="2400" dirty="0"/>
              <a:t>, Pinto Daniel</a:t>
            </a:r>
            <a:endParaRPr lang="en-US" sz="2400" dirty="0"/>
          </a:p>
          <a:p>
            <a:r>
              <a:rPr lang="pt-PT" sz="2400" dirty="0" err="1"/>
              <a:t>Cumbana</a:t>
            </a:r>
            <a:r>
              <a:rPr lang="pt-PT" sz="2400" dirty="0"/>
              <a:t>, Hermenegildo Bernardo</a:t>
            </a:r>
            <a:endParaRPr lang="en-US" sz="2400" dirty="0"/>
          </a:p>
          <a:p>
            <a:r>
              <a:rPr lang="pt-PT" sz="2400" dirty="0" err="1"/>
              <a:t>Mbilane</a:t>
            </a:r>
            <a:r>
              <a:rPr lang="pt-PT" sz="2400" dirty="0"/>
              <a:t>, Herminio António</a:t>
            </a:r>
            <a:endParaRPr lang="en-US" sz="2400" dirty="0"/>
          </a:p>
        </p:txBody>
      </p:sp>
      <p:sp>
        <p:nvSpPr>
          <p:cNvPr id="8" name="CaixaDeTexto 10"/>
          <p:cNvSpPr txBox="1"/>
          <p:nvPr/>
        </p:nvSpPr>
        <p:spPr>
          <a:xfrm>
            <a:off x="7284258" y="4796907"/>
            <a:ext cx="3779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</a:t>
            </a:r>
            <a:r>
              <a:rPr lang="pt-PT" sz="2400" dirty="0" smtClean="0"/>
              <a:t>r. Vali </a:t>
            </a:r>
            <a:r>
              <a:rPr lang="pt-PT" sz="2400" dirty="0" err="1" smtClean="0"/>
              <a:t>Issufo</a:t>
            </a:r>
            <a:endParaRPr lang="en-US" sz="2400" dirty="0"/>
          </a:p>
          <a:p>
            <a:r>
              <a:rPr lang="pt-PT" sz="2400" dirty="0"/>
              <a:t>Eng. Edson Michaque </a:t>
            </a:r>
            <a:endParaRPr lang="en-US" sz="2400" dirty="0"/>
          </a:p>
        </p:txBody>
      </p:sp>
      <p:sp>
        <p:nvSpPr>
          <p:cNvPr id="9" name="CaixaDeTexto 11"/>
          <p:cNvSpPr txBox="1"/>
          <p:nvPr/>
        </p:nvSpPr>
        <p:spPr>
          <a:xfrm>
            <a:off x="4907072" y="6118167"/>
            <a:ext cx="265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Maputo, Junho de 2019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/>
          <p:cNvPicPr/>
          <p:nvPr/>
        </p:nvPicPr>
        <p:blipFill>
          <a:blip r:embed="rId2" cstate="print"/>
          <a:stretch/>
        </p:blipFill>
        <p:spPr>
          <a:xfrm>
            <a:off x="5247846" y="292067"/>
            <a:ext cx="1630248" cy="979310"/>
          </a:xfrm>
          <a:prstGeom prst="rect">
            <a:avLst/>
          </a:prstGeom>
          <a:ln>
            <a:noFill/>
          </a:ln>
        </p:spPr>
      </p:pic>
      <p:sp>
        <p:nvSpPr>
          <p:cNvPr id="11" name="Espaço Reservado para Número de Slide 1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AB569D-416E-4DA1-9143-5BD21FDBCA1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5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3 - </a:t>
            </a:r>
            <a:r>
              <a:rPr lang="en-US" dirty="0" err="1" smtClean="0"/>
              <a:t>Frequencia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e </a:t>
            </a:r>
            <a:r>
              <a:rPr lang="en-US" dirty="0" err="1" smtClean="0"/>
              <a:t>acompanhamento</a:t>
            </a:r>
            <a:r>
              <a:rPr lang="en-US" dirty="0" smtClean="0"/>
              <a:t> do </a:t>
            </a:r>
            <a:r>
              <a:rPr lang="en-US" dirty="0" err="1" smtClean="0"/>
              <a:t>progresso</a:t>
            </a:r>
            <a:r>
              <a:rPr lang="en-US" dirty="0" smtClean="0"/>
              <a:t> do </a:t>
            </a:r>
            <a:r>
              <a:rPr lang="en-US" dirty="0" err="1" smtClean="0"/>
              <a:t>estudante</a:t>
            </a:r>
            <a:r>
              <a:rPr lang="en-US" dirty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 err="1" smtClean="0"/>
              <a:t>lectivo</a:t>
            </a:r>
            <a:r>
              <a:rPr lang="en-US" dirty="0" smtClean="0"/>
              <a:t>: </a:t>
            </a:r>
            <a:r>
              <a:rPr lang="pt-PT" dirty="0" smtClean="0"/>
              <a:t>inserção</a:t>
            </a:r>
            <a:r>
              <a:rPr lang="en-US" dirty="0" smtClean="0"/>
              <a:t> dos </a:t>
            </a:r>
            <a:r>
              <a:rPr lang="en-US" dirty="0" err="1" smtClean="0"/>
              <a:t>aproveitamentos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 entre outros </a:t>
            </a:r>
            <a:r>
              <a:rPr lang="en-US" dirty="0" err="1" smtClean="0"/>
              <a:t>aspectos</a:t>
            </a: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4 - </a:t>
            </a:r>
            <a:r>
              <a:rPr lang="en-US" dirty="0" err="1" smtClean="0"/>
              <a:t>Relatorios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agrupa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relatorios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é </a:t>
            </a:r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resumos</a:t>
            </a:r>
            <a:r>
              <a:rPr lang="en-US" dirty="0" smtClean="0"/>
              <a:t> e </a:t>
            </a:r>
            <a:r>
              <a:rPr lang="en-US" dirty="0" err="1" smtClean="0"/>
              <a:t>pesquisas</a:t>
            </a:r>
            <a:r>
              <a:rPr lang="en-US" dirty="0" smtClean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5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63" y="558165"/>
            <a:ext cx="10364451" cy="991511"/>
          </a:xfrm>
        </p:spPr>
        <p:txBody>
          <a:bodyPr/>
          <a:lstStyle/>
          <a:p>
            <a:r>
              <a:rPr lang="en-US" dirty="0" err="1" smtClean="0"/>
              <a:t>Metas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98812"/>
            <a:ext cx="10326639" cy="3022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/>
              <a:t>Concluir</a:t>
            </a:r>
            <a:r>
              <a:rPr lang="en-US" dirty="0" smtClean="0"/>
              <a:t> o projecto </a:t>
            </a:r>
            <a:r>
              <a:rPr lang="en-US" dirty="0" err="1" smtClean="0"/>
              <a:t>em</a:t>
            </a:r>
            <a:r>
              <a:rPr lang="en-US" dirty="0" smtClean="0"/>
              <a:t> 3 </a:t>
            </a:r>
            <a:r>
              <a:rPr lang="en-US" dirty="0" err="1" smtClean="0"/>
              <a:t>meses</a:t>
            </a:r>
            <a:r>
              <a:rPr lang="en-US" dirty="0" smtClean="0"/>
              <a:t>, </a:t>
            </a:r>
            <a:r>
              <a:rPr lang="en-US" dirty="0" err="1" smtClean="0"/>
              <a:t>seguindo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metodologia</a:t>
            </a:r>
            <a:r>
              <a:rPr lang="en-US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 </a:t>
            </a:r>
            <a:r>
              <a:rPr lang="en-US" dirty="0" err="1" smtClean="0"/>
              <a:t>mes</a:t>
            </a:r>
            <a:r>
              <a:rPr lang="en-US" dirty="0" smtClean="0"/>
              <a:t>: </a:t>
            </a:r>
            <a:r>
              <a:rPr lang="en-US" dirty="0" err="1" smtClean="0"/>
              <a:t>incluindo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implantação</a:t>
            </a:r>
            <a:r>
              <a:rPr lang="en-US" dirty="0" smtClean="0"/>
              <a:t> e </a:t>
            </a:r>
            <a:r>
              <a:rPr lang="en-US" dirty="0" err="1" smtClean="0"/>
              <a:t>forma</a:t>
            </a:r>
            <a:r>
              <a:rPr lang="en-US" dirty="0" err="1"/>
              <a:t>ção</a:t>
            </a:r>
            <a:r>
              <a:rPr lang="en-US" dirty="0" smtClean="0"/>
              <a:t>, </a:t>
            </a:r>
            <a:r>
              <a:rPr lang="en-US" dirty="0" err="1" smtClean="0"/>
              <a:t>garantindo</a:t>
            </a:r>
            <a:r>
              <a:rPr lang="en-US" dirty="0" smtClean="0"/>
              <a:t> a </a:t>
            </a:r>
            <a:r>
              <a:rPr lang="en-US" dirty="0" err="1" smtClean="0"/>
              <a:t>realiza</a:t>
            </a:r>
            <a:r>
              <a:rPr lang="en-US" dirty="0" err="1"/>
              <a:t>ção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de valor </a:t>
            </a:r>
            <a:r>
              <a:rPr lang="en-US" dirty="0" err="1" smtClean="0"/>
              <a:t>agregado</a:t>
            </a:r>
            <a:r>
              <a:rPr lang="en-US" dirty="0" smtClean="0"/>
              <a:t> para o </a:t>
            </a:r>
            <a:r>
              <a:rPr lang="en-US" dirty="0" err="1" smtClean="0"/>
              <a:t>negócio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metodologias</a:t>
            </a:r>
            <a:r>
              <a:rPr lang="en-US" dirty="0" smtClean="0"/>
              <a:t> </a:t>
            </a:r>
            <a:r>
              <a:rPr lang="en-US" dirty="0" err="1"/>
              <a:t>á</a:t>
            </a:r>
            <a:r>
              <a:rPr lang="en-US" dirty="0" err="1" smtClean="0"/>
              <a:t>geis</a:t>
            </a:r>
            <a:r>
              <a:rPr lang="en-US" dirty="0" smtClean="0"/>
              <a:t> para </a:t>
            </a:r>
            <a:r>
              <a:rPr lang="en-US" dirty="0"/>
              <a:t>a </a:t>
            </a:r>
            <a:r>
              <a:rPr lang="en-US" dirty="0" err="1"/>
              <a:t>concepção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produto</a:t>
            </a:r>
            <a:r>
              <a:rPr lang="en-US" dirty="0" smtClean="0"/>
              <a:t> (SCRUM);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67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Cronograma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13</a:t>
            </a:fld>
            <a:endParaRPr lang="pt-PT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65615"/>
              </p:ext>
            </p:extLst>
          </p:nvPr>
        </p:nvGraphicFramePr>
        <p:xfrm>
          <a:off x="853982" y="1841884"/>
          <a:ext cx="9983738" cy="371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442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</a:tblGrid>
              <a:tr h="478944">
                <a:tc rowSpan="2">
                  <a:txBody>
                    <a:bodyPr/>
                    <a:lstStyle/>
                    <a:p>
                      <a:r>
                        <a:rPr lang="pt-PT" dirty="0" smtClean="0"/>
                        <a:t>Actividades</a:t>
                      </a:r>
                      <a:endParaRPr lang="pt-PT" dirty="0"/>
                    </a:p>
                  </a:txBody>
                  <a:tcPr anchor="ctr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Período</a:t>
                      </a:r>
                      <a:endParaRPr lang="pt-P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78944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S12</a:t>
                      </a:r>
                      <a:endParaRPr lang="pt-PT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Elicitação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Documentação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Testes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Implantação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Formação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20187"/>
            <a:ext cx="10364451" cy="804221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8134" y="1586516"/>
            <a:ext cx="10129211" cy="1527464"/>
          </a:xfrm>
        </p:spPr>
        <p:txBody>
          <a:bodyPr/>
          <a:lstStyle/>
          <a:p>
            <a:r>
              <a:rPr lang="en-US" sz="2000" dirty="0" err="1" smtClean="0"/>
              <a:t>Linguagem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/>
              <a:t>Programação</a:t>
            </a:r>
            <a:r>
              <a:rPr lang="en-US" sz="2000" dirty="0" smtClean="0"/>
              <a:t>: JAVA EE;</a:t>
            </a:r>
          </a:p>
          <a:p>
            <a:r>
              <a:rPr lang="en-US" sz="2000" dirty="0" smtClean="0"/>
              <a:t>Sistema de </a:t>
            </a:r>
            <a:r>
              <a:rPr lang="en-US" sz="2000" dirty="0" err="1" smtClean="0"/>
              <a:t>Gest</a:t>
            </a:r>
            <a:r>
              <a:rPr lang="en-US" sz="2000" dirty="0" err="1"/>
              <a:t>ão</a:t>
            </a:r>
            <a:r>
              <a:rPr lang="en-US" sz="2000" dirty="0" smtClean="0"/>
              <a:t> de Base de Dados: MySQL;</a:t>
            </a:r>
          </a:p>
          <a:p>
            <a:r>
              <a:rPr lang="en-US" sz="2000" dirty="0" err="1" smtClean="0"/>
              <a:t>Servidor</a:t>
            </a:r>
            <a:r>
              <a:rPr lang="en-US" sz="2000" dirty="0" smtClean="0"/>
              <a:t> de Aplicação: Apache </a:t>
            </a:r>
            <a:r>
              <a:rPr lang="en-US" sz="2000" dirty="0" err="1" smtClean="0"/>
              <a:t>TomCat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14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3775"/>
              </p:ext>
            </p:extLst>
          </p:nvPr>
        </p:nvGraphicFramePr>
        <p:xfrm>
          <a:off x="1048134" y="3235739"/>
          <a:ext cx="10095732" cy="25082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47866"/>
                <a:gridCol w="5047866"/>
              </a:tblGrid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Utilidade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 do</a:t>
                      </a:r>
                      <a:r>
                        <a:rPr lang="pt-PT" baseline="0" dirty="0" smtClean="0"/>
                        <a:t> Estrutural (</a:t>
                      </a:r>
                      <a:r>
                        <a:rPr lang="pt-PT" baseline="0" dirty="0" err="1" smtClean="0"/>
                        <a:t>padr</a:t>
                      </a:r>
                      <a:r>
                        <a:rPr lang="en-US" dirty="0" err="1" smtClean="0"/>
                        <a:t>ão</a:t>
                      </a:r>
                      <a:r>
                        <a:rPr lang="en-US" dirty="0" smtClean="0"/>
                        <a:t> MVC)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ORM (manipulação</a:t>
                      </a:r>
                      <a:r>
                        <a:rPr lang="pt-PT" baseline="0" dirty="0" smtClean="0"/>
                        <a:t> dos dados usando Orientação a Objectos</a:t>
                      </a:r>
                      <a:r>
                        <a:rPr lang="pt-PT" dirty="0" smtClean="0"/>
                        <a:t>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</a:t>
                      </a:r>
                      <a:r>
                        <a:rPr lang="pt-PT" baseline="0" dirty="0" smtClean="0"/>
                        <a:t> de Interface de Utilizador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Repositório </a:t>
                      </a:r>
                      <a:r>
                        <a:rPr lang="pt-PT" baseline="0" dirty="0" smtClean="0"/>
                        <a:t>e </a:t>
                      </a:r>
                      <a:r>
                        <a:rPr lang="pt-PT" baseline="0" dirty="0" err="1" smtClean="0"/>
                        <a:t>versionador</a:t>
                      </a:r>
                      <a:r>
                        <a:rPr lang="pt-PT" baseline="0" dirty="0" smtClean="0"/>
                        <a:t> do código fonte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15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0352"/>
              </p:ext>
            </p:extLst>
          </p:nvPr>
        </p:nvGraphicFramePr>
        <p:xfrm>
          <a:off x="677334" y="1992255"/>
          <a:ext cx="10619510" cy="397887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309755"/>
                <a:gridCol w="5309755"/>
              </a:tblGrid>
              <a:tr h="578228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Vantagens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40254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Grande</a:t>
                      </a:r>
                      <a:r>
                        <a:rPr lang="pt-PT" baseline="0" dirty="0" smtClean="0"/>
                        <a:t> comunidade de desenvolvimento e maturidade comprovada;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Extensa variedade de módulos;</a:t>
                      </a:r>
                      <a:endParaRPr lang="pt-PT" dirty="0"/>
                    </a:p>
                  </a:txBody>
                  <a:tcPr anchor="ctr"/>
                </a:tc>
              </a:tr>
              <a:tr h="1092330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Gestão</a:t>
                      </a:r>
                      <a:r>
                        <a:rPr lang="pt-PT" baseline="0" dirty="0" smtClean="0"/>
                        <a:t> de dados centralizada no modelo da aplicação;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Primazia pela eficiência, integridade e controle das transações;</a:t>
                      </a:r>
                      <a:endParaRPr lang="pt-PT" dirty="0"/>
                    </a:p>
                  </a:txBody>
                  <a:tcPr anchor="ctr"/>
                </a:tc>
              </a:tr>
              <a:tr h="588178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Criação</a:t>
                      </a:r>
                      <a:r>
                        <a:rPr lang="pt-PT" baseline="0" dirty="0" smtClean="0"/>
                        <a:t> de interfaces de utilizador responsivas e fluidas com economia de tempo;</a:t>
                      </a:r>
                      <a:endParaRPr lang="pt-PT" dirty="0"/>
                    </a:p>
                  </a:txBody>
                  <a:tcPr anchor="ctr"/>
                </a:tc>
              </a:tr>
              <a:tr h="657451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Facilidade</a:t>
                      </a:r>
                      <a:r>
                        <a:rPr lang="pt-PT" baseline="0" dirty="0" smtClean="0"/>
                        <a:t> de integração de código e de monitoria do progresso da equipa de desenvolvimento.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16</a:t>
            </a:fld>
            <a:endParaRPr lang="pt-PT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8" y="1127166"/>
            <a:ext cx="17430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83765" y="4082263"/>
            <a:ext cx="51582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600" dirty="0" smtClean="0"/>
              <a:t>Dúvidas </a:t>
            </a:r>
            <a:r>
              <a:rPr lang="pt-PT" sz="3600" dirty="0"/>
              <a:t>e Questões?</a:t>
            </a:r>
          </a:p>
        </p:txBody>
      </p:sp>
    </p:spTree>
    <p:extLst>
      <p:ext uri="{BB962C8B-B14F-4D97-AF65-F5344CB8AC3E}">
        <p14:creationId xmlns:p14="http://schemas.microsoft.com/office/powerpoint/2010/main" val="6866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640471"/>
              </p:ext>
            </p:extLst>
          </p:nvPr>
        </p:nvGraphicFramePr>
        <p:xfrm>
          <a:off x="913775" y="210826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137438"/>
            <a:ext cx="10364451" cy="41109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Pretende-se informatizar o sistema de gestão </a:t>
            </a:r>
            <a:r>
              <a:rPr lang="pt-BR" dirty="0" smtClean="0"/>
              <a:t>esc</a:t>
            </a:r>
            <a:r>
              <a:rPr lang="pt-BR" dirty="0" smtClean="0"/>
              <a:t>olar </a:t>
            </a:r>
            <a:r>
              <a:rPr lang="pt-BR" dirty="0" smtClean="0"/>
              <a:t>existente </a:t>
            </a:r>
            <a:r>
              <a:rPr lang="pt-BR" dirty="0"/>
              <a:t>com o objectivo de melhorar a realização de actividades rotineiras do sector da secretaria das escolas. O sistema será composto por uma aplicação </a:t>
            </a:r>
            <a:r>
              <a:rPr lang="pt-BR"/>
              <a:t>com </a:t>
            </a:r>
            <a:r>
              <a:rPr lang="pt-BR" smtClean="0"/>
              <a:t>interface</a:t>
            </a:r>
            <a:r>
              <a:rPr lang="pt-BR" i="1" smtClean="0"/>
              <a:t> </a:t>
            </a:r>
            <a:r>
              <a:rPr lang="pt-BR" dirty="0" smtClean="0"/>
              <a:t>capaz de </a:t>
            </a:r>
            <a:r>
              <a:rPr lang="pt-BR" dirty="0"/>
              <a:t>permitir a colaboração de todos envolvidos nesse sector. </a:t>
            </a:r>
            <a:endParaRPr lang="en-US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90930"/>
            <a:ext cx="10364452" cy="42749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serve o Sistema </a:t>
            </a:r>
            <a:r>
              <a:rPr lang="en-US" dirty="0" err="1" smtClean="0"/>
              <a:t>porposto</a:t>
            </a:r>
            <a:r>
              <a:rPr lang="en-US" dirty="0" smtClean="0"/>
              <a:t>?</a:t>
            </a:r>
          </a:p>
          <a:p>
            <a:pPr lvl="0" algn="just">
              <a:lnSpc>
                <a:spcPct val="150000"/>
              </a:lnSpc>
            </a:pPr>
            <a:r>
              <a:rPr lang="pt-BR" dirty="0"/>
              <a:t>Armazenar os dados dos alunos, professores e do currículo vigente na escola nomeadamente classes e disciplinas;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pt-BR" dirty="0"/>
              <a:t>Permitir a realização de matricula/ inscrição dos alunos com base no currículo fornecido pela escola;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pt-BR" dirty="0"/>
              <a:t>Permitir a formação e atribuição de turma ao alunos no acto da matricula</a:t>
            </a:r>
            <a:r>
              <a:rPr lang="pt-BR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Permitir </a:t>
            </a:r>
            <a:r>
              <a:rPr lang="pt-BR" dirty="0"/>
              <a:t>a visualização de dados recolhidos e processados no processo académico (pauta, lista de alunos, turmas e professores);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02502"/>
            <a:ext cx="10364452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/>
              <a:t>eficiência</a:t>
            </a:r>
            <a:r>
              <a:rPr lang="en-US" dirty="0"/>
              <a:t> </a:t>
            </a:r>
            <a:r>
              <a:rPr lang="en-US" dirty="0" smtClean="0"/>
              <a:t>no processo de </a:t>
            </a:r>
            <a:r>
              <a:rPr lang="en-US" dirty="0" err="1" smtClean="0"/>
              <a:t>matricula</a:t>
            </a:r>
            <a:r>
              <a:rPr lang="en-US" dirty="0" smtClean="0"/>
              <a:t>/ </a:t>
            </a:r>
            <a:r>
              <a:rPr lang="en-US" dirty="0" err="1" smtClean="0"/>
              <a:t>inscrição</a:t>
            </a:r>
            <a:r>
              <a:rPr lang="en-US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 smtClean="0"/>
              <a:t> de </a:t>
            </a:r>
            <a:r>
              <a:rPr lang="en-US" dirty="0" err="1" smtClean="0"/>
              <a:t>eficiência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de dados (</a:t>
            </a:r>
            <a:r>
              <a:rPr lang="en-US" dirty="0" err="1" smtClean="0"/>
              <a:t>emissão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r>
              <a:rPr lang="en-US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estudantes</a:t>
            </a:r>
            <a:r>
              <a:rPr lang="en-US" dirty="0" smtClean="0"/>
              <a:t>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78204"/>
            <a:ext cx="10364451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Sistema?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beneficiará</a:t>
            </a:r>
            <a:endParaRPr lang="en-US" dirty="0" smtClean="0"/>
          </a:p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Chefe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: </a:t>
            </a:r>
            <a:r>
              <a:rPr lang="en-US" dirty="0" err="1" smtClean="0"/>
              <a:t>responsavel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administracao</a:t>
            </a:r>
            <a:r>
              <a:rPr lang="en-US" dirty="0" smtClean="0"/>
              <a:t> e </a:t>
            </a:r>
            <a:r>
              <a:rPr lang="en-US" dirty="0" err="1" smtClean="0"/>
              <a:t>atribuicao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r>
              <a:rPr lang="en-US" dirty="0" smtClean="0"/>
              <a:t> (</a:t>
            </a:r>
            <a:r>
              <a:rPr lang="en-US" dirty="0" err="1" smtClean="0"/>
              <a:t>responsabilidades</a:t>
            </a:r>
            <a:r>
              <a:rPr lang="en-US" dirty="0" smtClean="0"/>
              <a:t>) no </a:t>
            </a:r>
            <a:r>
              <a:rPr lang="en-US" dirty="0" err="1" smtClean="0"/>
              <a:t>sistema</a:t>
            </a:r>
            <a:r>
              <a:rPr lang="en-US" dirty="0"/>
              <a:t>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Atendente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 : </a:t>
            </a:r>
            <a:r>
              <a:rPr lang="pt-BR" dirty="0"/>
              <a:t>responsável pela aceitação, encaminhamento e atendimento de todos pedidos submetidos a </a:t>
            </a:r>
            <a:r>
              <a:rPr lang="pt-BR" dirty="0" smtClean="0"/>
              <a:t>secretaria;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Professor: </a:t>
            </a:r>
            <a:r>
              <a:rPr lang="pt-BR" dirty="0" smtClean="0"/>
              <a:t>responsável </a:t>
            </a:r>
            <a:r>
              <a:rPr lang="pt-BR" dirty="0"/>
              <a:t>pela atribuição do aproveitamento (ou resultado) dos alunos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7176"/>
            <a:ext cx="8596668" cy="1320800"/>
          </a:xfrm>
        </p:spPr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1682607"/>
            <a:ext cx="8596668" cy="3880773"/>
          </a:xfrm>
        </p:spPr>
        <p:txBody>
          <a:bodyPr/>
          <a:lstStyle/>
          <a:p>
            <a:r>
              <a:rPr lang="en-US" dirty="0" err="1" smtClean="0"/>
              <a:t>Quais</a:t>
            </a:r>
            <a:r>
              <a:rPr lang="en-US" dirty="0" smtClean="0"/>
              <a:t> o </a:t>
            </a:r>
            <a:r>
              <a:rPr lang="en-US" dirty="0" err="1" smtClean="0"/>
              <a:t>prinicpais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7</a:t>
            </a:fld>
            <a:endParaRPr lang="pt-PT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76755131"/>
              </p:ext>
            </p:extLst>
          </p:nvPr>
        </p:nvGraphicFramePr>
        <p:xfrm>
          <a:off x="2015816" y="2039193"/>
          <a:ext cx="7573246" cy="448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1 - </a:t>
            </a:r>
            <a:r>
              <a:rPr lang="en-US" dirty="0" err="1" smtClean="0"/>
              <a:t>Cadastro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/>
              <a:t>p</a:t>
            </a:r>
            <a:r>
              <a:rPr lang="en-US" dirty="0" err="1" smtClean="0"/>
              <a:t>ermite</a:t>
            </a:r>
            <a:r>
              <a:rPr lang="en-US" dirty="0" smtClean="0"/>
              <a:t> o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estudantes</a:t>
            </a:r>
            <a:r>
              <a:rPr lang="en-US" dirty="0" smtClean="0"/>
              <a:t>, </a:t>
            </a:r>
            <a:r>
              <a:rPr lang="en-US" dirty="0" err="1" smtClean="0"/>
              <a:t>professores</a:t>
            </a:r>
            <a:r>
              <a:rPr lang="en-US" dirty="0" smtClean="0"/>
              <a:t>, </a:t>
            </a:r>
            <a:r>
              <a:rPr lang="en-US" dirty="0" err="1" smtClean="0"/>
              <a:t>disciplinas</a:t>
            </a:r>
            <a:r>
              <a:rPr lang="en-US" dirty="0" smtClean="0"/>
              <a:t>, classes e a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turmas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- </a:t>
            </a:r>
            <a:r>
              <a:rPr lang="en-US" dirty="0" err="1" smtClean="0"/>
              <a:t>Matricula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inscrição</a:t>
            </a:r>
            <a:r>
              <a:rPr lang="en-US" dirty="0" smtClean="0"/>
              <a:t> dos </a:t>
            </a:r>
            <a:r>
              <a:rPr lang="en-US" dirty="0" err="1" smtClean="0"/>
              <a:t>estudantes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classes </a:t>
            </a:r>
            <a:r>
              <a:rPr lang="en-US" dirty="0" err="1" smtClean="0"/>
              <a:t>lecionadas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4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379</TotalTime>
  <Words>586</Words>
  <Application>Microsoft Macintosh PowerPoint</Application>
  <PresentationFormat>Widescreen</PresentationFormat>
  <Paragraphs>118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Tw Cen MT</vt:lpstr>
      <vt:lpstr>Arial</vt:lpstr>
      <vt:lpstr>Droplet</vt:lpstr>
      <vt:lpstr>PowerPoint Presentation</vt:lpstr>
      <vt:lpstr>Agenda</vt:lpstr>
      <vt:lpstr>Definição</vt:lpstr>
      <vt:lpstr>Objectivos</vt:lpstr>
      <vt:lpstr>Vantagens</vt:lpstr>
      <vt:lpstr>Interessados</vt:lpstr>
      <vt:lpstr>Arquitectura</vt:lpstr>
      <vt:lpstr>Módulo 1 - Cadastro</vt:lpstr>
      <vt:lpstr>Módulo 2 - Matricula</vt:lpstr>
      <vt:lpstr>Módulo 3 - Frequencia</vt:lpstr>
      <vt:lpstr>Módulo 4 - Relatorios</vt:lpstr>
      <vt:lpstr>Metas</vt:lpstr>
      <vt:lpstr>Cronograma</vt:lpstr>
      <vt:lpstr>Ambiente de Desenvolvimento</vt:lpstr>
      <vt:lpstr>Ambiente de Desenvolvimento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Jota Cumbane</cp:lastModifiedBy>
  <cp:revision>78</cp:revision>
  <dcterms:created xsi:type="dcterms:W3CDTF">2016-03-16T13:48:36Z</dcterms:created>
  <dcterms:modified xsi:type="dcterms:W3CDTF">2019-06-05T17:42:36Z</dcterms:modified>
</cp:coreProperties>
</file>