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2" r:id="rId3"/>
    <p:sldId id="258" r:id="rId4"/>
    <p:sldId id="259" r:id="rId5"/>
    <p:sldId id="260" r:id="rId6"/>
    <p:sldId id="261" r:id="rId7"/>
    <p:sldId id="262" r:id="rId8"/>
    <p:sldId id="283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84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A3BBAA7A-FD3A-41EF-80CC-B226AC8657BE}">
          <p14:sldIdLst>
            <p14:sldId id="256"/>
          </p14:sldIdLst>
        </p14:section>
        <p14:section name="PadrõesdeCriação" id="{363D5BDB-9146-4052-9B7F-7AAF086A7652}">
          <p14:sldIdLst>
            <p14:sldId id="282"/>
            <p14:sldId id="258"/>
            <p14:sldId id="259"/>
            <p14:sldId id="260"/>
            <p14:sldId id="261"/>
            <p14:sldId id="262"/>
          </p14:sldIdLst>
        </p14:section>
        <p14:section name="PadrõesComportamentais" id="{691913A1-372F-495E-97B9-97FA91725E7C}">
          <p14:sldIdLst>
            <p14:sldId id="283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PadrõesEstruturais" id="{F337959B-42C9-4D1A-BBD0-C9472F14FA6D}">
          <p14:sldIdLst>
            <p14:sldId id="284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Conclusão" id="{5BA8D2E2-593C-499E-89E2-FBEE67AC466F}">
          <p14:sldIdLst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E9022-C8D9-446E-841F-CCF347592E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PADRÕES DE PROJETO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BB1F89-D70F-4698-91C8-01D45EFF35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Felipe Peixoto de oliveira, </a:t>
            </a:r>
            <a:r>
              <a:rPr lang="pt-BR" dirty="0" err="1"/>
              <a:t>joão</a:t>
            </a:r>
            <a:r>
              <a:rPr lang="pt-BR" dirty="0"/>
              <a:t> </a:t>
            </a:r>
            <a:r>
              <a:rPr lang="pt-BR" dirty="0" err="1"/>
              <a:t>victor</a:t>
            </a:r>
            <a:r>
              <a:rPr lang="pt-BR" dirty="0"/>
              <a:t>, Matheus </a:t>
            </a:r>
            <a:r>
              <a:rPr lang="pt-BR" dirty="0" err="1"/>
              <a:t>a.l.c</a:t>
            </a:r>
            <a:r>
              <a:rPr lang="pt-BR" dirty="0"/>
              <a:t> materna</a:t>
            </a:r>
          </a:p>
        </p:txBody>
      </p:sp>
    </p:spTree>
    <p:extLst>
      <p:ext uri="{BB962C8B-B14F-4D97-AF65-F5344CB8AC3E}">
        <p14:creationId xmlns:p14="http://schemas.microsoft.com/office/powerpoint/2010/main" val="693595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71A03B-BB3E-428A-B79A-7786335C3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Command</a:t>
            </a:r>
            <a:r>
              <a:rPr lang="pt-BR" dirty="0"/>
              <a:t> - Pedidos em Restaurante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B37978-414A-42F8-AC68-0012C2D08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5142045"/>
            <a:ext cx="5324658" cy="1488541"/>
          </a:xfrm>
        </p:spPr>
        <p:txBody>
          <a:bodyPr>
            <a:normAutofit fontScale="85000" lnSpcReduction="10000"/>
          </a:bodyPr>
          <a:lstStyle/>
          <a:p>
            <a:r>
              <a:rPr lang="pt-BR" sz="2400" dirty="0"/>
              <a:t>Utilizamos o padrão de projeto </a:t>
            </a:r>
            <a:r>
              <a:rPr lang="pt-BR" sz="2400" dirty="0" err="1"/>
              <a:t>Command</a:t>
            </a:r>
            <a:r>
              <a:rPr lang="pt-BR" sz="2400" dirty="0"/>
              <a:t> para tratar os pedidos o como um objeto, permitindo que você trate essas solicitações de maneira flexível e reutilizáveis.</a:t>
            </a:r>
            <a:br>
              <a:rPr lang="pt-BR" sz="2400" dirty="0"/>
            </a:br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A913308-DA38-40B1-AC7E-3A8621C08CE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654" y="2010560"/>
            <a:ext cx="7588691" cy="267678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98D97C6A-9B5E-4E25-88E6-CEC15514FE94}"/>
              </a:ext>
            </a:extLst>
          </p:cNvPr>
          <p:cNvSpPr txBox="1">
            <a:spLocks/>
          </p:cNvSpPr>
          <p:nvPr/>
        </p:nvSpPr>
        <p:spPr>
          <a:xfrm>
            <a:off x="581192" y="5142045"/>
            <a:ext cx="5324658" cy="1488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O sistema precisava de um padrão que facilitasse o gerenciamento de pedidos de um restaurante</a:t>
            </a:r>
            <a:br>
              <a:rPr lang="pt-BR" sz="2400" dirty="0"/>
            </a:b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654854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570463-AD28-4B35-807A-974907109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Interpreter</a:t>
            </a:r>
            <a:r>
              <a:rPr lang="pt-BR" dirty="0"/>
              <a:t> - Ações de Jogo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023C53-B745-4DD5-976E-2807A8729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039431" cy="3678303"/>
          </a:xfrm>
        </p:spPr>
        <p:txBody>
          <a:bodyPr>
            <a:normAutofit/>
          </a:bodyPr>
          <a:lstStyle/>
          <a:p>
            <a:r>
              <a:rPr lang="pt-BR" sz="2400" dirty="0"/>
              <a:t>Nesse projeto, temos um jogo em que os personagens realizam através do comando escrito do jogador.</a:t>
            </a:r>
          </a:p>
          <a:p>
            <a:r>
              <a:rPr lang="pt-BR" sz="2400" dirty="0"/>
              <a:t>Utilizando o padrão </a:t>
            </a:r>
            <a:r>
              <a:rPr lang="pt-BR" sz="2400" dirty="0" err="1"/>
              <a:t>interpreter</a:t>
            </a:r>
            <a:r>
              <a:rPr lang="pt-BR" sz="2400" dirty="0"/>
              <a:t>, podemos construir um interpretador para transformar esses comandos em ações.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E4658F1-3A0F-4271-8A7C-A37E4176EC5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81309"/>
            <a:ext cx="5400675" cy="3876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4436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570463-AD28-4B35-807A-974907109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Iterator</a:t>
            </a:r>
            <a:r>
              <a:rPr lang="pt-BR" dirty="0"/>
              <a:t> - Coleção de Jogos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023C53-B745-4DD5-976E-2807A8729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7472238" cy="3678303"/>
          </a:xfrm>
        </p:spPr>
        <p:txBody>
          <a:bodyPr>
            <a:normAutofit/>
          </a:bodyPr>
          <a:lstStyle/>
          <a:p>
            <a:r>
              <a:rPr lang="pt-BR" sz="2400" dirty="0"/>
              <a:t>O padrão de projeto </a:t>
            </a:r>
            <a:r>
              <a:rPr lang="pt-BR" sz="2400" dirty="0" err="1"/>
              <a:t>Iterator</a:t>
            </a:r>
            <a:r>
              <a:rPr lang="pt-BR" sz="2400" dirty="0"/>
              <a:t> é um padrão comportamental que permite percorrer os elementos de uma coleção de maneira sequencial.</a:t>
            </a:r>
          </a:p>
          <a:p>
            <a:r>
              <a:rPr lang="pt-BR" sz="2400" dirty="0"/>
              <a:t>O padrão é usado no projeto para navegar através de uma coleção de objetos do tipo Jogo.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1244F77-EEB2-48C4-BA5C-C978E4488FF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964" y="875141"/>
            <a:ext cx="2561562" cy="55367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5543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570463-AD28-4B35-807A-974907109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Mediator</a:t>
            </a:r>
            <a:r>
              <a:rPr lang="pt-BR" dirty="0"/>
              <a:t> - Sistema de Chat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023C53-B745-4DD5-976E-2807A8729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995776" cy="3678303"/>
          </a:xfrm>
        </p:spPr>
        <p:txBody>
          <a:bodyPr>
            <a:normAutofit/>
          </a:bodyPr>
          <a:lstStyle/>
          <a:p>
            <a:r>
              <a:rPr lang="pt-BR" sz="2400" dirty="0"/>
              <a:t>Nesse sistema de Chat, era necessário conectar o funcionário ao cliente.</a:t>
            </a:r>
          </a:p>
          <a:p>
            <a:r>
              <a:rPr lang="pt-BR" sz="2400" dirty="0"/>
              <a:t>O </a:t>
            </a:r>
            <a:r>
              <a:rPr lang="pt-BR" sz="2400" dirty="0" err="1"/>
              <a:t>Mediator</a:t>
            </a:r>
            <a:r>
              <a:rPr lang="pt-BR" sz="2400" dirty="0"/>
              <a:t> foi utilizado para gerenciar a comunicação entre os diferentes tipos de usuários sem que precisem se referenciar diretamente.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35A03AE-E112-483A-A3BF-2ED47C53DEE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251" y="1857466"/>
            <a:ext cx="4748448" cy="40258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3262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71A03B-BB3E-428A-B79A-7786335C3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Observer</a:t>
            </a:r>
            <a:r>
              <a:rPr lang="pt-BR" dirty="0"/>
              <a:t> - Evento e Observadores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98D97C6A-9B5E-4E25-88E6-CEC15514FE94}"/>
              </a:ext>
            </a:extLst>
          </p:cNvPr>
          <p:cNvSpPr txBox="1">
            <a:spLocks/>
          </p:cNvSpPr>
          <p:nvPr/>
        </p:nvSpPr>
        <p:spPr>
          <a:xfrm>
            <a:off x="581191" y="5142045"/>
            <a:ext cx="7539351" cy="1488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Este projeto implementa o padrão </a:t>
            </a:r>
            <a:r>
              <a:rPr lang="pt-BR" sz="2400" dirty="0" err="1"/>
              <a:t>Observer</a:t>
            </a:r>
            <a:r>
              <a:rPr lang="pt-BR" sz="2400" dirty="0"/>
              <a:t> para permitir que objetos sejam notificados quando o estado de outro objeto muda.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DC8A28D-CF62-48BB-9BD5-365C3BBB733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553" y="2040438"/>
            <a:ext cx="6452593" cy="27771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6205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570463-AD28-4B35-807A-974907109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State</a:t>
            </a:r>
            <a:r>
              <a:rPr lang="pt-BR" dirty="0"/>
              <a:t> – Jukebox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023C53-B745-4DD5-976E-2807A8729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995776" cy="3678303"/>
          </a:xfrm>
        </p:spPr>
        <p:txBody>
          <a:bodyPr>
            <a:normAutofit/>
          </a:bodyPr>
          <a:lstStyle/>
          <a:p>
            <a:r>
              <a:rPr lang="pt-BR" sz="2400" dirty="0"/>
              <a:t>O padrão </a:t>
            </a:r>
            <a:r>
              <a:rPr lang="pt-BR" sz="2400" dirty="0" err="1"/>
              <a:t>State</a:t>
            </a:r>
            <a:r>
              <a:rPr lang="pt-BR" sz="2400" dirty="0"/>
              <a:t> permite a um objeto alterar seu comportamento quando seu estado interno muda.</a:t>
            </a:r>
          </a:p>
          <a:p>
            <a:r>
              <a:rPr lang="pt-BR" sz="2400" dirty="0"/>
              <a:t>Utilizamos o padrão num sistema de Jukebox para que seu comportamento possa ser modificado de forma dinâmica.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A3B0640-EFD3-48E0-B75A-2B4654926AB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380" y="2046913"/>
            <a:ext cx="4849427" cy="43713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8932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570463-AD28-4B35-807A-974907109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State</a:t>
            </a:r>
            <a:r>
              <a:rPr lang="pt-BR" dirty="0"/>
              <a:t> – Jukebox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023C53-B745-4DD5-976E-2807A8729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995776" cy="3678303"/>
          </a:xfrm>
        </p:spPr>
        <p:txBody>
          <a:bodyPr>
            <a:normAutofit/>
          </a:bodyPr>
          <a:lstStyle/>
          <a:p>
            <a:r>
              <a:rPr lang="pt-BR" sz="2400" dirty="0"/>
              <a:t>O padrão </a:t>
            </a:r>
            <a:r>
              <a:rPr lang="pt-BR" sz="2400" dirty="0" err="1"/>
              <a:t>State</a:t>
            </a:r>
            <a:r>
              <a:rPr lang="pt-BR" sz="2400" dirty="0"/>
              <a:t> permite a um objeto alterar seu comportamento quando seu estado interno muda.</a:t>
            </a:r>
          </a:p>
          <a:p>
            <a:r>
              <a:rPr lang="pt-BR" sz="2400" dirty="0"/>
              <a:t>Utilizamos o padrão num sistema de Jukebox para que seu comportamento possa ser modificado de forma dinâmica.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A3B0640-EFD3-48E0-B75A-2B4654926AB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380" y="2046913"/>
            <a:ext cx="4849427" cy="43713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1590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570463-AD28-4B35-807A-974907109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Strategy</a:t>
            </a:r>
            <a:r>
              <a:rPr lang="pt-BR" dirty="0"/>
              <a:t> - Processador de Pagamentos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023C53-B745-4DD5-976E-2807A8729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452201" cy="3678303"/>
          </a:xfrm>
        </p:spPr>
        <p:txBody>
          <a:bodyPr>
            <a:normAutofit/>
          </a:bodyPr>
          <a:lstStyle/>
          <a:p>
            <a:r>
              <a:rPr lang="pt-BR" sz="2400" dirty="0"/>
              <a:t>O sistema de pagamento necessita de três diferentes formas de pagamento implementadas.</a:t>
            </a:r>
          </a:p>
          <a:p>
            <a:r>
              <a:rPr lang="pt-BR" sz="2400" dirty="0"/>
              <a:t>Usando o </a:t>
            </a:r>
            <a:r>
              <a:rPr lang="pt-BR" sz="2400" dirty="0" err="1"/>
              <a:t>Strategy</a:t>
            </a:r>
            <a:r>
              <a:rPr lang="pt-BR" sz="2400" dirty="0"/>
              <a:t>, podemos modelar diferentes métodos de pagamento de forma mais dinâmica.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500E4B6-9316-4DAD-9DCF-5DD6CCD0E83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850" y="1956615"/>
            <a:ext cx="6343957" cy="43747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6078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71A03B-BB3E-428A-B79A-7786335C3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 err="1"/>
              <a:t>Method</a:t>
            </a:r>
            <a:r>
              <a:rPr lang="pt-BR" dirty="0"/>
              <a:t> - Ataques de Personagens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98D97C6A-9B5E-4E25-88E6-CEC15514FE94}"/>
              </a:ext>
            </a:extLst>
          </p:cNvPr>
          <p:cNvSpPr txBox="1">
            <a:spLocks/>
          </p:cNvSpPr>
          <p:nvPr/>
        </p:nvSpPr>
        <p:spPr>
          <a:xfrm>
            <a:off x="581191" y="5142045"/>
            <a:ext cx="5514809" cy="1488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O padrão </a:t>
            </a:r>
            <a:r>
              <a:rPr lang="pt-BR" sz="2400" dirty="0" err="1"/>
              <a:t>Template</a:t>
            </a:r>
            <a:r>
              <a:rPr lang="pt-BR" sz="2400" dirty="0"/>
              <a:t> </a:t>
            </a:r>
            <a:r>
              <a:rPr lang="pt-BR" sz="2400" dirty="0" err="1"/>
              <a:t>Method</a:t>
            </a:r>
            <a:r>
              <a:rPr lang="pt-BR" sz="2400" dirty="0"/>
              <a:t> é utilizado para modelar o comportamento de ataque de diferentes tipos de personagens em um jogo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50D2012-368F-455C-8EA9-6AACE6A50B5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390" y="2026143"/>
            <a:ext cx="7387218" cy="271762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A1D93859-AA12-405C-9EB5-E9510751655E}"/>
              </a:ext>
            </a:extLst>
          </p:cNvPr>
          <p:cNvSpPr txBox="1">
            <a:spLocks/>
          </p:cNvSpPr>
          <p:nvPr/>
        </p:nvSpPr>
        <p:spPr>
          <a:xfrm>
            <a:off x="6096000" y="5142045"/>
            <a:ext cx="5514809" cy="1488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96C52925-8812-4462-8B31-888D094DA003}"/>
              </a:ext>
            </a:extLst>
          </p:cNvPr>
          <p:cNvSpPr txBox="1">
            <a:spLocks/>
          </p:cNvSpPr>
          <p:nvPr/>
        </p:nvSpPr>
        <p:spPr>
          <a:xfrm>
            <a:off x="6095999" y="5142043"/>
            <a:ext cx="5514809" cy="1488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A classe principal pode ter comportamentos diferentes dependendo de sua subclasse. </a:t>
            </a:r>
          </a:p>
        </p:txBody>
      </p:sp>
    </p:spTree>
    <p:extLst>
      <p:ext uri="{BB962C8B-B14F-4D97-AF65-F5344CB8AC3E}">
        <p14:creationId xmlns:p14="http://schemas.microsoft.com/office/powerpoint/2010/main" val="768941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570463-AD28-4B35-807A-974907109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Visitor - Sistema de Personagens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023C53-B745-4DD5-976E-2807A8729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995776" cy="3678303"/>
          </a:xfrm>
        </p:spPr>
        <p:txBody>
          <a:bodyPr>
            <a:normAutofit/>
          </a:bodyPr>
          <a:lstStyle/>
          <a:p>
            <a:r>
              <a:rPr lang="pt-BR" sz="2400" dirty="0"/>
              <a:t>Esse sistema usa o padrão Visitor execução de operações diversas sobre diferentes tipos de personagens de jogo.</a:t>
            </a:r>
          </a:p>
          <a:p>
            <a:r>
              <a:rPr lang="pt-BR" sz="2400" dirty="0"/>
              <a:t>Com isso, é possível realizar operações diversas nos personagens sem modificar suas classes.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F2FD74C-9A44-4C9C-A91F-8552DE139DB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250" y="1345025"/>
            <a:ext cx="4790557" cy="5084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3252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71FFAFD-1F74-4766-BFC5-EA9CA839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429000"/>
            <a:ext cx="11029615" cy="1497507"/>
          </a:xfrm>
        </p:spPr>
        <p:txBody>
          <a:bodyPr/>
          <a:lstStyle/>
          <a:p>
            <a:r>
              <a:rPr lang="pt-BR" dirty="0"/>
              <a:t>PADRÕES DE CRIAÇÃO</a:t>
            </a:r>
          </a:p>
        </p:txBody>
      </p:sp>
    </p:spTree>
    <p:extLst>
      <p:ext uri="{BB962C8B-B14F-4D97-AF65-F5344CB8AC3E}">
        <p14:creationId xmlns:p14="http://schemas.microsoft.com/office/powerpoint/2010/main" val="1581269791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71FFAFD-1F74-4766-BFC5-EA9CA839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429000"/>
            <a:ext cx="11029615" cy="1497507"/>
          </a:xfrm>
        </p:spPr>
        <p:txBody>
          <a:bodyPr/>
          <a:lstStyle/>
          <a:p>
            <a:r>
              <a:rPr lang="pt-BR" dirty="0"/>
              <a:t>PADRÕES ESTRUTURAIS</a:t>
            </a:r>
          </a:p>
        </p:txBody>
      </p:sp>
    </p:spTree>
    <p:extLst>
      <p:ext uri="{BB962C8B-B14F-4D97-AF65-F5344CB8AC3E}">
        <p14:creationId xmlns:p14="http://schemas.microsoft.com/office/powerpoint/2010/main" val="3507916454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71A03B-BB3E-428A-B79A-7786335C3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Proxy - Conta Bancária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98D97C6A-9B5E-4E25-88E6-CEC15514FE94}"/>
              </a:ext>
            </a:extLst>
          </p:cNvPr>
          <p:cNvSpPr txBox="1">
            <a:spLocks/>
          </p:cNvSpPr>
          <p:nvPr/>
        </p:nvSpPr>
        <p:spPr>
          <a:xfrm>
            <a:off x="581191" y="5142045"/>
            <a:ext cx="5514809" cy="1488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Para acessar a conta de banco nesse sistema, por segurança, é necessário o uso de um sistema de autenticação.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A1D93859-AA12-405C-9EB5-E9510751655E}"/>
              </a:ext>
            </a:extLst>
          </p:cNvPr>
          <p:cNvSpPr txBox="1">
            <a:spLocks/>
          </p:cNvSpPr>
          <p:nvPr/>
        </p:nvSpPr>
        <p:spPr>
          <a:xfrm>
            <a:off x="6096000" y="5142045"/>
            <a:ext cx="5514809" cy="1488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96C52925-8812-4462-8B31-888D094DA003}"/>
              </a:ext>
            </a:extLst>
          </p:cNvPr>
          <p:cNvSpPr txBox="1">
            <a:spLocks/>
          </p:cNvSpPr>
          <p:nvPr/>
        </p:nvSpPr>
        <p:spPr>
          <a:xfrm>
            <a:off x="6095999" y="5142043"/>
            <a:ext cx="5514809" cy="1488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O padrão Proxy é aplicado para gerenciar o acesso à conta bancária real, verificando essa autenticação antes de qualquer operação.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9FA3A8A-5C22-460C-A118-F1479EED7C6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313" y="2061419"/>
            <a:ext cx="6253372" cy="27351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0947115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570463-AD28-4B35-807A-974907109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Flyweight</a:t>
            </a:r>
            <a:r>
              <a:rPr lang="pt-BR" dirty="0"/>
              <a:t> - Parque de Árvores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023C53-B745-4DD5-976E-2807A8729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400675" cy="3678303"/>
          </a:xfrm>
        </p:spPr>
        <p:txBody>
          <a:bodyPr>
            <a:normAutofit/>
          </a:bodyPr>
          <a:lstStyle/>
          <a:p>
            <a:r>
              <a:rPr lang="pt-BR" sz="2400" dirty="0"/>
              <a:t>O sistema requer o uso de vários tipos de árvores.</a:t>
            </a:r>
          </a:p>
          <a:p>
            <a:r>
              <a:rPr lang="pt-BR" sz="2400" dirty="0"/>
              <a:t>O projeto implementa o padrão de projeto </a:t>
            </a:r>
            <a:r>
              <a:rPr lang="pt-BR" sz="2400" dirty="0" err="1"/>
              <a:t>Flyweight</a:t>
            </a:r>
            <a:r>
              <a:rPr lang="pt-BR" sz="2400" dirty="0"/>
              <a:t> para otimizar o uso de memória ao lidar com esses múltiplos tipos de árvores.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1E3CE4A-63D8-46C2-9498-679DD4588BE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132" y="2555394"/>
            <a:ext cx="5400675" cy="3600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4307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570463-AD28-4B35-807A-974907109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Façade</a:t>
            </a:r>
            <a:r>
              <a:rPr lang="pt-BR" dirty="0"/>
              <a:t> - Home </a:t>
            </a:r>
            <a:r>
              <a:rPr lang="pt-BR" dirty="0" err="1"/>
              <a:t>Theater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023C53-B745-4DD5-976E-2807A8729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410257" cy="3678303"/>
          </a:xfrm>
        </p:spPr>
        <p:txBody>
          <a:bodyPr>
            <a:normAutofit/>
          </a:bodyPr>
          <a:lstStyle/>
          <a:p>
            <a:r>
              <a:rPr lang="pt-BR" sz="2400" dirty="0"/>
              <a:t>O projeto usa várias operações complexas ao mesmo tempo.</a:t>
            </a:r>
          </a:p>
          <a:p>
            <a:r>
              <a:rPr lang="pt-BR" sz="2400" dirty="0"/>
              <a:t>Usamos o sistema </a:t>
            </a:r>
            <a:r>
              <a:rPr lang="pt-BR" sz="2400" dirty="0" err="1"/>
              <a:t>facade</a:t>
            </a:r>
            <a:r>
              <a:rPr lang="pt-BR" sz="2400" dirty="0"/>
              <a:t> para criar uma interface mais simples para usar essas operações.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CB617FD-99B4-4190-8C45-108FC151952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229" y="2424419"/>
            <a:ext cx="6577946" cy="3521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6941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570463-AD28-4B35-807A-974907109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Decorator</a:t>
            </a:r>
            <a:r>
              <a:rPr lang="pt-BR" dirty="0"/>
              <a:t> – Documentos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023C53-B745-4DD5-976E-2807A8729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5025006"/>
            <a:ext cx="8520863" cy="1479746"/>
          </a:xfrm>
        </p:spPr>
        <p:txBody>
          <a:bodyPr>
            <a:normAutofit/>
          </a:bodyPr>
          <a:lstStyle/>
          <a:p>
            <a:r>
              <a:rPr lang="pt-BR" sz="2400" dirty="0"/>
              <a:t>Usamos o </a:t>
            </a:r>
            <a:r>
              <a:rPr lang="pt-BR" sz="2400" dirty="0" err="1"/>
              <a:t>decorator</a:t>
            </a:r>
            <a:r>
              <a:rPr lang="pt-BR" sz="2400" dirty="0"/>
              <a:t> para possibilitar a adição de rodapés e cabeçalhos á um documento de forma dinâmica.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591524A-3AAB-4648-8432-559E613D93A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926" y="1861720"/>
            <a:ext cx="8416037" cy="3280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14103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570463-AD28-4B35-807A-974907109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Composite</a:t>
            </a:r>
            <a:r>
              <a:rPr lang="pt-BR" dirty="0"/>
              <a:t> - Departamentos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023C53-B745-4DD5-976E-2807A8729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827996" cy="3678303"/>
          </a:xfrm>
        </p:spPr>
        <p:txBody>
          <a:bodyPr>
            <a:normAutofit/>
          </a:bodyPr>
          <a:lstStyle/>
          <a:p>
            <a:r>
              <a:rPr lang="pt-BR" sz="2400" dirty="0"/>
              <a:t>O projeto aplica um sistema onde um departamento pode ter vários funcionários e </a:t>
            </a:r>
            <a:r>
              <a:rPr lang="pt-BR" sz="2400" dirty="0" err="1"/>
              <a:t>sub-departamentos</a:t>
            </a:r>
            <a:r>
              <a:rPr lang="pt-BR" sz="2400" dirty="0"/>
              <a:t>.</a:t>
            </a:r>
          </a:p>
          <a:p>
            <a:r>
              <a:rPr lang="pt-BR" sz="2400" dirty="0"/>
              <a:t>Usamos o padrão </a:t>
            </a:r>
            <a:r>
              <a:rPr lang="pt-BR" sz="2400" dirty="0" err="1"/>
              <a:t>Composite</a:t>
            </a:r>
            <a:r>
              <a:rPr lang="pt-BR" sz="2400" dirty="0"/>
              <a:t> para aplicar essa dinâmica, criando uma estrutura similar a galhos de árvores.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EC36F3C-47F7-40B6-9127-071302FE561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269" y="1041276"/>
            <a:ext cx="3977475" cy="54986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6699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71A03B-BB3E-428A-B79A-7786335C3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Bridge – Carros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98D97C6A-9B5E-4E25-88E6-CEC15514FE94}"/>
              </a:ext>
            </a:extLst>
          </p:cNvPr>
          <p:cNvSpPr txBox="1">
            <a:spLocks/>
          </p:cNvSpPr>
          <p:nvPr/>
        </p:nvSpPr>
        <p:spPr>
          <a:xfrm>
            <a:off x="581191" y="5142045"/>
            <a:ext cx="5514809" cy="1488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Ao construir o modelo de um carro, o sistema pode escolher tanto um modelo e uma cor, modificando o preço com base nisso.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A1D93859-AA12-405C-9EB5-E9510751655E}"/>
              </a:ext>
            </a:extLst>
          </p:cNvPr>
          <p:cNvSpPr txBox="1">
            <a:spLocks/>
          </p:cNvSpPr>
          <p:nvPr/>
        </p:nvSpPr>
        <p:spPr>
          <a:xfrm>
            <a:off x="6096000" y="5142045"/>
            <a:ext cx="5514809" cy="1488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96C52925-8812-4462-8B31-888D094DA003}"/>
              </a:ext>
            </a:extLst>
          </p:cNvPr>
          <p:cNvSpPr txBox="1">
            <a:spLocks/>
          </p:cNvSpPr>
          <p:nvPr/>
        </p:nvSpPr>
        <p:spPr>
          <a:xfrm>
            <a:off x="6095999" y="5142043"/>
            <a:ext cx="5514809" cy="1488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O padrão bridge permite a implementação fácil de mais cores no futuro, fazendo com que os tipos de carros e cores não interajam diretamente entre si.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6AD321A-1AAA-45E5-AA4C-563479F58EA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722" y="2170345"/>
            <a:ext cx="7828554" cy="25173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91373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570463-AD28-4B35-807A-974907109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Adapter</a:t>
            </a:r>
            <a:r>
              <a:rPr lang="pt-BR" dirty="0"/>
              <a:t> - Conversão de Temperatura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023C53-B745-4DD5-976E-2807A8729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729038" cy="3678303"/>
          </a:xfrm>
        </p:spPr>
        <p:txBody>
          <a:bodyPr>
            <a:normAutofit/>
          </a:bodyPr>
          <a:lstStyle/>
          <a:p>
            <a:r>
              <a:rPr lang="pt-BR" sz="2400" dirty="0"/>
              <a:t>Para a temperatura </a:t>
            </a:r>
            <a:r>
              <a:rPr lang="pt-BR" sz="2400" dirty="0" err="1"/>
              <a:t>Farenheit</a:t>
            </a:r>
            <a:r>
              <a:rPr lang="pt-BR" sz="2400" dirty="0"/>
              <a:t> poder também ser usada em Celsius, aplicamos o padrão </a:t>
            </a:r>
            <a:r>
              <a:rPr lang="pt-BR" sz="2400" dirty="0" err="1"/>
              <a:t>Adapter</a:t>
            </a:r>
            <a:r>
              <a:rPr lang="pt-BR" sz="2400" dirty="0"/>
              <a:t> para facilitar essa conversão.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D1439F4-892A-4A92-92DE-6E79E872AF3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011" y="1903848"/>
            <a:ext cx="6204882" cy="42315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61788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56FC5-4EDE-47ED-86FB-39A9B74E7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 rot="16200000">
            <a:off x="1632859" y="-3097767"/>
            <a:ext cx="5784982" cy="8546845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solidFill>
                  <a:schemeClr val="accent1"/>
                </a:solidFill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1198515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386FE9-7D29-4BF1-9CB6-61C58468C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Abstract </a:t>
            </a:r>
            <a:r>
              <a:rPr lang="pt-BR" dirty="0" err="1"/>
              <a:t>factory</a:t>
            </a:r>
            <a:r>
              <a:rPr lang="pt-BR" dirty="0"/>
              <a:t> – notas fiscais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7E7CF8-D5E8-4BA5-90DC-77FD26682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3814639" cy="367830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400" dirty="0"/>
          </a:p>
          <a:p>
            <a:r>
              <a:rPr lang="pt-BR" sz="2400" dirty="0"/>
              <a:t>O Abstract </a:t>
            </a:r>
            <a:r>
              <a:rPr lang="pt-BR" sz="2400" dirty="0" err="1"/>
              <a:t>Factory</a:t>
            </a:r>
            <a:r>
              <a:rPr lang="pt-BR" sz="2400" dirty="0"/>
              <a:t> fornece uma interface para criar famílias de objetos sem especificar suas classes concretas.</a:t>
            </a:r>
          </a:p>
          <a:p>
            <a:r>
              <a:rPr lang="pt-BR" sz="2400" dirty="0"/>
              <a:t>Ao usar esse padrão nesse sistema, podemos fazer a criação de diferentes tipos de notas fiscais de forma flexível.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21BF763-3B79-4C0D-92C2-75EBE75CE33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765" y="2390221"/>
            <a:ext cx="7146803" cy="36086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2137838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463E60-92CA-4211-8F2A-375C019C4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Builder</a:t>
            </a:r>
            <a:r>
              <a:rPr lang="pt-BR" dirty="0"/>
              <a:t> – Produto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2EDF4415-DE80-41E6-9A50-A53DB5A72BD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703" y="1854053"/>
            <a:ext cx="3655545" cy="475982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ACB79DF0-53A5-4954-B105-1127E21787C5}"/>
              </a:ext>
            </a:extLst>
          </p:cNvPr>
          <p:cNvSpPr txBox="1">
            <a:spLocks/>
          </p:cNvSpPr>
          <p:nvPr/>
        </p:nvSpPr>
        <p:spPr>
          <a:xfrm>
            <a:off x="581192" y="2180496"/>
            <a:ext cx="6364892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pt-BR" sz="2400" dirty="0"/>
          </a:p>
          <a:p>
            <a:r>
              <a:rPr lang="pt-BR" sz="2400" dirty="0"/>
              <a:t>O padrão </a:t>
            </a:r>
            <a:r>
              <a:rPr lang="pt-BR" sz="2400" dirty="0" err="1"/>
              <a:t>Builder</a:t>
            </a:r>
            <a:r>
              <a:rPr lang="pt-BR" sz="2400" dirty="0"/>
              <a:t> é um padrão de design que facilita a criação de objetos de forma passo-a-passo.</a:t>
            </a:r>
          </a:p>
          <a:p>
            <a:r>
              <a:rPr lang="pt-BR" sz="2400" dirty="0"/>
              <a:t>O padrão </a:t>
            </a:r>
            <a:r>
              <a:rPr lang="pt-BR" sz="2400" dirty="0" err="1"/>
              <a:t>Builder</a:t>
            </a:r>
            <a:r>
              <a:rPr lang="pt-BR" sz="2400" dirty="0"/>
              <a:t> é aplicado para construir instâncias da classe Produto de forma simples.</a:t>
            </a:r>
          </a:p>
        </p:txBody>
      </p:sp>
    </p:spTree>
    <p:extLst>
      <p:ext uri="{BB962C8B-B14F-4D97-AF65-F5344CB8AC3E}">
        <p14:creationId xmlns:p14="http://schemas.microsoft.com/office/powerpoint/2010/main" val="2546161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5845C8-E142-4E24-AA90-4E527EEC7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Factory</a:t>
            </a:r>
            <a:r>
              <a:rPr lang="pt-BR" dirty="0"/>
              <a:t> </a:t>
            </a:r>
            <a:r>
              <a:rPr lang="pt-BR" dirty="0" err="1"/>
              <a:t>method</a:t>
            </a:r>
            <a:r>
              <a:rPr lang="pt-BR" dirty="0"/>
              <a:t> – criação de  veículos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38DEFA8-DBC6-43C1-8C29-436C594DB4D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657" y="2180496"/>
            <a:ext cx="5391150" cy="41052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597CE5D1-CC3F-44AF-B4F0-5A67080D7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391150" cy="367830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400" dirty="0"/>
          </a:p>
          <a:p>
            <a:r>
              <a:rPr lang="pt-BR" sz="2400" dirty="0"/>
              <a:t>A classe </a:t>
            </a:r>
            <a:r>
              <a:rPr lang="pt-BR" sz="2400" dirty="0" err="1"/>
              <a:t>VeiculoFactory</a:t>
            </a:r>
            <a:r>
              <a:rPr lang="pt-BR" sz="2400" dirty="0"/>
              <a:t> é uma fábrica que cria instâncias de diferentes tipos de veículos com base em um tipo especificado, utilizando o padrão </a:t>
            </a:r>
            <a:r>
              <a:rPr lang="pt-BR" sz="2400" dirty="0" err="1"/>
              <a:t>Factory</a:t>
            </a:r>
            <a:r>
              <a:rPr lang="pt-BR" sz="2400" dirty="0"/>
              <a:t> </a:t>
            </a:r>
            <a:r>
              <a:rPr lang="pt-BR" sz="2400" dirty="0" err="1"/>
              <a:t>Method</a:t>
            </a:r>
            <a:r>
              <a:rPr lang="pt-BR" sz="2400" dirty="0"/>
              <a:t>.</a:t>
            </a:r>
          </a:p>
          <a:p>
            <a:r>
              <a:rPr lang="pt-BR" sz="2400" dirty="0"/>
              <a:t>Esse padrão define uma interface para criar um objeto, mas permite que as subclasses decidam qual classe instanciar</a:t>
            </a:r>
          </a:p>
        </p:txBody>
      </p:sp>
    </p:spTree>
    <p:extLst>
      <p:ext uri="{BB962C8B-B14F-4D97-AF65-F5344CB8AC3E}">
        <p14:creationId xmlns:p14="http://schemas.microsoft.com/office/powerpoint/2010/main" val="2008325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570463-AD28-4B35-807A-974907109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Prototype</a:t>
            </a:r>
            <a:r>
              <a:rPr lang="pt-BR" dirty="0"/>
              <a:t> - figuras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023C53-B745-4DD5-976E-2807A8729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6281002" cy="3678303"/>
          </a:xfrm>
        </p:spPr>
        <p:txBody>
          <a:bodyPr>
            <a:normAutofit/>
          </a:bodyPr>
          <a:lstStyle/>
          <a:p>
            <a:r>
              <a:rPr lang="pt-BR" sz="2400" dirty="0"/>
              <a:t>O padrão </a:t>
            </a:r>
            <a:r>
              <a:rPr lang="pt-BR" sz="2400" dirty="0" err="1"/>
              <a:t>Prototype</a:t>
            </a:r>
            <a:r>
              <a:rPr lang="pt-BR" sz="2400" dirty="0"/>
              <a:t> é usado na classe “Figura” para a criação de protótipos de figuras geométricas.</a:t>
            </a:r>
          </a:p>
          <a:p>
            <a:r>
              <a:rPr lang="pt-BR" sz="2400" dirty="0"/>
              <a:t>Utilizando ele, podemos criar objetos pré-montados para que sejam clonados quando necessários.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53D2181-A0CE-4136-AFF0-8F33AF02267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015" y="2543272"/>
            <a:ext cx="3343275" cy="2952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4275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71A03B-BB3E-428A-B79A-7786335C3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SINGLETON – PLAYER DE MÚSICA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B37978-414A-42F8-AC68-0012C2D08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324658" cy="3678303"/>
          </a:xfrm>
        </p:spPr>
        <p:txBody>
          <a:bodyPr>
            <a:normAutofit/>
          </a:bodyPr>
          <a:lstStyle/>
          <a:p>
            <a:r>
              <a:rPr lang="pt-BR" sz="2400" dirty="0"/>
              <a:t>A classe </a:t>
            </a:r>
            <a:r>
              <a:rPr lang="pt-BR" sz="2400" dirty="0" err="1"/>
              <a:t>PlayerMusica</a:t>
            </a:r>
            <a:r>
              <a:rPr lang="pt-BR" sz="2400" dirty="0"/>
              <a:t> foi criada para gerenciar qual música está tocando no programa.</a:t>
            </a:r>
          </a:p>
          <a:p>
            <a:r>
              <a:rPr lang="pt-BR" sz="2400" dirty="0"/>
              <a:t>Utilizamos o padrão </a:t>
            </a:r>
            <a:r>
              <a:rPr lang="pt-BR" sz="2400" dirty="0" err="1"/>
              <a:t>Singleton</a:t>
            </a:r>
            <a:r>
              <a:rPr lang="pt-BR" sz="2400" dirty="0"/>
              <a:t> para que seja garantido que apenas uma instância dessa classe seja criada enquanto o programa esteja sendo executado.</a:t>
            </a:r>
            <a:br>
              <a:rPr lang="pt-BR" sz="2400" dirty="0"/>
            </a:br>
            <a:endParaRPr lang="pt-BR" sz="2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BD7B734-B708-45E4-8396-11F04F0CC66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404" y="2824584"/>
            <a:ext cx="3162605" cy="19722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0365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71FFAFD-1F74-4766-BFC5-EA9CA839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429000"/>
            <a:ext cx="11029615" cy="1497507"/>
          </a:xfrm>
        </p:spPr>
        <p:txBody>
          <a:bodyPr/>
          <a:lstStyle/>
          <a:p>
            <a:r>
              <a:rPr lang="pt-BR" dirty="0"/>
              <a:t>PADRÕES COMPORTAMENTAIS</a:t>
            </a:r>
          </a:p>
        </p:txBody>
      </p:sp>
    </p:spTree>
    <p:extLst>
      <p:ext uri="{BB962C8B-B14F-4D97-AF65-F5344CB8AC3E}">
        <p14:creationId xmlns:p14="http://schemas.microsoft.com/office/powerpoint/2010/main" val="91249137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71A03B-BB3E-428A-B79A-7786335C3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Chain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Responsibility</a:t>
            </a:r>
            <a:r>
              <a:rPr lang="pt-BR" dirty="0"/>
              <a:t> - Sistema de Suporte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B37978-414A-42F8-AC68-0012C2D08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4649334"/>
            <a:ext cx="5324658" cy="1583685"/>
          </a:xfrm>
        </p:spPr>
        <p:txBody>
          <a:bodyPr>
            <a:normAutofit/>
          </a:bodyPr>
          <a:lstStyle/>
          <a:p>
            <a:r>
              <a:rPr lang="pt-BR" sz="2400" dirty="0"/>
              <a:t>O sistema de suporte nível de suporte trata pedidos conforme sua capacidade.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5EB5579-33E5-444E-9EE9-A67541C9A7B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645" y="1925680"/>
            <a:ext cx="7216411" cy="272365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36C2C62B-FB1D-4390-A27C-B25922EEC54E}"/>
              </a:ext>
            </a:extLst>
          </p:cNvPr>
          <p:cNvSpPr txBox="1">
            <a:spLocks/>
          </p:cNvSpPr>
          <p:nvPr/>
        </p:nvSpPr>
        <p:spPr>
          <a:xfrm>
            <a:off x="6096000" y="4750001"/>
            <a:ext cx="5324658" cy="1717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Utilizamos o padrão Chain </a:t>
            </a:r>
            <a:r>
              <a:rPr lang="pt-BR" sz="2400" dirty="0" err="1"/>
              <a:t>of</a:t>
            </a:r>
            <a:r>
              <a:rPr lang="pt-BR" sz="2400" dirty="0"/>
              <a:t> </a:t>
            </a:r>
            <a:r>
              <a:rPr lang="pt-BR" sz="2400" dirty="0" err="1"/>
              <a:t>Responsability</a:t>
            </a:r>
            <a:r>
              <a:rPr lang="pt-BR" sz="2400" dirty="0"/>
              <a:t> para possibilitar que o pedidos de suporte sejam processados em diferentes níveis (baixo, médio e alto).</a:t>
            </a:r>
          </a:p>
        </p:txBody>
      </p:sp>
    </p:spTree>
    <p:extLst>
      <p:ext uri="{BB962C8B-B14F-4D97-AF65-F5344CB8AC3E}">
        <p14:creationId xmlns:p14="http://schemas.microsoft.com/office/powerpoint/2010/main" val="3111818875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100</TotalTime>
  <Words>913</Words>
  <Application>Microsoft Office PowerPoint</Application>
  <PresentationFormat>Widescreen</PresentationFormat>
  <Paragraphs>75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1" baseType="lpstr">
      <vt:lpstr>Gill Sans MT</vt:lpstr>
      <vt:lpstr>Wingdings 2</vt:lpstr>
      <vt:lpstr>Dividendo</vt:lpstr>
      <vt:lpstr>PADRÕES DE PROJETO</vt:lpstr>
      <vt:lpstr>PADRÕES DE CRIAÇÃO</vt:lpstr>
      <vt:lpstr>Abstract factory – notas fiscais</vt:lpstr>
      <vt:lpstr>Builder – Produto</vt:lpstr>
      <vt:lpstr>Factory method – criação de  veículos</vt:lpstr>
      <vt:lpstr>Prototype - figuras</vt:lpstr>
      <vt:lpstr>SINGLETON – PLAYER DE MÚSICA</vt:lpstr>
      <vt:lpstr>PADRÕES COMPORTAMENTAIS</vt:lpstr>
      <vt:lpstr>Chain of Responsibility - Sistema de Suporte</vt:lpstr>
      <vt:lpstr>Command - Pedidos em Restaurante</vt:lpstr>
      <vt:lpstr>Interpreter - Ações de Jogo</vt:lpstr>
      <vt:lpstr>Iterator - Coleção de Jogos</vt:lpstr>
      <vt:lpstr>Mediator - Sistema de Chat</vt:lpstr>
      <vt:lpstr>Observer - Evento e Observadores</vt:lpstr>
      <vt:lpstr>State – Jukebox</vt:lpstr>
      <vt:lpstr>State – Jukebox</vt:lpstr>
      <vt:lpstr>Strategy - Processador de Pagamentos</vt:lpstr>
      <vt:lpstr>Template Method - Ataques de Personagens</vt:lpstr>
      <vt:lpstr>Visitor - Sistema de Personagens</vt:lpstr>
      <vt:lpstr>PADRÕES ESTRUTURAIS</vt:lpstr>
      <vt:lpstr>Proxy - Conta Bancária</vt:lpstr>
      <vt:lpstr>Flyweight - Parque de Árvores</vt:lpstr>
      <vt:lpstr>Façade - Home Theater</vt:lpstr>
      <vt:lpstr>Decorator – Documentos</vt:lpstr>
      <vt:lpstr>Composite - Departamentos</vt:lpstr>
      <vt:lpstr>Bridge – Carros</vt:lpstr>
      <vt:lpstr>Adapter - Conversão de Temperatura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PADRÕES DE PROJETO</dc:title>
  <dc:creator>Felipe  Peixoto de Oliveira</dc:creator>
  <cp:lastModifiedBy>Felipe  Peixoto de Oliveira</cp:lastModifiedBy>
  <cp:revision>16</cp:revision>
  <dcterms:created xsi:type="dcterms:W3CDTF">2024-06-23T19:59:57Z</dcterms:created>
  <dcterms:modified xsi:type="dcterms:W3CDTF">2024-06-24T12:08:37Z</dcterms:modified>
</cp:coreProperties>
</file>