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8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8419" y="750506"/>
            <a:ext cx="953516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34820" y="3878612"/>
            <a:ext cx="8722359" cy="1511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59C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28419" y="1534182"/>
            <a:ext cx="3151504" cy="438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946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70"/>
            <a:ext cx="825500" cy="5237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270"/>
            <a:ext cx="546417" cy="4566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322580" cy="397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2189459" cy="6857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523558" y="6388392"/>
            <a:ext cx="4542203" cy="329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13486" y="6378028"/>
            <a:ext cx="4529415" cy="3176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163300" y="6618134"/>
            <a:ext cx="78994" cy="816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73435" y="6512762"/>
            <a:ext cx="98679" cy="1415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519153" y="6509194"/>
            <a:ext cx="110490" cy="1479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03793" y="6509194"/>
            <a:ext cx="110489" cy="1479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570596" y="6474917"/>
            <a:ext cx="3251200" cy="217170"/>
          </a:xfrm>
          <a:custGeom>
            <a:avLst/>
            <a:gdLst/>
            <a:ahLst/>
            <a:cxnLst/>
            <a:rect l="l" t="t" r="r" b="b"/>
            <a:pathLst>
              <a:path w="3251200" h="217170">
                <a:moveTo>
                  <a:pt x="3210432" y="35940"/>
                </a:moveTo>
                <a:lnTo>
                  <a:pt x="3203321" y="35940"/>
                </a:lnTo>
                <a:lnTo>
                  <a:pt x="3197098" y="37274"/>
                </a:lnTo>
                <a:lnTo>
                  <a:pt x="3170554" y="66852"/>
                </a:lnTo>
                <a:lnTo>
                  <a:pt x="3167379" y="86613"/>
                </a:lnTo>
                <a:lnTo>
                  <a:pt x="3251200" y="86613"/>
                </a:lnTo>
                <a:lnTo>
                  <a:pt x="3241802" y="49441"/>
                </a:lnTo>
                <a:lnTo>
                  <a:pt x="3210432" y="35940"/>
                </a:lnTo>
                <a:close/>
              </a:path>
              <a:path w="3251200" h="217170">
                <a:moveTo>
                  <a:pt x="2644012" y="35940"/>
                </a:moveTo>
                <a:lnTo>
                  <a:pt x="2636901" y="35940"/>
                </a:lnTo>
                <a:lnTo>
                  <a:pt x="2630678" y="37274"/>
                </a:lnTo>
                <a:lnTo>
                  <a:pt x="2625344" y="39954"/>
                </a:lnTo>
                <a:lnTo>
                  <a:pt x="2620009" y="42633"/>
                </a:lnTo>
                <a:lnTo>
                  <a:pt x="2601213" y="79616"/>
                </a:lnTo>
                <a:lnTo>
                  <a:pt x="2600959" y="86613"/>
                </a:lnTo>
                <a:lnTo>
                  <a:pt x="2684779" y="86613"/>
                </a:lnTo>
                <a:lnTo>
                  <a:pt x="2675381" y="49441"/>
                </a:lnTo>
                <a:lnTo>
                  <a:pt x="2653897" y="36784"/>
                </a:lnTo>
                <a:lnTo>
                  <a:pt x="2644012" y="35940"/>
                </a:lnTo>
                <a:close/>
              </a:path>
              <a:path w="3251200" h="217170">
                <a:moveTo>
                  <a:pt x="43052" y="35940"/>
                </a:moveTo>
                <a:lnTo>
                  <a:pt x="35941" y="35940"/>
                </a:lnTo>
                <a:lnTo>
                  <a:pt x="29718" y="37274"/>
                </a:lnTo>
                <a:lnTo>
                  <a:pt x="3175" y="66852"/>
                </a:lnTo>
                <a:lnTo>
                  <a:pt x="0" y="86613"/>
                </a:lnTo>
                <a:lnTo>
                  <a:pt x="83820" y="86613"/>
                </a:lnTo>
                <a:lnTo>
                  <a:pt x="74422" y="49441"/>
                </a:lnTo>
                <a:lnTo>
                  <a:pt x="43052" y="35940"/>
                </a:lnTo>
                <a:close/>
              </a:path>
              <a:path w="3251200" h="217170">
                <a:moveTo>
                  <a:pt x="2791713" y="0"/>
                </a:moveTo>
                <a:lnTo>
                  <a:pt x="2797682" y="0"/>
                </a:lnTo>
                <a:lnTo>
                  <a:pt x="2802508" y="152"/>
                </a:lnTo>
                <a:lnTo>
                  <a:pt x="2806319" y="444"/>
                </a:lnTo>
                <a:lnTo>
                  <a:pt x="2810002" y="736"/>
                </a:lnTo>
                <a:lnTo>
                  <a:pt x="2812923" y="1257"/>
                </a:lnTo>
                <a:lnTo>
                  <a:pt x="2814954" y="2006"/>
                </a:lnTo>
                <a:lnTo>
                  <a:pt x="2817113" y="2755"/>
                </a:lnTo>
                <a:lnTo>
                  <a:pt x="2860802" y="155816"/>
                </a:lnTo>
                <a:lnTo>
                  <a:pt x="2861182" y="158495"/>
                </a:lnTo>
                <a:lnTo>
                  <a:pt x="2861691" y="155816"/>
                </a:lnTo>
                <a:lnTo>
                  <a:pt x="2898648" y="9601"/>
                </a:lnTo>
                <a:lnTo>
                  <a:pt x="2913379" y="444"/>
                </a:lnTo>
                <a:lnTo>
                  <a:pt x="2916808" y="152"/>
                </a:lnTo>
                <a:lnTo>
                  <a:pt x="2921380" y="0"/>
                </a:lnTo>
                <a:lnTo>
                  <a:pt x="2926842" y="0"/>
                </a:lnTo>
                <a:lnTo>
                  <a:pt x="2932303" y="0"/>
                </a:lnTo>
                <a:lnTo>
                  <a:pt x="2936748" y="177"/>
                </a:lnTo>
                <a:lnTo>
                  <a:pt x="2940177" y="558"/>
                </a:lnTo>
                <a:lnTo>
                  <a:pt x="2943605" y="927"/>
                </a:lnTo>
                <a:lnTo>
                  <a:pt x="2994279" y="156044"/>
                </a:lnTo>
                <a:lnTo>
                  <a:pt x="2994913" y="158495"/>
                </a:lnTo>
                <a:lnTo>
                  <a:pt x="2995422" y="155816"/>
                </a:lnTo>
                <a:lnTo>
                  <a:pt x="3033268" y="9601"/>
                </a:lnTo>
                <a:lnTo>
                  <a:pt x="3033649" y="7810"/>
                </a:lnTo>
                <a:lnTo>
                  <a:pt x="3034156" y="6286"/>
                </a:lnTo>
                <a:lnTo>
                  <a:pt x="3035046" y="5016"/>
                </a:lnTo>
                <a:lnTo>
                  <a:pt x="3036061" y="3759"/>
                </a:lnTo>
                <a:lnTo>
                  <a:pt x="3037458" y="2755"/>
                </a:lnTo>
                <a:lnTo>
                  <a:pt x="3039618" y="2006"/>
                </a:lnTo>
                <a:lnTo>
                  <a:pt x="3041650" y="1257"/>
                </a:lnTo>
                <a:lnTo>
                  <a:pt x="3044444" y="736"/>
                </a:lnTo>
                <a:lnTo>
                  <a:pt x="3048000" y="444"/>
                </a:lnTo>
                <a:lnTo>
                  <a:pt x="3051682" y="152"/>
                </a:lnTo>
                <a:lnTo>
                  <a:pt x="3056128" y="0"/>
                </a:lnTo>
                <a:lnTo>
                  <a:pt x="3061716" y="0"/>
                </a:lnTo>
                <a:lnTo>
                  <a:pt x="3067177" y="0"/>
                </a:lnTo>
                <a:lnTo>
                  <a:pt x="3071622" y="152"/>
                </a:lnTo>
                <a:lnTo>
                  <a:pt x="3075178" y="444"/>
                </a:lnTo>
                <a:lnTo>
                  <a:pt x="3078733" y="736"/>
                </a:lnTo>
                <a:lnTo>
                  <a:pt x="3088639" y="6997"/>
                </a:lnTo>
                <a:lnTo>
                  <a:pt x="3088639" y="8483"/>
                </a:lnTo>
                <a:lnTo>
                  <a:pt x="3088639" y="10121"/>
                </a:lnTo>
                <a:lnTo>
                  <a:pt x="3088512" y="12128"/>
                </a:lnTo>
                <a:lnTo>
                  <a:pt x="3088004" y="14503"/>
                </a:lnTo>
                <a:lnTo>
                  <a:pt x="3087624" y="16890"/>
                </a:lnTo>
                <a:lnTo>
                  <a:pt x="3086734" y="20307"/>
                </a:lnTo>
                <a:lnTo>
                  <a:pt x="3085592" y="24777"/>
                </a:lnTo>
                <a:lnTo>
                  <a:pt x="3032379" y="204939"/>
                </a:lnTo>
                <a:lnTo>
                  <a:pt x="3023997" y="214756"/>
                </a:lnTo>
                <a:lnTo>
                  <a:pt x="3021583" y="215645"/>
                </a:lnTo>
                <a:lnTo>
                  <a:pt x="3018154" y="216242"/>
                </a:lnTo>
                <a:lnTo>
                  <a:pt x="3013582" y="216547"/>
                </a:lnTo>
                <a:lnTo>
                  <a:pt x="3009010" y="216839"/>
                </a:lnTo>
                <a:lnTo>
                  <a:pt x="3003169" y="216992"/>
                </a:lnTo>
                <a:lnTo>
                  <a:pt x="2995803" y="216992"/>
                </a:lnTo>
                <a:lnTo>
                  <a:pt x="2988563" y="216992"/>
                </a:lnTo>
                <a:lnTo>
                  <a:pt x="2958719" y="204939"/>
                </a:lnTo>
                <a:lnTo>
                  <a:pt x="2925318" y="83934"/>
                </a:lnTo>
                <a:lnTo>
                  <a:pt x="2924809" y="81927"/>
                </a:lnTo>
                <a:lnTo>
                  <a:pt x="2924429" y="83934"/>
                </a:lnTo>
                <a:lnTo>
                  <a:pt x="2893568" y="204939"/>
                </a:lnTo>
                <a:lnTo>
                  <a:pt x="2892932" y="207467"/>
                </a:lnTo>
                <a:lnTo>
                  <a:pt x="2892171" y="209511"/>
                </a:lnTo>
                <a:lnTo>
                  <a:pt x="2891028" y="211073"/>
                </a:lnTo>
                <a:lnTo>
                  <a:pt x="2889884" y="212636"/>
                </a:lnTo>
                <a:lnTo>
                  <a:pt x="2887979" y="213867"/>
                </a:lnTo>
                <a:lnTo>
                  <a:pt x="2885312" y="214756"/>
                </a:lnTo>
                <a:lnTo>
                  <a:pt x="2882646" y="215645"/>
                </a:lnTo>
                <a:lnTo>
                  <a:pt x="2878962" y="216242"/>
                </a:lnTo>
                <a:lnTo>
                  <a:pt x="2874391" y="216547"/>
                </a:lnTo>
                <a:lnTo>
                  <a:pt x="2869819" y="216839"/>
                </a:lnTo>
                <a:lnTo>
                  <a:pt x="2863850" y="216992"/>
                </a:lnTo>
                <a:lnTo>
                  <a:pt x="2856483" y="216992"/>
                </a:lnTo>
                <a:lnTo>
                  <a:pt x="2849118" y="216992"/>
                </a:lnTo>
                <a:lnTo>
                  <a:pt x="2843022" y="216801"/>
                </a:lnTo>
                <a:lnTo>
                  <a:pt x="2838577" y="216433"/>
                </a:lnTo>
                <a:lnTo>
                  <a:pt x="2834004" y="216065"/>
                </a:lnTo>
                <a:lnTo>
                  <a:pt x="2822194" y="210845"/>
                </a:lnTo>
                <a:lnTo>
                  <a:pt x="2820924" y="209283"/>
                </a:lnTo>
                <a:lnTo>
                  <a:pt x="2820034" y="207314"/>
                </a:lnTo>
                <a:lnTo>
                  <a:pt x="2819400" y="204939"/>
                </a:lnTo>
                <a:lnTo>
                  <a:pt x="2766822" y="24777"/>
                </a:lnTo>
                <a:lnTo>
                  <a:pt x="2765425" y="20459"/>
                </a:lnTo>
                <a:lnTo>
                  <a:pt x="2764535" y="17081"/>
                </a:lnTo>
                <a:lnTo>
                  <a:pt x="2764154" y="14617"/>
                </a:lnTo>
                <a:lnTo>
                  <a:pt x="2763774" y="12166"/>
                </a:lnTo>
                <a:lnTo>
                  <a:pt x="2763647" y="10121"/>
                </a:lnTo>
                <a:lnTo>
                  <a:pt x="2763647" y="8483"/>
                </a:lnTo>
                <a:lnTo>
                  <a:pt x="2763647" y="6997"/>
                </a:lnTo>
                <a:lnTo>
                  <a:pt x="2764028" y="5689"/>
                </a:lnTo>
                <a:lnTo>
                  <a:pt x="2764917" y="4571"/>
                </a:lnTo>
                <a:lnTo>
                  <a:pt x="2765679" y="3454"/>
                </a:lnTo>
                <a:lnTo>
                  <a:pt x="2786253" y="0"/>
                </a:lnTo>
                <a:lnTo>
                  <a:pt x="2791713" y="0"/>
                </a:lnTo>
                <a:close/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724013" y="6468567"/>
            <a:ext cx="219201" cy="229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273408" y="6464998"/>
            <a:ext cx="175387" cy="2368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726164" y="6471119"/>
            <a:ext cx="316865" cy="220979"/>
          </a:xfrm>
          <a:custGeom>
            <a:avLst/>
            <a:gdLst/>
            <a:ahLst/>
            <a:cxnLst/>
            <a:rect l="l" t="t" r="r" b="b"/>
            <a:pathLst>
              <a:path w="316865" h="220979">
                <a:moveTo>
                  <a:pt x="115188" y="0"/>
                </a:moveTo>
                <a:lnTo>
                  <a:pt x="123316" y="0"/>
                </a:lnTo>
                <a:lnTo>
                  <a:pt x="130682" y="850"/>
                </a:lnTo>
                <a:lnTo>
                  <a:pt x="137286" y="2565"/>
                </a:lnTo>
                <a:lnTo>
                  <a:pt x="143890" y="4279"/>
                </a:lnTo>
                <a:lnTo>
                  <a:pt x="174878" y="30886"/>
                </a:lnTo>
                <a:lnTo>
                  <a:pt x="177418" y="36385"/>
                </a:lnTo>
                <a:lnTo>
                  <a:pt x="183387" y="29984"/>
                </a:lnTo>
                <a:lnTo>
                  <a:pt x="211962" y="8597"/>
                </a:lnTo>
                <a:lnTo>
                  <a:pt x="217550" y="5689"/>
                </a:lnTo>
                <a:lnTo>
                  <a:pt x="223138" y="3530"/>
                </a:lnTo>
                <a:lnTo>
                  <a:pt x="228726" y="2120"/>
                </a:lnTo>
                <a:lnTo>
                  <a:pt x="234314" y="711"/>
                </a:lnTo>
                <a:lnTo>
                  <a:pt x="240029" y="0"/>
                </a:lnTo>
                <a:lnTo>
                  <a:pt x="245744" y="0"/>
                </a:lnTo>
                <a:lnTo>
                  <a:pt x="285724" y="10343"/>
                </a:lnTo>
                <a:lnTo>
                  <a:pt x="311084" y="44335"/>
                </a:lnTo>
                <a:lnTo>
                  <a:pt x="316737" y="84391"/>
                </a:lnTo>
                <a:lnTo>
                  <a:pt x="316737" y="211861"/>
                </a:lnTo>
                <a:lnTo>
                  <a:pt x="316737" y="213347"/>
                </a:lnTo>
                <a:lnTo>
                  <a:pt x="316356" y="214642"/>
                </a:lnTo>
                <a:lnTo>
                  <a:pt x="315467" y="215760"/>
                </a:lnTo>
                <a:lnTo>
                  <a:pt x="314578" y="216877"/>
                </a:lnTo>
                <a:lnTo>
                  <a:pt x="302513" y="220230"/>
                </a:lnTo>
                <a:lnTo>
                  <a:pt x="298957" y="220599"/>
                </a:lnTo>
                <a:lnTo>
                  <a:pt x="294385" y="220789"/>
                </a:lnTo>
                <a:lnTo>
                  <a:pt x="288925" y="220789"/>
                </a:lnTo>
                <a:lnTo>
                  <a:pt x="283209" y="220789"/>
                </a:lnTo>
                <a:lnTo>
                  <a:pt x="278637" y="220599"/>
                </a:lnTo>
                <a:lnTo>
                  <a:pt x="275081" y="220230"/>
                </a:lnTo>
                <a:lnTo>
                  <a:pt x="271399" y="219862"/>
                </a:lnTo>
                <a:lnTo>
                  <a:pt x="262000" y="215760"/>
                </a:lnTo>
                <a:lnTo>
                  <a:pt x="261111" y="214642"/>
                </a:lnTo>
                <a:lnTo>
                  <a:pt x="260730" y="213347"/>
                </a:lnTo>
                <a:lnTo>
                  <a:pt x="260730" y="211861"/>
                </a:lnTo>
                <a:lnTo>
                  <a:pt x="260730" y="93764"/>
                </a:lnTo>
                <a:lnTo>
                  <a:pt x="260730" y="87058"/>
                </a:lnTo>
                <a:lnTo>
                  <a:pt x="260095" y="80962"/>
                </a:lnTo>
                <a:lnTo>
                  <a:pt x="258825" y="75450"/>
                </a:lnTo>
                <a:lnTo>
                  <a:pt x="257555" y="69951"/>
                </a:lnTo>
                <a:lnTo>
                  <a:pt x="255650" y="65227"/>
                </a:lnTo>
                <a:lnTo>
                  <a:pt x="252983" y="61277"/>
                </a:lnTo>
                <a:lnTo>
                  <a:pt x="250443" y="57340"/>
                </a:lnTo>
                <a:lnTo>
                  <a:pt x="247141" y="54279"/>
                </a:lnTo>
                <a:lnTo>
                  <a:pt x="243204" y="52120"/>
                </a:lnTo>
                <a:lnTo>
                  <a:pt x="239267" y="49974"/>
                </a:lnTo>
                <a:lnTo>
                  <a:pt x="234568" y="48895"/>
                </a:lnTo>
                <a:lnTo>
                  <a:pt x="228980" y="48895"/>
                </a:lnTo>
                <a:lnTo>
                  <a:pt x="222376" y="48895"/>
                </a:lnTo>
                <a:lnTo>
                  <a:pt x="192339" y="72444"/>
                </a:lnTo>
                <a:lnTo>
                  <a:pt x="186435" y="79476"/>
                </a:lnTo>
                <a:lnTo>
                  <a:pt x="186435" y="211861"/>
                </a:lnTo>
                <a:lnTo>
                  <a:pt x="186435" y="213347"/>
                </a:lnTo>
                <a:lnTo>
                  <a:pt x="185927" y="214642"/>
                </a:lnTo>
                <a:lnTo>
                  <a:pt x="185038" y="215760"/>
                </a:lnTo>
                <a:lnTo>
                  <a:pt x="184150" y="216877"/>
                </a:lnTo>
                <a:lnTo>
                  <a:pt x="182625" y="217805"/>
                </a:lnTo>
                <a:lnTo>
                  <a:pt x="180466" y="218554"/>
                </a:lnTo>
                <a:lnTo>
                  <a:pt x="178307" y="219303"/>
                </a:lnTo>
                <a:lnTo>
                  <a:pt x="175513" y="219862"/>
                </a:lnTo>
                <a:lnTo>
                  <a:pt x="171830" y="220230"/>
                </a:lnTo>
                <a:lnTo>
                  <a:pt x="168275" y="220599"/>
                </a:lnTo>
                <a:lnTo>
                  <a:pt x="163829" y="220789"/>
                </a:lnTo>
                <a:lnTo>
                  <a:pt x="158495" y="220789"/>
                </a:lnTo>
                <a:lnTo>
                  <a:pt x="153034" y="220789"/>
                </a:lnTo>
                <a:lnTo>
                  <a:pt x="148462" y="220599"/>
                </a:lnTo>
                <a:lnTo>
                  <a:pt x="144906" y="220230"/>
                </a:lnTo>
                <a:lnTo>
                  <a:pt x="141350" y="219862"/>
                </a:lnTo>
                <a:lnTo>
                  <a:pt x="131699" y="215760"/>
                </a:lnTo>
                <a:lnTo>
                  <a:pt x="130809" y="214642"/>
                </a:lnTo>
                <a:lnTo>
                  <a:pt x="130428" y="213347"/>
                </a:lnTo>
                <a:lnTo>
                  <a:pt x="130428" y="211861"/>
                </a:lnTo>
                <a:lnTo>
                  <a:pt x="130428" y="93764"/>
                </a:lnTo>
                <a:lnTo>
                  <a:pt x="130428" y="87058"/>
                </a:lnTo>
                <a:lnTo>
                  <a:pt x="129793" y="80962"/>
                </a:lnTo>
                <a:lnTo>
                  <a:pt x="112902" y="52120"/>
                </a:lnTo>
                <a:lnTo>
                  <a:pt x="108965" y="49974"/>
                </a:lnTo>
                <a:lnTo>
                  <a:pt x="104266" y="48895"/>
                </a:lnTo>
                <a:lnTo>
                  <a:pt x="98932" y="48895"/>
                </a:lnTo>
                <a:lnTo>
                  <a:pt x="92075" y="48895"/>
                </a:lnTo>
                <a:lnTo>
                  <a:pt x="62071" y="72444"/>
                </a:lnTo>
                <a:lnTo>
                  <a:pt x="56260" y="79476"/>
                </a:lnTo>
                <a:lnTo>
                  <a:pt x="56260" y="211861"/>
                </a:lnTo>
                <a:lnTo>
                  <a:pt x="56260" y="213347"/>
                </a:lnTo>
                <a:lnTo>
                  <a:pt x="55752" y="214642"/>
                </a:lnTo>
                <a:lnTo>
                  <a:pt x="54863" y="215760"/>
                </a:lnTo>
                <a:lnTo>
                  <a:pt x="53975" y="216877"/>
                </a:lnTo>
                <a:lnTo>
                  <a:pt x="52450" y="217805"/>
                </a:lnTo>
                <a:lnTo>
                  <a:pt x="50291" y="218554"/>
                </a:lnTo>
                <a:lnTo>
                  <a:pt x="48132" y="219303"/>
                </a:lnTo>
                <a:lnTo>
                  <a:pt x="45338" y="219862"/>
                </a:lnTo>
                <a:lnTo>
                  <a:pt x="41782" y="220230"/>
                </a:lnTo>
                <a:lnTo>
                  <a:pt x="38226" y="220599"/>
                </a:lnTo>
                <a:lnTo>
                  <a:pt x="33654" y="220789"/>
                </a:lnTo>
                <a:lnTo>
                  <a:pt x="28066" y="220789"/>
                </a:lnTo>
                <a:lnTo>
                  <a:pt x="22605" y="220789"/>
                </a:lnTo>
                <a:lnTo>
                  <a:pt x="18033" y="220599"/>
                </a:lnTo>
                <a:lnTo>
                  <a:pt x="14477" y="220230"/>
                </a:lnTo>
                <a:lnTo>
                  <a:pt x="10921" y="219862"/>
                </a:lnTo>
                <a:lnTo>
                  <a:pt x="1396" y="215760"/>
                </a:lnTo>
                <a:lnTo>
                  <a:pt x="380" y="214642"/>
                </a:lnTo>
                <a:lnTo>
                  <a:pt x="0" y="213347"/>
                </a:lnTo>
                <a:lnTo>
                  <a:pt x="0" y="211861"/>
                </a:lnTo>
                <a:lnTo>
                  <a:pt x="0" y="12725"/>
                </a:lnTo>
                <a:lnTo>
                  <a:pt x="0" y="11239"/>
                </a:lnTo>
                <a:lnTo>
                  <a:pt x="380" y="9931"/>
                </a:lnTo>
                <a:lnTo>
                  <a:pt x="12572" y="4356"/>
                </a:lnTo>
                <a:lnTo>
                  <a:pt x="15620" y="3975"/>
                </a:lnTo>
                <a:lnTo>
                  <a:pt x="19430" y="3797"/>
                </a:lnTo>
                <a:lnTo>
                  <a:pt x="24129" y="3797"/>
                </a:lnTo>
                <a:lnTo>
                  <a:pt x="28828" y="3797"/>
                </a:lnTo>
                <a:lnTo>
                  <a:pt x="32765" y="3975"/>
                </a:lnTo>
                <a:lnTo>
                  <a:pt x="35940" y="4356"/>
                </a:lnTo>
                <a:lnTo>
                  <a:pt x="39115" y="4724"/>
                </a:lnTo>
                <a:lnTo>
                  <a:pt x="41528" y="5283"/>
                </a:lnTo>
                <a:lnTo>
                  <a:pt x="43179" y="6032"/>
                </a:lnTo>
                <a:lnTo>
                  <a:pt x="44957" y="6769"/>
                </a:lnTo>
                <a:lnTo>
                  <a:pt x="46100" y="7696"/>
                </a:lnTo>
                <a:lnTo>
                  <a:pt x="46862" y="8813"/>
                </a:lnTo>
                <a:lnTo>
                  <a:pt x="47625" y="9931"/>
                </a:lnTo>
                <a:lnTo>
                  <a:pt x="48005" y="11239"/>
                </a:lnTo>
                <a:lnTo>
                  <a:pt x="48005" y="12725"/>
                </a:lnTo>
                <a:lnTo>
                  <a:pt x="48005" y="35712"/>
                </a:lnTo>
                <a:lnTo>
                  <a:pt x="80899" y="8928"/>
                </a:lnTo>
                <a:lnTo>
                  <a:pt x="106330" y="557"/>
                </a:lnTo>
                <a:lnTo>
                  <a:pt x="115188" y="0"/>
                </a:lnTo>
                <a:close/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461368" y="6464769"/>
            <a:ext cx="226186" cy="2372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674477" y="6464769"/>
            <a:ext cx="208152" cy="2372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108056" y="6464769"/>
            <a:ext cx="208152" cy="2372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315070" y="6371678"/>
            <a:ext cx="1531238" cy="3303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946008" y="6464769"/>
            <a:ext cx="226187" cy="2372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507096" y="6464769"/>
            <a:ext cx="208152" cy="2372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210803" y="6379819"/>
            <a:ext cx="2913380" cy="316230"/>
          </a:xfrm>
          <a:custGeom>
            <a:avLst/>
            <a:gdLst/>
            <a:ahLst/>
            <a:cxnLst/>
            <a:rect l="l" t="t" r="r" b="b"/>
            <a:pathLst>
              <a:path w="2913379" h="316229">
                <a:moveTo>
                  <a:pt x="2740787" y="0"/>
                </a:moveTo>
                <a:lnTo>
                  <a:pt x="2746375" y="0"/>
                </a:lnTo>
                <a:lnTo>
                  <a:pt x="2750947" y="215"/>
                </a:lnTo>
                <a:lnTo>
                  <a:pt x="2754503" y="660"/>
                </a:lnTo>
                <a:lnTo>
                  <a:pt x="2758059" y="1104"/>
                </a:lnTo>
                <a:lnTo>
                  <a:pt x="2760853" y="1739"/>
                </a:lnTo>
                <a:lnTo>
                  <a:pt x="2763012" y="2565"/>
                </a:lnTo>
                <a:lnTo>
                  <a:pt x="2765171" y="3378"/>
                </a:lnTo>
                <a:lnTo>
                  <a:pt x="2766695" y="4381"/>
                </a:lnTo>
                <a:lnTo>
                  <a:pt x="2767584" y="5575"/>
                </a:lnTo>
                <a:lnTo>
                  <a:pt x="2768473" y="6769"/>
                </a:lnTo>
                <a:lnTo>
                  <a:pt x="2768980" y="8102"/>
                </a:lnTo>
                <a:lnTo>
                  <a:pt x="2768980" y="9588"/>
                </a:lnTo>
                <a:lnTo>
                  <a:pt x="2768980" y="119646"/>
                </a:lnTo>
                <a:lnTo>
                  <a:pt x="2799334" y="97891"/>
                </a:lnTo>
                <a:lnTo>
                  <a:pt x="2804414" y="95580"/>
                </a:lnTo>
                <a:lnTo>
                  <a:pt x="2809621" y="93903"/>
                </a:lnTo>
                <a:lnTo>
                  <a:pt x="2814954" y="92862"/>
                </a:lnTo>
                <a:lnTo>
                  <a:pt x="2820289" y="91820"/>
                </a:lnTo>
                <a:lnTo>
                  <a:pt x="2826004" y="91300"/>
                </a:lnTo>
                <a:lnTo>
                  <a:pt x="2831973" y="91300"/>
                </a:lnTo>
                <a:lnTo>
                  <a:pt x="2869438" y="100114"/>
                </a:lnTo>
                <a:lnTo>
                  <a:pt x="2899108" y="131687"/>
                </a:lnTo>
                <a:lnTo>
                  <a:pt x="2910661" y="168951"/>
                </a:lnTo>
                <a:lnTo>
                  <a:pt x="2913126" y="200913"/>
                </a:lnTo>
                <a:lnTo>
                  <a:pt x="2912768" y="213858"/>
                </a:lnTo>
                <a:lnTo>
                  <a:pt x="2904148" y="258902"/>
                </a:lnTo>
                <a:lnTo>
                  <a:pt x="2884886" y="291894"/>
                </a:lnTo>
                <a:lnTo>
                  <a:pt x="2846657" y="313877"/>
                </a:lnTo>
                <a:lnTo>
                  <a:pt x="2827401" y="315887"/>
                </a:lnTo>
                <a:lnTo>
                  <a:pt x="2820797" y="315887"/>
                </a:lnTo>
                <a:lnTo>
                  <a:pt x="2814574" y="315252"/>
                </a:lnTo>
                <a:lnTo>
                  <a:pt x="2808731" y="313982"/>
                </a:lnTo>
                <a:lnTo>
                  <a:pt x="2802890" y="312724"/>
                </a:lnTo>
                <a:lnTo>
                  <a:pt x="2797302" y="310667"/>
                </a:lnTo>
                <a:lnTo>
                  <a:pt x="2792095" y="307847"/>
                </a:lnTo>
                <a:lnTo>
                  <a:pt x="2786761" y="305015"/>
                </a:lnTo>
                <a:lnTo>
                  <a:pt x="2781554" y="301447"/>
                </a:lnTo>
                <a:lnTo>
                  <a:pt x="2776474" y="297129"/>
                </a:lnTo>
                <a:lnTo>
                  <a:pt x="2771267" y="292811"/>
                </a:lnTo>
                <a:lnTo>
                  <a:pt x="2766060" y="287604"/>
                </a:lnTo>
                <a:lnTo>
                  <a:pt x="2760726" y="281508"/>
                </a:lnTo>
                <a:lnTo>
                  <a:pt x="2760726" y="303161"/>
                </a:lnTo>
                <a:lnTo>
                  <a:pt x="2760726" y="304799"/>
                </a:lnTo>
                <a:lnTo>
                  <a:pt x="2760345" y="306171"/>
                </a:lnTo>
                <a:lnTo>
                  <a:pt x="2759455" y="307289"/>
                </a:lnTo>
                <a:lnTo>
                  <a:pt x="2758694" y="308406"/>
                </a:lnTo>
                <a:lnTo>
                  <a:pt x="2741041" y="312089"/>
                </a:lnTo>
                <a:lnTo>
                  <a:pt x="2736596" y="312089"/>
                </a:lnTo>
                <a:lnTo>
                  <a:pt x="2732024" y="312089"/>
                </a:lnTo>
                <a:lnTo>
                  <a:pt x="2717800" y="310083"/>
                </a:lnTo>
                <a:lnTo>
                  <a:pt x="2715895" y="309333"/>
                </a:lnTo>
                <a:lnTo>
                  <a:pt x="2714625" y="308406"/>
                </a:lnTo>
                <a:lnTo>
                  <a:pt x="2713863" y="307289"/>
                </a:lnTo>
                <a:lnTo>
                  <a:pt x="2713101" y="306171"/>
                </a:lnTo>
                <a:lnTo>
                  <a:pt x="2712720" y="304799"/>
                </a:lnTo>
                <a:lnTo>
                  <a:pt x="2712720" y="303161"/>
                </a:lnTo>
                <a:lnTo>
                  <a:pt x="2712720" y="9588"/>
                </a:lnTo>
                <a:lnTo>
                  <a:pt x="2712720" y="8102"/>
                </a:lnTo>
                <a:lnTo>
                  <a:pt x="2713101" y="6769"/>
                </a:lnTo>
                <a:lnTo>
                  <a:pt x="2714117" y="5575"/>
                </a:lnTo>
                <a:lnTo>
                  <a:pt x="2715005" y="4381"/>
                </a:lnTo>
                <a:lnTo>
                  <a:pt x="2716529" y="3378"/>
                </a:lnTo>
                <a:lnTo>
                  <a:pt x="2718689" y="2565"/>
                </a:lnTo>
                <a:lnTo>
                  <a:pt x="2720848" y="1739"/>
                </a:lnTo>
                <a:lnTo>
                  <a:pt x="2723642" y="1104"/>
                </a:lnTo>
                <a:lnTo>
                  <a:pt x="2727198" y="660"/>
                </a:lnTo>
                <a:lnTo>
                  <a:pt x="2730754" y="215"/>
                </a:lnTo>
                <a:lnTo>
                  <a:pt x="2735326" y="0"/>
                </a:lnTo>
                <a:lnTo>
                  <a:pt x="2740787" y="0"/>
                </a:lnTo>
                <a:close/>
              </a:path>
              <a:path w="2913379" h="316229">
                <a:moveTo>
                  <a:pt x="1696847" y="0"/>
                </a:moveTo>
                <a:lnTo>
                  <a:pt x="1702435" y="0"/>
                </a:lnTo>
                <a:lnTo>
                  <a:pt x="1707006" y="215"/>
                </a:lnTo>
                <a:lnTo>
                  <a:pt x="1710563" y="660"/>
                </a:lnTo>
                <a:lnTo>
                  <a:pt x="1714119" y="1104"/>
                </a:lnTo>
                <a:lnTo>
                  <a:pt x="1716913" y="1739"/>
                </a:lnTo>
                <a:lnTo>
                  <a:pt x="1719072" y="2565"/>
                </a:lnTo>
                <a:lnTo>
                  <a:pt x="1721230" y="3378"/>
                </a:lnTo>
                <a:lnTo>
                  <a:pt x="1722754" y="4381"/>
                </a:lnTo>
                <a:lnTo>
                  <a:pt x="1723644" y="5575"/>
                </a:lnTo>
                <a:lnTo>
                  <a:pt x="1724532" y="6769"/>
                </a:lnTo>
                <a:lnTo>
                  <a:pt x="1725041" y="8102"/>
                </a:lnTo>
                <a:lnTo>
                  <a:pt x="1725041" y="9588"/>
                </a:lnTo>
                <a:lnTo>
                  <a:pt x="1725041" y="119646"/>
                </a:lnTo>
                <a:lnTo>
                  <a:pt x="1762230" y="95259"/>
                </a:lnTo>
                <a:lnTo>
                  <a:pt x="1786001" y="91300"/>
                </a:lnTo>
                <a:lnTo>
                  <a:pt x="1795716" y="91719"/>
                </a:lnTo>
                <a:lnTo>
                  <a:pt x="1832864" y="105921"/>
                </a:lnTo>
                <a:lnTo>
                  <a:pt x="1855216" y="143421"/>
                </a:lnTo>
                <a:lnTo>
                  <a:pt x="1859026" y="181038"/>
                </a:lnTo>
                <a:lnTo>
                  <a:pt x="1859026" y="303161"/>
                </a:lnTo>
                <a:lnTo>
                  <a:pt x="1859026" y="304647"/>
                </a:lnTo>
                <a:lnTo>
                  <a:pt x="1858518" y="305942"/>
                </a:lnTo>
                <a:lnTo>
                  <a:pt x="1857628" y="307060"/>
                </a:lnTo>
                <a:lnTo>
                  <a:pt x="1856740" y="308178"/>
                </a:lnTo>
                <a:lnTo>
                  <a:pt x="1844548" y="311530"/>
                </a:lnTo>
                <a:lnTo>
                  <a:pt x="1840992" y="311899"/>
                </a:lnTo>
                <a:lnTo>
                  <a:pt x="1836420" y="312089"/>
                </a:lnTo>
                <a:lnTo>
                  <a:pt x="1831086" y="312089"/>
                </a:lnTo>
                <a:lnTo>
                  <a:pt x="1825625" y="312089"/>
                </a:lnTo>
                <a:lnTo>
                  <a:pt x="1820926" y="311899"/>
                </a:lnTo>
                <a:lnTo>
                  <a:pt x="1817370" y="311530"/>
                </a:lnTo>
                <a:lnTo>
                  <a:pt x="1813687" y="311162"/>
                </a:lnTo>
                <a:lnTo>
                  <a:pt x="1804289" y="307060"/>
                </a:lnTo>
                <a:lnTo>
                  <a:pt x="1803400" y="305942"/>
                </a:lnTo>
                <a:lnTo>
                  <a:pt x="1802892" y="304647"/>
                </a:lnTo>
                <a:lnTo>
                  <a:pt x="1802892" y="303161"/>
                </a:lnTo>
                <a:lnTo>
                  <a:pt x="1802892" y="189522"/>
                </a:lnTo>
                <a:lnTo>
                  <a:pt x="1802892" y="179857"/>
                </a:lnTo>
                <a:lnTo>
                  <a:pt x="1802256" y="172262"/>
                </a:lnTo>
                <a:lnTo>
                  <a:pt x="1780031" y="141274"/>
                </a:lnTo>
                <a:lnTo>
                  <a:pt x="1775078" y="140195"/>
                </a:lnTo>
                <a:lnTo>
                  <a:pt x="1769491" y="140195"/>
                </a:lnTo>
                <a:lnTo>
                  <a:pt x="1762252" y="140195"/>
                </a:lnTo>
                <a:lnTo>
                  <a:pt x="1730896" y="163745"/>
                </a:lnTo>
                <a:lnTo>
                  <a:pt x="1725041" y="170776"/>
                </a:lnTo>
                <a:lnTo>
                  <a:pt x="1725041" y="303161"/>
                </a:lnTo>
                <a:lnTo>
                  <a:pt x="1725041" y="304647"/>
                </a:lnTo>
                <a:lnTo>
                  <a:pt x="1702435" y="312089"/>
                </a:lnTo>
                <a:lnTo>
                  <a:pt x="1696847" y="312089"/>
                </a:lnTo>
                <a:lnTo>
                  <a:pt x="1691386" y="312089"/>
                </a:lnTo>
                <a:lnTo>
                  <a:pt x="1670177" y="307060"/>
                </a:lnTo>
                <a:lnTo>
                  <a:pt x="1669161" y="305942"/>
                </a:lnTo>
                <a:lnTo>
                  <a:pt x="1668779" y="304647"/>
                </a:lnTo>
                <a:lnTo>
                  <a:pt x="1668779" y="303161"/>
                </a:lnTo>
                <a:lnTo>
                  <a:pt x="1668779" y="9588"/>
                </a:lnTo>
                <a:lnTo>
                  <a:pt x="1668779" y="8102"/>
                </a:lnTo>
                <a:lnTo>
                  <a:pt x="1669161" y="6769"/>
                </a:lnTo>
                <a:lnTo>
                  <a:pt x="1670177" y="5575"/>
                </a:lnTo>
                <a:lnTo>
                  <a:pt x="1671066" y="4381"/>
                </a:lnTo>
                <a:lnTo>
                  <a:pt x="1672590" y="3378"/>
                </a:lnTo>
                <a:lnTo>
                  <a:pt x="1674749" y="2565"/>
                </a:lnTo>
                <a:lnTo>
                  <a:pt x="1676907" y="1739"/>
                </a:lnTo>
                <a:lnTo>
                  <a:pt x="1679702" y="1104"/>
                </a:lnTo>
                <a:lnTo>
                  <a:pt x="1683257" y="660"/>
                </a:lnTo>
                <a:lnTo>
                  <a:pt x="1686814" y="215"/>
                </a:lnTo>
                <a:lnTo>
                  <a:pt x="1691386" y="0"/>
                </a:lnTo>
                <a:lnTo>
                  <a:pt x="1696847" y="0"/>
                </a:lnTo>
                <a:close/>
              </a:path>
              <a:path w="2913379" h="316229">
                <a:moveTo>
                  <a:pt x="28067" y="0"/>
                </a:moveTo>
                <a:lnTo>
                  <a:pt x="33654" y="0"/>
                </a:lnTo>
                <a:lnTo>
                  <a:pt x="38226" y="215"/>
                </a:lnTo>
                <a:lnTo>
                  <a:pt x="41782" y="660"/>
                </a:lnTo>
                <a:lnTo>
                  <a:pt x="45339" y="1104"/>
                </a:lnTo>
                <a:lnTo>
                  <a:pt x="48132" y="1739"/>
                </a:lnTo>
                <a:lnTo>
                  <a:pt x="50292" y="2565"/>
                </a:lnTo>
                <a:lnTo>
                  <a:pt x="52450" y="3378"/>
                </a:lnTo>
                <a:lnTo>
                  <a:pt x="53975" y="4381"/>
                </a:lnTo>
                <a:lnTo>
                  <a:pt x="54864" y="5575"/>
                </a:lnTo>
                <a:lnTo>
                  <a:pt x="55752" y="6769"/>
                </a:lnTo>
                <a:lnTo>
                  <a:pt x="56261" y="8102"/>
                </a:lnTo>
                <a:lnTo>
                  <a:pt x="56261" y="9588"/>
                </a:lnTo>
                <a:lnTo>
                  <a:pt x="56261" y="303161"/>
                </a:lnTo>
                <a:lnTo>
                  <a:pt x="56261" y="304647"/>
                </a:lnTo>
                <a:lnTo>
                  <a:pt x="55752" y="305942"/>
                </a:lnTo>
                <a:lnTo>
                  <a:pt x="41782" y="311530"/>
                </a:lnTo>
                <a:lnTo>
                  <a:pt x="38226" y="311899"/>
                </a:lnTo>
                <a:lnTo>
                  <a:pt x="33654" y="312089"/>
                </a:lnTo>
                <a:lnTo>
                  <a:pt x="28067" y="312089"/>
                </a:lnTo>
                <a:lnTo>
                  <a:pt x="22605" y="312089"/>
                </a:lnTo>
                <a:lnTo>
                  <a:pt x="1397" y="307060"/>
                </a:lnTo>
                <a:lnTo>
                  <a:pt x="380" y="305942"/>
                </a:lnTo>
                <a:lnTo>
                  <a:pt x="0" y="304647"/>
                </a:lnTo>
                <a:lnTo>
                  <a:pt x="0" y="303161"/>
                </a:lnTo>
                <a:lnTo>
                  <a:pt x="0" y="9588"/>
                </a:lnTo>
                <a:lnTo>
                  <a:pt x="0" y="8102"/>
                </a:lnTo>
                <a:lnTo>
                  <a:pt x="380" y="6769"/>
                </a:lnTo>
                <a:lnTo>
                  <a:pt x="1397" y="5575"/>
                </a:lnTo>
                <a:lnTo>
                  <a:pt x="2286" y="4381"/>
                </a:lnTo>
                <a:lnTo>
                  <a:pt x="3810" y="3378"/>
                </a:lnTo>
                <a:lnTo>
                  <a:pt x="5969" y="2565"/>
                </a:lnTo>
                <a:lnTo>
                  <a:pt x="8127" y="1739"/>
                </a:lnTo>
                <a:lnTo>
                  <a:pt x="10922" y="1104"/>
                </a:lnTo>
                <a:lnTo>
                  <a:pt x="14477" y="660"/>
                </a:lnTo>
                <a:lnTo>
                  <a:pt x="18034" y="215"/>
                </a:lnTo>
                <a:lnTo>
                  <a:pt x="22605" y="0"/>
                </a:lnTo>
                <a:lnTo>
                  <a:pt x="28067" y="0"/>
                </a:lnTo>
                <a:close/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946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70"/>
            <a:ext cx="825500" cy="5237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270"/>
            <a:ext cx="546417" cy="4566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322580" cy="3971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419" y="263525"/>
            <a:ext cx="13493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8419" y="1174571"/>
            <a:ext cx="10365740" cy="419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59C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getting-started-css-gri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" TargetMode="External"/><Relationship Id="rId2" Type="http://schemas.openxmlformats.org/officeDocument/2006/relationships/hyperlink" Target="https://www.theodinproject.com/courses/foundations#the-front-e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default.asp" TargetMode="External"/><Relationship Id="rId5" Type="http://schemas.openxmlformats.org/officeDocument/2006/relationships/hyperlink" Target="https://www.youtube.com/playlist?list=PLFIM0718LjIUBrbm6Gdh6k7ZUvPIAZm7p" TargetMode="External"/><Relationship Id="rId4" Type="http://schemas.openxmlformats.org/officeDocument/2006/relationships/hyperlink" Target="https://www.youtube.com/playlist?list=PLFIM0718LjIVuONHysfOK0ZtiqUWvrx4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rowser" TargetMode="External"/><Relationship Id="rId2" Type="http://schemas.openxmlformats.org/officeDocument/2006/relationships/hyperlink" Target="https://id.wikipedia.org/wiki/Bahasa_marka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7605" y="4132469"/>
            <a:ext cx="4681854" cy="2725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40120"/>
            <a:ext cx="5499753" cy="817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4820" y="1389326"/>
            <a:ext cx="7359015" cy="2952731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5400" spc="-35" dirty="0"/>
              <a:t>BOOTCAMP </a:t>
            </a:r>
            <a:r>
              <a:rPr sz="5400" spc="-50" dirty="0"/>
              <a:t>DIVKOM</a:t>
            </a:r>
            <a:r>
              <a:rPr sz="5400" spc="-55" dirty="0"/>
              <a:t> </a:t>
            </a:r>
            <a:r>
              <a:rPr sz="5400" dirty="0"/>
              <a:t>2020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2071370" algn="l"/>
                <a:tab pos="2933700" algn="l"/>
              </a:tabLst>
            </a:pPr>
            <a:r>
              <a:rPr sz="2800" spc="170" dirty="0">
                <a:solidFill>
                  <a:srgbClr val="009999"/>
                </a:solidFill>
              </a:rPr>
              <a:t>FRONT-END	</a:t>
            </a:r>
            <a:r>
              <a:rPr sz="2800" spc="125" dirty="0">
                <a:solidFill>
                  <a:srgbClr val="009999"/>
                </a:solidFill>
              </a:rPr>
              <a:t>WEB	</a:t>
            </a:r>
            <a:r>
              <a:rPr sz="2800" spc="165" dirty="0">
                <a:solidFill>
                  <a:srgbClr val="009999"/>
                </a:solidFill>
              </a:rPr>
              <a:t>DEVELOPMENT</a:t>
            </a:r>
            <a:br>
              <a:rPr sz="2800" spc="165" dirty="0">
                <a:solidFill>
                  <a:srgbClr val="009999"/>
                </a:solidFill>
              </a:rPr>
            </a:br>
            <a:br>
              <a:rPr sz="2800" spc="165" dirty="0">
                <a:solidFill>
                  <a:srgbClr val="009999"/>
                </a:solidFill>
              </a:rPr>
            </a:br>
            <a:r>
              <a:rPr lang="id-ID" sz="2800" spc="165" dirty="0">
                <a:solidFill>
                  <a:srgbClr val="009999"/>
                </a:solidFill>
              </a:rPr>
              <a:t>HTML</a:t>
            </a:r>
            <a:br>
              <a:rPr lang="id-ID" sz="2800" spc="165" dirty="0">
                <a:solidFill>
                  <a:srgbClr val="009999"/>
                </a:solidFill>
              </a:rPr>
            </a:br>
            <a:r>
              <a:rPr lang="id-ID" sz="2800" spc="165" dirty="0">
                <a:solidFill>
                  <a:srgbClr val="009999"/>
                </a:solidFill>
              </a:rPr>
              <a:t>CSS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847407"/>
            <a:ext cx="689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697037"/>
            <a:ext cx="9749155" cy="179958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721360">
              <a:lnSpc>
                <a:spcPct val="90200"/>
              </a:lnSpc>
              <a:spcBef>
                <a:spcPts val="430"/>
              </a:spcBef>
            </a:pPr>
            <a:r>
              <a:rPr sz="2800" b="1" spc="-5" dirty="0">
                <a:solidFill>
                  <a:srgbClr val="D2CFC9"/>
                </a:solidFill>
                <a:latin typeface="Arial"/>
                <a:cs typeface="Arial"/>
              </a:rPr>
              <a:t>CSS </a:t>
            </a:r>
            <a:r>
              <a:rPr sz="2800" dirty="0">
                <a:solidFill>
                  <a:srgbClr val="D2CFC9"/>
                </a:solidFill>
                <a:latin typeface="Arial"/>
                <a:cs typeface="Arial"/>
              </a:rPr>
              <a:t>merupakan aturan untuk mengatur beberapa  komponen dalam sebuah </a:t>
            </a:r>
            <a:r>
              <a:rPr sz="2800" spc="-15" dirty="0">
                <a:solidFill>
                  <a:srgbClr val="D2CFC9"/>
                </a:solidFill>
                <a:latin typeface="Arial"/>
                <a:cs typeface="Arial"/>
              </a:rPr>
              <a:t>web </a:t>
            </a:r>
            <a:r>
              <a:rPr sz="2800" dirty="0">
                <a:solidFill>
                  <a:srgbClr val="D2CFC9"/>
                </a:solidFill>
                <a:latin typeface="Arial"/>
                <a:cs typeface="Arial"/>
              </a:rPr>
              <a:t>sehingga </a:t>
            </a:r>
            <a:r>
              <a:rPr sz="2800" spc="-5" dirty="0">
                <a:solidFill>
                  <a:srgbClr val="D2CFC9"/>
                </a:solidFill>
                <a:latin typeface="Arial"/>
                <a:cs typeface="Arial"/>
              </a:rPr>
              <a:t>akan lebih </a:t>
            </a:r>
            <a:r>
              <a:rPr sz="2800" dirty="0">
                <a:solidFill>
                  <a:srgbClr val="D2CFC9"/>
                </a:solidFill>
                <a:latin typeface="Arial"/>
                <a:cs typeface="Arial"/>
              </a:rPr>
              <a:t>terstruktur  dan</a:t>
            </a:r>
            <a:r>
              <a:rPr sz="2800" spc="-5" dirty="0">
                <a:solidFill>
                  <a:srgbClr val="D2CFC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D2CFC9"/>
                </a:solidFill>
                <a:latin typeface="Arial"/>
                <a:cs typeface="Arial"/>
              </a:rPr>
              <a:t>tervisualisasi.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800" dirty="0">
                <a:solidFill>
                  <a:srgbClr val="F1F1F1"/>
                </a:solidFill>
                <a:latin typeface="Arial"/>
                <a:cs typeface="Arial"/>
              </a:rPr>
              <a:t>.css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6059" y="3124200"/>
            <a:ext cx="205232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60169" y="5529453"/>
            <a:ext cx="3436620" cy="420370"/>
            <a:chOff x="1360169" y="5529453"/>
            <a:chExt cx="3436620" cy="420370"/>
          </a:xfrm>
        </p:grpSpPr>
        <p:sp>
          <p:nvSpPr>
            <p:cNvPr id="6" name="object 6"/>
            <p:cNvSpPr/>
            <p:nvPr/>
          </p:nvSpPr>
          <p:spPr>
            <a:xfrm>
              <a:off x="1376679" y="5545645"/>
              <a:ext cx="3419855" cy="404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6634" y="5535803"/>
              <a:ext cx="3407168" cy="391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5250" y="5620118"/>
              <a:ext cx="1374902" cy="2372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0169" y="5529453"/>
              <a:ext cx="2011933" cy="4042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847407"/>
            <a:ext cx="2371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Anatomi</a:t>
            </a:r>
            <a:r>
              <a:rPr spc="-80" dirty="0"/>
              <a:t> </a:t>
            </a:r>
            <a:r>
              <a:rPr spc="-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524317"/>
            <a:ext cx="3470910" cy="19494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200" b="1" spc="-5" dirty="0">
                <a:solidFill>
                  <a:srgbClr val="92D050"/>
                </a:solidFill>
                <a:latin typeface="Carlito"/>
                <a:cs typeface="Carlito"/>
              </a:rPr>
              <a:t>Selector</a:t>
            </a:r>
            <a:r>
              <a:rPr sz="3200" b="1" spc="5" dirty="0">
                <a:solidFill>
                  <a:srgbClr val="92D050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{</a:t>
            </a:r>
            <a:endParaRPr sz="3200">
              <a:latin typeface="Carlito"/>
              <a:cs typeface="Carlito"/>
            </a:endParaRPr>
          </a:p>
          <a:p>
            <a:pPr marL="751840">
              <a:lnSpc>
                <a:spcPct val="100000"/>
              </a:lnSpc>
              <a:spcBef>
                <a:spcPts val="1205"/>
              </a:spcBef>
            </a:pPr>
            <a:r>
              <a:rPr sz="3200" b="1" spc="-5" dirty="0">
                <a:solidFill>
                  <a:srgbClr val="FFC000"/>
                </a:solidFill>
                <a:latin typeface="Carlito"/>
                <a:cs typeface="Carlito"/>
              </a:rPr>
              <a:t>property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32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value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}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419" y="4090860"/>
            <a:ext cx="4138929" cy="13112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200" b="1" spc="-5" dirty="0">
                <a:solidFill>
                  <a:srgbClr val="009999"/>
                </a:solidFill>
                <a:latin typeface="Carlito"/>
                <a:cs typeface="Carlito"/>
              </a:rPr>
              <a:t>&lt;h2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id=</a:t>
            </a:r>
            <a:r>
              <a:rPr sz="3200" b="1" spc="-5" dirty="0">
                <a:solidFill>
                  <a:srgbClr val="92D050"/>
                </a:solidFill>
                <a:latin typeface="Carlito"/>
                <a:cs typeface="Carlito"/>
              </a:rPr>
              <a:t>“id”</a:t>
            </a:r>
            <a:r>
              <a:rPr sz="3200" b="1" spc="-5" dirty="0">
                <a:solidFill>
                  <a:srgbClr val="009999"/>
                </a:solidFill>
                <a:latin typeface="Carlito"/>
                <a:cs typeface="Carlito"/>
              </a:rPr>
              <a:t>&gt;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…</a:t>
            </a:r>
            <a:r>
              <a:rPr sz="3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009999"/>
                </a:solidFill>
                <a:latin typeface="Carlito"/>
                <a:cs typeface="Carlito"/>
              </a:rPr>
              <a:t>&lt;/h2&gt;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3200" b="1" spc="-5" dirty="0">
                <a:solidFill>
                  <a:srgbClr val="009999"/>
                </a:solidFill>
                <a:latin typeface="Carlito"/>
                <a:cs typeface="Carlito"/>
              </a:rPr>
              <a:t>&lt;p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class=</a:t>
            </a:r>
            <a:r>
              <a:rPr sz="3200" b="1" spc="-15" dirty="0">
                <a:solidFill>
                  <a:srgbClr val="92D050"/>
                </a:solidFill>
                <a:latin typeface="Carlito"/>
                <a:cs typeface="Carlito"/>
              </a:rPr>
              <a:t>“class”</a:t>
            </a:r>
            <a:r>
              <a:rPr sz="3200" b="1" spc="-15" dirty="0">
                <a:solidFill>
                  <a:srgbClr val="009999"/>
                </a:solidFill>
                <a:latin typeface="Carlito"/>
                <a:cs typeface="Carlito"/>
              </a:rPr>
              <a:t>&gt;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…</a:t>
            </a:r>
            <a:r>
              <a:rPr sz="3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9999"/>
                </a:solidFill>
                <a:latin typeface="Carlito"/>
                <a:cs typeface="Carlito"/>
              </a:rPr>
              <a:t>&lt;/p&gt;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4041" y="5996978"/>
            <a:ext cx="5868035" cy="394970"/>
            <a:chOff x="1344041" y="5996978"/>
            <a:chExt cx="5868035" cy="394970"/>
          </a:xfrm>
        </p:grpSpPr>
        <p:sp>
          <p:nvSpPr>
            <p:cNvPr id="6" name="object 6"/>
            <p:cNvSpPr/>
            <p:nvPr/>
          </p:nvSpPr>
          <p:spPr>
            <a:xfrm>
              <a:off x="1359281" y="6111913"/>
              <a:ext cx="480568" cy="212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4041" y="6096990"/>
              <a:ext cx="621660" cy="2123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3151" y="6178346"/>
              <a:ext cx="100965" cy="408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36801" y="6012548"/>
              <a:ext cx="5375148" cy="3789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0372" y="6003328"/>
              <a:ext cx="5230113" cy="3671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4108" y="5996978"/>
              <a:ext cx="3022726" cy="3798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4022" y="5996978"/>
              <a:ext cx="2083942" cy="3678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1398" y="6022174"/>
              <a:ext cx="50165" cy="277495"/>
            </a:xfrm>
            <a:custGeom>
              <a:avLst/>
              <a:gdLst/>
              <a:ahLst/>
              <a:cxnLst/>
              <a:rect l="l" t="t" r="r" b="b"/>
              <a:pathLst>
                <a:path w="50164" h="277495">
                  <a:moveTo>
                    <a:pt x="25018" y="0"/>
                  </a:moveTo>
                  <a:lnTo>
                    <a:pt x="29972" y="0"/>
                  </a:lnTo>
                  <a:lnTo>
                    <a:pt x="33909" y="203"/>
                  </a:lnTo>
                  <a:lnTo>
                    <a:pt x="50037" y="7213"/>
                  </a:lnTo>
                  <a:lnTo>
                    <a:pt x="50037" y="8534"/>
                  </a:lnTo>
                  <a:lnTo>
                    <a:pt x="50037" y="269481"/>
                  </a:lnTo>
                  <a:lnTo>
                    <a:pt x="50037" y="270802"/>
                  </a:lnTo>
                  <a:lnTo>
                    <a:pt x="49656" y="271957"/>
                  </a:lnTo>
                  <a:lnTo>
                    <a:pt x="37084" y="276923"/>
                  </a:lnTo>
                  <a:lnTo>
                    <a:pt x="33909" y="277253"/>
                  </a:lnTo>
                  <a:lnTo>
                    <a:pt x="29972" y="277418"/>
                  </a:lnTo>
                  <a:lnTo>
                    <a:pt x="25018" y="277418"/>
                  </a:lnTo>
                  <a:lnTo>
                    <a:pt x="20192" y="277418"/>
                  </a:lnTo>
                  <a:lnTo>
                    <a:pt x="16128" y="277253"/>
                  </a:lnTo>
                  <a:lnTo>
                    <a:pt x="12953" y="276923"/>
                  </a:lnTo>
                  <a:lnTo>
                    <a:pt x="9778" y="276593"/>
                  </a:lnTo>
                  <a:lnTo>
                    <a:pt x="7238" y="276097"/>
                  </a:lnTo>
                  <a:lnTo>
                    <a:pt x="5334" y="275437"/>
                  </a:lnTo>
                  <a:lnTo>
                    <a:pt x="3428" y="274777"/>
                  </a:lnTo>
                  <a:lnTo>
                    <a:pt x="2031" y="273938"/>
                  </a:lnTo>
                  <a:lnTo>
                    <a:pt x="1270" y="272948"/>
                  </a:lnTo>
                  <a:lnTo>
                    <a:pt x="380" y="271957"/>
                  </a:lnTo>
                  <a:lnTo>
                    <a:pt x="0" y="270802"/>
                  </a:lnTo>
                  <a:lnTo>
                    <a:pt x="0" y="269481"/>
                  </a:lnTo>
                  <a:lnTo>
                    <a:pt x="0" y="8534"/>
                  </a:lnTo>
                  <a:lnTo>
                    <a:pt x="0" y="7213"/>
                  </a:lnTo>
                  <a:lnTo>
                    <a:pt x="380" y="6019"/>
                  </a:lnTo>
                  <a:lnTo>
                    <a:pt x="1270" y="4965"/>
                  </a:lnTo>
                  <a:lnTo>
                    <a:pt x="2031" y="3898"/>
                  </a:lnTo>
                  <a:lnTo>
                    <a:pt x="3428" y="3009"/>
                  </a:lnTo>
                  <a:lnTo>
                    <a:pt x="5334" y="2285"/>
                  </a:lnTo>
                  <a:lnTo>
                    <a:pt x="7238" y="1549"/>
                  </a:lnTo>
                  <a:lnTo>
                    <a:pt x="9778" y="990"/>
                  </a:lnTo>
                  <a:lnTo>
                    <a:pt x="12953" y="596"/>
                  </a:lnTo>
                  <a:lnTo>
                    <a:pt x="16128" y="203"/>
                  </a:lnTo>
                  <a:lnTo>
                    <a:pt x="20192" y="0"/>
                  </a:lnTo>
                  <a:lnTo>
                    <a:pt x="25018" y="0"/>
                  </a:lnTo>
                  <a:close/>
                </a:path>
              </a:pathLst>
            </a:custGeom>
            <a:ln w="12700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86419" y="1357175"/>
            <a:ext cx="2539365" cy="4447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700" b="1" spc="-10" dirty="0">
                <a:solidFill>
                  <a:srgbClr val="92D050"/>
                </a:solidFill>
                <a:latin typeface="Carlito"/>
                <a:cs typeface="Carlito"/>
              </a:rPr>
              <a:t>h1</a:t>
            </a:r>
            <a:r>
              <a:rPr sz="2700" b="1" spc="-5" dirty="0">
                <a:solidFill>
                  <a:srgbClr val="92D050"/>
                </a:solidFill>
                <a:latin typeface="Carlito"/>
                <a:cs typeface="Carlito"/>
              </a:rPr>
              <a:t> </a:t>
            </a: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{</a:t>
            </a:r>
            <a:endParaRPr sz="2700">
              <a:latin typeface="Carlito"/>
              <a:cs typeface="Carlito"/>
            </a:endParaRPr>
          </a:p>
          <a:p>
            <a:pPr marL="576580">
              <a:lnSpc>
                <a:spcPct val="100000"/>
              </a:lnSpc>
              <a:spcBef>
                <a:spcPts val="620"/>
              </a:spcBef>
            </a:pPr>
            <a:r>
              <a:rPr sz="2700" b="1" spc="-5" dirty="0">
                <a:solidFill>
                  <a:srgbClr val="FFC000"/>
                </a:solidFill>
                <a:latin typeface="Carlito"/>
                <a:cs typeface="Carlito"/>
              </a:rPr>
              <a:t>color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27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b="1" spc="-15" dirty="0">
                <a:solidFill>
                  <a:srgbClr val="FF0000"/>
                </a:solidFill>
                <a:latin typeface="Carlito"/>
                <a:cs typeface="Carlito"/>
              </a:rPr>
              <a:t>red</a:t>
            </a:r>
            <a:r>
              <a:rPr sz="2700" b="1" spc="-15" dirty="0">
                <a:solidFill>
                  <a:srgbClr val="FFFFFF"/>
                </a:solidFill>
                <a:latin typeface="Carlito"/>
                <a:cs typeface="Carlito"/>
              </a:rPr>
              <a:t>;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}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700" b="1" spc="-5" dirty="0">
                <a:solidFill>
                  <a:srgbClr val="92D050"/>
                </a:solidFill>
                <a:latin typeface="Carlito"/>
                <a:cs typeface="Carlito"/>
              </a:rPr>
              <a:t>#id</a:t>
            </a:r>
            <a:r>
              <a:rPr sz="2700" b="1" spc="15" dirty="0">
                <a:solidFill>
                  <a:srgbClr val="92D050"/>
                </a:solidFill>
                <a:latin typeface="Carlito"/>
                <a:cs typeface="Carlito"/>
              </a:rPr>
              <a:t> </a:t>
            </a: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{</a:t>
            </a:r>
            <a:endParaRPr sz="2700">
              <a:latin typeface="Carlito"/>
              <a:cs typeface="Carlito"/>
            </a:endParaRPr>
          </a:p>
          <a:p>
            <a:pPr marL="576580">
              <a:lnSpc>
                <a:spcPct val="100000"/>
              </a:lnSpc>
              <a:spcBef>
                <a:spcPts val="640"/>
              </a:spcBef>
            </a:pPr>
            <a:r>
              <a:rPr sz="2700" b="1" spc="-10" dirty="0">
                <a:solidFill>
                  <a:srgbClr val="FFC000"/>
                </a:solidFill>
                <a:latin typeface="Carlito"/>
                <a:cs typeface="Carlito"/>
              </a:rPr>
              <a:t>margin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27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b="1" spc="-20" dirty="0">
                <a:solidFill>
                  <a:srgbClr val="FF0000"/>
                </a:solidFill>
                <a:latin typeface="Carlito"/>
                <a:cs typeface="Carlito"/>
              </a:rPr>
              <a:t>10px</a:t>
            </a:r>
            <a:r>
              <a:rPr sz="2700" b="1" spc="-20" dirty="0">
                <a:solidFill>
                  <a:srgbClr val="FFFFFF"/>
                </a:solidFill>
                <a:latin typeface="Carlito"/>
                <a:cs typeface="Carlito"/>
              </a:rPr>
              <a:t>;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}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700" b="1" spc="-5" dirty="0">
                <a:solidFill>
                  <a:srgbClr val="92D050"/>
                </a:solidFill>
                <a:latin typeface="Carlito"/>
                <a:cs typeface="Carlito"/>
              </a:rPr>
              <a:t>.class</a:t>
            </a:r>
            <a:r>
              <a:rPr sz="2700" b="1" spc="10" dirty="0">
                <a:solidFill>
                  <a:srgbClr val="92D050"/>
                </a:solidFill>
                <a:latin typeface="Carlito"/>
                <a:cs typeface="Carlito"/>
              </a:rPr>
              <a:t> </a:t>
            </a: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{</a:t>
            </a:r>
            <a:endParaRPr sz="2700">
              <a:latin typeface="Carlito"/>
              <a:cs typeface="Carlito"/>
            </a:endParaRPr>
          </a:p>
          <a:p>
            <a:pPr marL="576580">
              <a:lnSpc>
                <a:spcPct val="100000"/>
              </a:lnSpc>
              <a:spcBef>
                <a:spcPts val="640"/>
              </a:spcBef>
            </a:pPr>
            <a:r>
              <a:rPr sz="2700" b="1" spc="-5" dirty="0">
                <a:solidFill>
                  <a:srgbClr val="FFC000"/>
                </a:solidFill>
                <a:latin typeface="Carlito"/>
                <a:cs typeface="Carlito"/>
              </a:rPr>
              <a:t>width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27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b="1" spc="-20" dirty="0">
                <a:solidFill>
                  <a:srgbClr val="FF0000"/>
                </a:solidFill>
                <a:latin typeface="Carlito"/>
                <a:cs typeface="Carlito"/>
              </a:rPr>
              <a:t>200px</a:t>
            </a:r>
            <a:r>
              <a:rPr sz="2700" b="1" spc="-20" dirty="0">
                <a:solidFill>
                  <a:srgbClr val="FFFFFF"/>
                </a:solidFill>
                <a:latin typeface="Carlito"/>
                <a:cs typeface="Carlito"/>
              </a:rPr>
              <a:t>;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}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491807"/>
            <a:ext cx="4378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Cara </a:t>
            </a:r>
            <a:r>
              <a:rPr dirty="0"/>
              <a:t>Menggunakan</a:t>
            </a:r>
            <a:r>
              <a:rPr spc="-114" dirty="0"/>
              <a:t> </a:t>
            </a:r>
            <a:r>
              <a:rPr spc="-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523983"/>
            <a:ext cx="5020310" cy="120015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Inline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&lt;p </a:t>
            </a:r>
            <a:r>
              <a:rPr sz="2800" spc="-5" dirty="0">
                <a:solidFill>
                  <a:srgbClr val="92D050"/>
                </a:solidFill>
                <a:latin typeface="Carlito"/>
                <a:cs typeface="Carlito"/>
              </a:rPr>
              <a:t>style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=“</a:t>
            </a:r>
            <a:r>
              <a:rPr sz="2800" spc="-5" dirty="0">
                <a:solidFill>
                  <a:srgbClr val="FFC000"/>
                </a:solidFill>
                <a:latin typeface="Carlito"/>
                <a:cs typeface="Carlito"/>
              </a:rPr>
              <a:t>padding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10px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;”&gt;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… &lt;/p&gt;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419" y="3287712"/>
            <a:ext cx="6183630" cy="296354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External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800" dirty="0">
                <a:solidFill>
                  <a:srgbClr val="009999"/>
                </a:solidFill>
                <a:latin typeface="Carlito"/>
                <a:cs typeface="Carlito"/>
              </a:rPr>
              <a:t>&lt;head&gt;</a:t>
            </a:r>
            <a:endParaRPr sz="2800">
              <a:latin typeface="Carlito"/>
              <a:cs typeface="Carlito"/>
            </a:endParaRPr>
          </a:p>
          <a:p>
            <a:pPr marL="576580">
              <a:lnSpc>
                <a:spcPct val="100000"/>
              </a:lnSpc>
              <a:spcBef>
                <a:spcPts val="1260"/>
              </a:spcBef>
            </a:pPr>
            <a:r>
              <a:rPr sz="2800" spc="-5" dirty="0">
                <a:solidFill>
                  <a:srgbClr val="009999"/>
                </a:solidFill>
                <a:latin typeface="Carlito"/>
                <a:cs typeface="Carlito"/>
              </a:rPr>
              <a:t>&lt;title&gt; </a:t>
            </a:r>
            <a:r>
              <a:rPr sz="2800" dirty="0">
                <a:solidFill>
                  <a:srgbClr val="009999"/>
                </a:solidFill>
                <a:latin typeface="Carlito"/>
                <a:cs typeface="Carlito"/>
              </a:rPr>
              <a:t>… </a:t>
            </a:r>
            <a:r>
              <a:rPr sz="2800" spc="-5" dirty="0">
                <a:solidFill>
                  <a:srgbClr val="009999"/>
                </a:solidFill>
                <a:latin typeface="Carlito"/>
                <a:cs typeface="Carlito"/>
              </a:rPr>
              <a:t>&lt;/title&gt;</a:t>
            </a:r>
            <a:endParaRPr sz="2800">
              <a:latin typeface="Carlito"/>
              <a:cs typeface="Carlito"/>
            </a:endParaRPr>
          </a:p>
          <a:p>
            <a:pPr marL="576580">
              <a:lnSpc>
                <a:spcPct val="100000"/>
              </a:lnSpc>
              <a:spcBef>
                <a:spcPts val="1260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&lt;</a:t>
            </a:r>
            <a:r>
              <a:rPr sz="2800" spc="-5" dirty="0">
                <a:solidFill>
                  <a:srgbClr val="009999"/>
                </a:solidFill>
                <a:latin typeface="Carlito"/>
                <a:cs typeface="Carlito"/>
              </a:rPr>
              <a:t>link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rel=</a:t>
            </a:r>
            <a:r>
              <a:rPr sz="2800" spc="-15" dirty="0">
                <a:solidFill>
                  <a:srgbClr val="BB5400"/>
                </a:solidFill>
                <a:latin typeface="Carlito"/>
                <a:cs typeface="Carlito"/>
              </a:rPr>
              <a:t>”stylesheet”</a:t>
            </a:r>
            <a:r>
              <a:rPr sz="2800" spc="-10" dirty="0">
                <a:solidFill>
                  <a:srgbClr val="BB54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href=</a:t>
            </a:r>
            <a:r>
              <a:rPr sz="2800" spc="-10" dirty="0">
                <a:solidFill>
                  <a:srgbClr val="BB5400"/>
                </a:solidFill>
                <a:latin typeface="Carlito"/>
                <a:cs typeface="Carlito"/>
              </a:rPr>
              <a:t>“style.css”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&gt;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800" dirty="0">
                <a:solidFill>
                  <a:srgbClr val="009999"/>
                </a:solidFill>
                <a:latin typeface="Carlito"/>
                <a:cs typeface="Carlito"/>
              </a:rPr>
              <a:t>&lt;/head&gt;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4390" y="1523967"/>
            <a:ext cx="2832100" cy="450850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600" b="1" spc="-5" dirty="0">
                <a:solidFill>
                  <a:srgbClr val="FFFFFF"/>
                </a:solidFill>
                <a:latin typeface="Carlito"/>
                <a:cs typeface="Carlito"/>
              </a:rPr>
              <a:t>Embed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spc="-5" dirty="0">
                <a:solidFill>
                  <a:srgbClr val="009999"/>
                </a:solidFill>
                <a:latin typeface="Carlito"/>
                <a:cs typeface="Carlito"/>
              </a:rPr>
              <a:t>&lt;head&gt;</a:t>
            </a:r>
            <a:endParaRPr sz="2600">
              <a:latin typeface="Carlito"/>
              <a:cs typeface="Carlito"/>
            </a:endParaRPr>
          </a:p>
          <a:p>
            <a:pPr marL="575945">
              <a:lnSpc>
                <a:spcPct val="100000"/>
              </a:lnSpc>
              <a:spcBef>
                <a:spcPts val="1285"/>
              </a:spcBef>
            </a:pPr>
            <a:r>
              <a:rPr sz="2600" dirty="0">
                <a:solidFill>
                  <a:srgbClr val="009999"/>
                </a:solidFill>
                <a:latin typeface="Carlito"/>
                <a:cs typeface="Carlito"/>
              </a:rPr>
              <a:t>…</a:t>
            </a:r>
            <a:endParaRPr sz="2600">
              <a:latin typeface="Carlito"/>
              <a:cs typeface="Carlito"/>
            </a:endParaRPr>
          </a:p>
          <a:p>
            <a:pPr marL="575945">
              <a:lnSpc>
                <a:spcPct val="100000"/>
              </a:lnSpc>
              <a:spcBef>
                <a:spcPts val="1280"/>
              </a:spcBef>
            </a:pPr>
            <a:r>
              <a:rPr sz="2600" dirty="0">
                <a:solidFill>
                  <a:srgbClr val="009999"/>
                </a:solidFill>
                <a:latin typeface="Carlito"/>
                <a:cs typeface="Carlito"/>
              </a:rPr>
              <a:t>&lt;title&gt; …</a:t>
            </a:r>
            <a:r>
              <a:rPr sz="2600" spc="-85" dirty="0">
                <a:solidFill>
                  <a:srgbClr val="009999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09999"/>
                </a:solidFill>
                <a:latin typeface="Carlito"/>
                <a:cs typeface="Carlito"/>
              </a:rPr>
              <a:t>&lt;/title&gt;</a:t>
            </a:r>
            <a:endParaRPr sz="2600">
              <a:latin typeface="Carlito"/>
              <a:cs typeface="Carlito"/>
            </a:endParaRPr>
          </a:p>
          <a:p>
            <a:pPr marL="575945">
              <a:lnSpc>
                <a:spcPct val="100000"/>
              </a:lnSpc>
              <a:spcBef>
                <a:spcPts val="1300"/>
              </a:spcBef>
            </a:pPr>
            <a:r>
              <a:rPr sz="2600" spc="-5" dirty="0">
                <a:solidFill>
                  <a:srgbClr val="E98815"/>
                </a:solidFill>
                <a:latin typeface="Carlito"/>
                <a:cs typeface="Carlito"/>
              </a:rPr>
              <a:t>&lt;style&gt;</a:t>
            </a:r>
            <a:endParaRPr sz="2600">
              <a:latin typeface="Carlito"/>
              <a:cs typeface="Carlito"/>
            </a:endParaRPr>
          </a:p>
          <a:p>
            <a:pPr marL="1139825">
              <a:lnSpc>
                <a:spcPct val="100000"/>
              </a:lnSpc>
              <a:spcBef>
                <a:spcPts val="1285"/>
              </a:spcBef>
            </a:pP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…</a:t>
            </a:r>
            <a:endParaRPr sz="2600">
              <a:latin typeface="Carlito"/>
              <a:cs typeface="Carlito"/>
            </a:endParaRPr>
          </a:p>
          <a:p>
            <a:pPr marL="575945">
              <a:lnSpc>
                <a:spcPct val="100000"/>
              </a:lnSpc>
              <a:spcBef>
                <a:spcPts val="1300"/>
              </a:spcBef>
            </a:pPr>
            <a:r>
              <a:rPr sz="2600" spc="-10" dirty="0">
                <a:solidFill>
                  <a:srgbClr val="E98815"/>
                </a:solidFill>
                <a:latin typeface="Carlito"/>
                <a:cs typeface="Carlito"/>
              </a:rPr>
              <a:t>&lt;/style&gt;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600" spc="-5" dirty="0">
                <a:solidFill>
                  <a:srgbClr val="009999"/>
                </a:solidFill>
                <a:latin typeface="Carlito"/>
                <a:cs typeface="Carlito"/>
              </a:rPr>
              <a:t>&lt;/head&gt;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3126104"/>
            <a:ext cx="2294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BOX</a:t>
            </a:r>
            <a:r>
              <a:rPr spc="-7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762500" y="805180"/>
            <a:ext cx="6779259" cy="524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847407"/>
            <a:ext cx="227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60" dirty="0"/>
              <a:t> </a:t>
            </a:r>
            <a:r>
              <a:rPr spc="-20" dirty="0"/>
              <a:t>Position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38320" y="2669539"/>
            <a:ext cx="7108190" cy="4187190"/>
            <a:chOff x="4338320" y="2669539"/>
            <a:chExt cx="7108190" cy="4187190"/>
          </a:xfrm>
        </p:grpSpPr>
        <p:sp>
          <p:nvSpPr>
            <p:cNvPr id="4" name="object 4"/>
            <p:cNvSpPr/>
            <p:nvPr/>
          </p:nvSpPr>
          <p:spPr>
            <a:xfrm>
              <a:off x="7409180" y="2669539"/>
              <a:ext cx="4037329" cy="4037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8320" y="3040379"/>
              <a:ext cx="4044950" cy="3816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28419" y="1529066"/>
            <a:ext cx="6877050" cy="356679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45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Static </a:t>
            </a:r>
            <a:r>
              <a:rPr sz="2800" spc="4715" dirty="0">
                <a:solidFill>
                  <a:srgbClr val="FFFFFF"/>
                </a:solidFill>
                <a:latin typeface="Wingdings"/>
                <a:cs typeface="Wingdings"/>
              </a:rPr>
              <a:t>→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default</a:t>
            </a:r>
            <a:endParaRPr sz="2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240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Relative</a:t>
            </a:r>
            <a:endParaRPr sz="2800">
              <a:latin typeface="Carlito"/>
              <a:cs typeface="Carlito"/>
            </a:endParaRPr>
          </a:p>
          <a:p>
            <a:pPr marL="362585" marR="5080">
              <a:lnSpc>
                <a:spcPct val="137500"/>
              </a:lnSpc>
              <a:spcBef>
                <a:spcPts val="25"/>
              </a:spcBef>
              <a:tabLst>
                <a:tab pos="1252220" algn="l"/>
              </a:tabLst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maju	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satu tingkat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lebih tinggi dari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static 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ruang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yang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ditempati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oleh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elemen masih</a:t>
            </a:r>
            <a:r>
              <a:rPr sz="2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ada</a:t>
            </a:r>
            <a:endParaRPr sz="2800">
              <a:latin typeface="Carlito"/>
              <a:cs typeface="Carlito"/>
            </a:endParaRPr>
          </a:p>
          <a:p>
            <a:pPr marL="353695">
              <a:lnSpc>
                <a:spcPct val="100000"/>
              </a:lnSpc>
              <a:spcBef>
                <a:spcPts val="770"/>
              </a:spcBef>
            </a:pPr>
            <a:r>
              <a:rPr sz="2400" spc="330" dirty="0">
                <a:solidFill>
                  <a:srgbClr val="D6B97C"/>
                </a:solidFill>
                <a:latin typeface="Arial"/>
                <a:cs typeface="Arial"/>
              </a:rPr>
              <a:t>.class</a:t>
            </a:r>
            <a:r>
              <a:rPr sz="2400" spc="33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024255">
              <a:lnSpc>
                <a:spcPct val="100000"/>
              </a:lnSpc>
              <a:tabLst>
                <a:tab pos="2708275" algn="l"/>
              </a:tabLst>
            </a:pPr>
            <a:r>
              <a:rPr sz="2400" spc="330" dirty="0">
                <a:solidFill>
                  <a:srgbClr val="9CDCFD"/>
                </a:solidFill>
                <a:latin typeface="Arial"/>
                <a:cs typeface="Arial"/>
              </a:rPr>
              <a:t>position</a:t>
            </a:r>
            <a:r>
              <a:rPr sz="2400" spc="330" dirty="0">
                <a:solidFill>
                  <a:srgbClr val="D3D3D3"/>
                </a:solidFill>
                <a:latin typeface="Arial"/>
                <a:cs typeface="Arial"/>
              </a:rPr>
              <a:t>:	</a:t>
            </a:r>
            <a:r>
              <a:rPr sz="2400" spc="385" dirty="0">
                <a:solidFill>
                  <a:srgbClr val="D3D3D3"/>
                </a:solidFill>
                <a:latin typeface="Arial"/>
                <a:cs typeface="Arial"/>
              </a:rPr>
              <a:t>relative;</a:t>
            </a:r>
            <a:endParaRPr sz="24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400" spc="51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847407"/>
            <a:ext cx="227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60" dirty="0"/>
              <a:t> </a:t>
            </a:r>
            <a:r>
              <a:rPr spc="-20" dirty="0"/>
              <a:t>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604033"/>
            <a:ext cx="7877809" cy="42684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735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Absolute</a:t>
            </a:r>
            <a:endParaRPr sz="2800">
              <a:latin typeface="Carlito"/>
              <a:cs typeface="Carlito"/>
            </a:endParaRPr>
          </a:p>
          <a:p>
            <a:pPr marL="622300" lvl="1" indent="-231140">
              <a:lnSpc>
                <a:spcPct val="100000"/>
              </a:lnSpc>
              <a:spcBef>
                <a:spcPts val="540"/>
              </a:spcBef>
              <a:buClr>
                <a:srgbClr val="009999"/>
              </a:buClr>
              <a:buSzPct val="79166"/>
              <a:buFont typeface="Arial"/>
              <a:buChar char="•"/>
              <a:tabLst>
                <a:tab pos="621665" algn="l"/>
                <a:tab pos="622300" algn="l"/>
                <a:tab pos="138176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maju	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satu tingkat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lebih tinggi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dari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static</a:t>
            </a:r>
            <a:endParaRPr sz="2400">
              <a:latin typeface="Carlito"/>
              <a:cs typeface="Carlito"/>
            </a:endParaRPr>
          </a:p>
          <a:p>
            <a:pPr marL="622300" lvl="1" indent="-231140">
              <a:lnSpc>
                <a:spcPct val="100000"/>
              </a:lnSpc>
              <a:spcBef>
                <a:spcPts val="520"/>
              </a:spcBef>
              <a:buClr>
                <a:srgbClr val="009999"/>
              </a:buClr>
              <a:buSzPct val="79166"/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ruang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yang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ditempati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oleh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elemen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tidak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ada</a:t>
            </a:r>
            <a:endParaRPr sz="2400">
              <a:latin typeface="Carlito"/>
              <a:cs typeface="Carlito"/>
            </a:endParaRPr>
          </a:p>
          <a:p>
            <a:pPr marL="622300" marR="5080" lvl="1" indent="-231140">
              <a:lnSpc>
                <a:spcPct val="90300"/>
              </a:lnSpc>
              <a:spcBef>
                <a:spcPts val="785"/>
              </a:spcBef>
              <a:buClr>
                <a:srgbClr val="009999"/>
              </a:buClr>
              <a:buSzPct val="79166"/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Ketika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kita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menggerakkan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elemen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dengan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posisi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absolute,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elemen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akan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bergerak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relative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terhadap posisi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parent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yang 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mempunyai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posisi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absolut</a:t>
            </a:r>
            <a:r>
              <a:rPr sz="2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juga.</a:t>
            </a:r>
            <a:endParaRPr sz="24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220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Fixed</a:t>
            </a:r>
            <a:endParaRPr sz="2800">
              <a:latin typeface="Carlito"/>
              <a:cs typeface="Carlito"/>
            </a:endParaRPr>
          </a:p>
          <a:p>
            <a:pPr marL="622300" lvl="1" indent="-231140">
              <a:lnSpc>
                <a:spcPts val="2740"/>
              </a:lnSpc>
              <a:spcBef>
                <a:spcPts val="540"/>
              </a:spcBef>
              <a:buClr>
                <a:srgbClr val="009999"/>
              </a:buClr>
              <a:buSzPct val="79166"/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Ketika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dipindahkan,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akan relative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terhadap</a:t>
            </a:r>
            <a:r>
              <a:rPr sz="24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window</a:t>
            </a:r>
            <a:endParaRPr sz="2400">
              <a:latin typeface="Carlito"/>
              <a:cs typeface="Carlito"/>
            </a:endParaRPr>
          </a:p>
          <a:p>
            <a:pPr marL="622300">
              <a:lnSpc>
                <a:spcPts val="2740"/>
              </a:lnSpc>
            </a:pP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browser.</a:t>
            </a:r>
            <a:endParaRPr sz="2400">
              <a:latin typeface="Carlito"/>
              <a:cs typeface="Carlito"/>
            </a:endParaRPr>
          </a:p>
          <a:p>
            <a:pPr marL="622300" lvl="1" indent="-231140">
              <a:lnSpc>
                <a:spcPct val="100000"/>
              </a:lnSpc>
              <a:spcBef>
                <a:spcPts val="525"/>
              </a:spcBef>
              <a:buClr>
                <a:srgbClr val="009999"/>
              </a:buClr>
              <a:buSzPct val="79166"/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Diam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ditempat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Ketika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di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scroll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4300" y="891539"/>
            <a:ext cx="3183890" cy="328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847407"/>
            <a:ext cx="2196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60" dirty="0"/>
              <a:t> </a:t>
            </a:r>
            <a:r>
              <a:rPr spc="-25" dirty="0"/>
              <a:t>Flexbox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651317"/>
            <a:ext cx="9011920" cy="47447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 indent="563880">
              <a:lnSpc>
                <a:spcPct val="80000"/>
              </a:lnSpc>
              <a:spcBef>
                <a:spcPts val="775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Sebuah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modul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yang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menawarkan 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cara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yang efektif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untuk  Menyusun, mensejajarkan,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dan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mendistribusikan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jarak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antar  item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di dalam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sebuah </a:t>
            </a: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container,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meskipun 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ukurannya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dinamis 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atau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bahkan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kita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tidak</a:t>
            </a:r>
            <a:r>
              <a:rPr sz="2800" b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tau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2164080" algn="l"/>
              </a:tabLst>
            </a:pPr>
            <a:r>
              <a:rPr sz="2800" spc="305" dirty="0">
                <a:solidFill>
                  <a:srgbClr val="D6B97C"/>
                </a:solidFill>
                <a:latin typeface="Arial"/>
                <a:cs typeface="Arial"/>
              </a:rPr>
              <a:t>.container	</a:t>
            </a:r>
            <a:r>
              <a:rPr sz="2800" spc="60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794385">
              <a:lnSpc>
                <a:spcPct val="100000"/>
              </a:lnSpc>
              <a:spcBef>
                <a:spcPts val="919"/>
              </a:spcBef>
              <a:tabLst>
                <a:tab pos="2550160" algn="l"/>
              </a:tabLst>
            </a:pPr>
            <a:r>
              <a:rPr sz="2800" spc="350" dirty="0">
                <a:solidFill>
                  <a:srgbClr val="9CDCFD"/>
                </a:solidFill>
                <a:latin typeface="Arial"/>
                <a:cs typeface="Arial"/>
              </a:rPr>
              <a:t>display</a:t>
            </a:r>
            <a:r>
              <a:rPr sz="2800" spc="350" dirty="0">
                <a:solidFill>
                  <a:srgbClr val="D3D3D3"/>
                </a:solidFill>
                <a:latin typeface="Arial"/>
                <a:cs typeface="Arial"/>
              </a:rPr>
              <a:t>:	</a:t>
            </a:r>
            <a:r>
              <a:rPr sz="2800" spc="509" dirty="0">
                <a:solidFill>
                  <a:srgbClr val="D3D3D3"/>
                </a:solidFill>
                <a:latin typeface="Arial"/>
                <a:cs typeface="Arial"/>
              </a:rPr>
              <a:t>flex;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spc="60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2"/>
              </a:rPr>
              <a:t>https://css-tricks.com/snippets/css/a-guide-to-flexbox/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767715"/>
            <a:ext cx="1586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85" dirty="0"/>
              <a:t> </a:t>
            </a:r>
            <a:r>
              <a:rPr dirty="0"/>
              <a:t>Grid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684337"/>
            <a:ext cx="9023985" cy="37738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56388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Modul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untuk mendefinisikan </a:t>
            </a: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layout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berbentuk grid  dalam 2 dimensi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(baris dan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kolom).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2164080" algn="l"/>
              </a:tabLst>
            </a:pPr>
            <a:r>
              <a:rPr sz="2800" spc="305" dirty="0">
                <a:solidFill>
                  <a:srgbClr val="D6B97C"/>
                </a:solidFill>
                <a:latin typeface="Arial"/>
                <a:cs typeface="Arial"/>
              </a:rPr>
              <a:t>.container	</a:t>
            </a:r>
            <a:r>
              <a:rPr sz="2800" spc="60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794385">
              <a:lnSpc>
                <a:spcPct val="100000"/>
              </a:lnSpc>
              <a:spcBef>
                <a:spcPts val="1260"/>
              </a:spcBef>
              <a:tabLst>
                <a:tab pos="2550160" algn="l"/>
              </a:tabLst>
            </a:pPr>
            <a:r>
              <a:rPr sz="2800" spc="350" dirty="0">
                <a:solidFill>
                  <a:srgbClr val="9CDCFD"/>
                </a:solidFill>
                <a:latin typeface="Arial"/>
                <a:cs typeface="Arial"/>
              </a:rPr>
              <a:t>display</a:t>
            </a:r>
            <a:r>
              <a:rPr sz="2800" spc="350" dirty="0">
                <a:solidFill>
                  <a:srgbClr val="D3D3D3"/>
                </a:solidFill>
                <a:latin typeface="Arial"/>
                <a:cs typeface="Arial"/>
              </a:rPr>
              <a:t>:	</a:t>
            </a:r>
            <a:r>
              <a:rPr sz="2800" spc="445" dirty="0">
                <a:solidFill>
                  <a:srgbClr val="D3D3D3"/>
                </a:solidFill>
                <a:latin typeface="Arial"/>
                <a:cs typeface="Arial"/>
              </a:rPr>
              <a:t>grid;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800" spc="6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2"/>
              </a:rPr>
              <a:t>https://css-tricks.com/getting-started-css-grid/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847407"/>
            <a:ext cx="1754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</a:t>
            </a:r>
            <a:r>
              <a:rPr spc="-35" dirty="0"/>
              <a:t>e</a:t>
            </a:r>
            <a:r>
              <a:rPr spc="-80" dirty="0"/>
              <a:t>f</a:t>
            </a:r>
            <a:r>
              <a:rPr dirty="0"/>
              <a:t>e</a:t>
            </a:r>
            <a:r>
              <a:rPr spc="-35" dirty="0"/>
              <a:t>r</a:t>
            </a:r>
            <a:r>
              <a:rPr dirty="0"/>
              <a:t>en</a:t>
            </a:r>
            <a:r>
              <a:rPr spc="-15" dirty="0"/>
              <a:t>s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601152"/>
            <a:ext cx="10085705" cy="39566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7500" marR="258445" indent="-3048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2"/>
              </a:rPr>
              <a:t>https://www.theodinproject.com/courses/foundations#the-front-  </a:t>
            </a:r>
            <a:r>
              <a:rPr sz="28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2"/>
              </a:rPr>
              <a:t>end</a:t>
            </a:r>
            <a:endParaRPr sz="2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3"/>
              </a:rPr>
              <a:t>https://css-tricks.com/almanac/properties/</a:t>
            </a:r>
            <a:endParaRPr sz="2800">
              <a:latin typeface="Carlito"/>
              <a:cs typeface="Carlito"/>
            </a:endParaRPr>
          </a:p>
          <a:p>
            <a:pPr marL="317500" marR="5080" indent="-304800">
              <a:lnSpc>
                <a:spcPts val="3020"/>
              </a:lnSpc>
              <a:spcBef>
                <a:spcPts val="1645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4"/>
              </a:rPr>
              <a:t>https://www.youtube.com/playlist?list=PLFIM0718LjIVuONHysfOK0  </a:t>
            </a:r>
            <a:r>
              <a:rPr sz="2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4"/>
              </a:rPr>
              <a:t>ZtiqUWvrx4F</a:t>
            </a:r>
            <a:endParaRPr sz="2800">
              <a:latin typeface="Carlito"/>
              <a:cs typeface="Carlito"/>
            </a:endParaRPr>
          </a:p>
          <a:p>
            <a:pPr marL="317500" marR="98425" indent="-304800">
              <a:lnSpc>
                <a:spcPts val="3020"/>
              </a:lnSpc>
              <a:spcBef>
                <a:spcPts val="160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h</a:t>
            </a:r>
            <a:r>
              <a:rPr sz="2800" u="heavy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t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t</a:t>
            </a:r>
            <a:r>
              <a:rPr sz="2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p</a:t>
            </a:r>
            <a:r>
              <a:rPr sz="2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s:</a:t>
            </a: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/</a:t>
            </a:r>
            <a:r>
              <a:rPr sz="2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/</a:t>
            </a:r>
            <a:r>
              <a:rPr sz="2800" u="heavy" spc="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ww</a:t>
            </a:r>
            <a:r>
              <a:rPr sz="2800" u="heavy" spc="-18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w</a:t>
            </a:r>
            <a:r>
              <a:rPr sz="2800" u="heavy" spc="-1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.</a:t>
            </a:r>
            <a:r>
              <a:rPr sz="2800" u="heavy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y</a:t>
            </a:r>
            <a:r>
              <a:rPr sz="2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o</a:t>
            </a:r>
            <a:r>
              <a:rPr sz="28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u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t</a:t>
            </a:r>
            <a:r>
              <a:rPr sz="28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u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be.</a:t>
            </a:r>
            <a:r>
              <a:rPr sz="2800" u="heavy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c</a:t>
            </a:r>
            <a:r>
              <a:rPr sz="2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om/</a:t>
            </a:r>
            <a:r>
              <a:rPr sz="28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p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l</a:t>
            </a:r>
            <a:r>
              <a:rPr sz="2800" u="heavy" spc="-7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a</a:t>
            </a: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y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l</a:t>
            </a: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i</a:t>
            </a:r>
            <a:r>
              <a:rPr sz="2800" u="heavy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s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t?li</a:t>
            </a:r>
            <a:r>
              <a:rPr sz="2800" u="heavy" spc="-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s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t=PLF</a:t>
            </a:r>
            <a:r>
              <a:rPr sz="2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I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M0718L</a:t>
            </a:r>
            <a:r>
              <a:rPr sz="2800" u="heavy" spc="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j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IU</a:t>
            </a:r>
            <a:r>
              <a:rPr sz="2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B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r</a:t>
            </a:r>
            <a:r>
              <a:rPr sz="28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b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m6</a:t>
            </a: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G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dh6 </a:t>
            </a:r>
            <a:r>
              <a:rPr sz="2800" dirty="0">
                <a:solidFill>
                  <a:srgbClr val="009999"/>
                </a:solidFill>
                <a:latin typeface="Carlito"/>
                <a:cs typeface="Carlito"/>
                <a:hlinkClick r:id="rId5"/>
              </a:rPr>
              <a:t> </a:t>
            </a:r>
            <a:r>
              <a:rPr sz="2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5"/>
              </a:rPr>
              <a:t>k7ZUvPIAZm7p</a:t>
            </a:r>
            <a:endParaRPr sz="2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6"/>
              </a:rPr>
              <a:t>https://www.w3schools.com/tags/default.asp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8419" y="750506"/>
            <a:ext cx="2708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TERIMA</a:t>
            </a:r>
            <a:r>
              <a:rPr sz="3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KASIH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419" y="1656778"/>
            <a:ext cx="9985375" cy="836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513080">
              <a:lnSpc>
                <a:spcPts val="3020"/>
              </a:lnSpc>
              <a:spcBef>
                <a:spcPts val="484"/>
              </a:spcBef>
            </a:pP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Semoga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semangat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terus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kuliahnya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dan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jangan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lupa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ikut bootcamp  </a:t>
            </a:r>
            <a:r>
              <a:rPr sz="2800" spc="-20" dirty="0" err="1">
                <a:solidFill>
                  <a:srgbClr val="FFFFFF"/>
                </a:solidFill>
                <a:latin typeface="Carlito"/>
                <a:cs typeface="Carlito"/>
              </a:rPr>
              <a:t>divkom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 day </a:t>
            </a:r>
            <a:r>
              <a:rPr sz="2800" spc="-10" dirty="0" err="1">
                <a:solidFill>
                  <a:srgbClr val="FFFFFF"/>
                </a:solidFill>
                <a:latin typeface="Carlito"/>
                <a:cs typeface="Carlito"/>
              </a:rPr>
              <a:t>selanjutnya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yaa.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8419" y="847407"/>
            <a:ext cx="2959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419" y="1697037"/>
            <a:ext cx="8548370" cy="83946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464820">
              <a:lnSpc>
                <a:spcPts val="3040"/>
              </a:lnSpc>
              <a:spcBef>
                <a:spcPts val="470"/>
              </a:spcBef>
            </a:pPr>
            <a:r>
              <a:rPr sz="2800" dirty="0">
                <a:solidFill>
                  <a:srgbClr val="E8E6E2"/>
                </a:solidFill>
                <a:latin typeface="Arial"/>
                <a:cs typeface="Arial"/>
              </a:rPr>
              <a:t>Front-End adalah sebuah bagian dari </a:t>
            </a:r>
            <a:r>
              <a:rPr sz="2800" spc="-10" dirty="0">
                <a:solidFill>
                  <a:srgbClr val="E8E6E2"/>
                </a:solidFill>
                <a:latin typeface="Arial"/>
                <a:cs typeface="Arial"/>
              </a:rPr>
              <a:t>website </a:t>
            </a:r>
            <a:r>
              <a:rPr sz="2800" spc="-20" dirty="0">
                <a:solidFill>
                  <a:srgbClr val="E8E6E2"/>
                </a:solidFill>
                <a:latin typeface="Arial"/>
                <a:cs typeface="Arial"/>
              </a:rPr>
              <a:t>yang  </a:t>
            </a:r>
            <a:r>
              <a:rPr sz="2800" spc="-5" dirty="0">
                <a:solidFill>
                  <a:srgbClr val="E8E6E2"/>
                </a:solidFill>
                <a:latin typeface="Arial"/>
                <a:cs typeface="Arial"/>
              </a:rPr>
              <a:t>menyuguhkan </a:t>
            </a:r>
            <a:r>
              <a:rPr sz="2800" dirty="0">
                <a:solidFill>
                  <a:srgbClr val="E8E6E2"/>
                </a:solidFill>
                <a:latin typeface="Arial"/>
                <a:cs typeface="Arial"/>
              </a:rPr>
              <a:t>tampilan kepada</a:t>
            </a:r>
            <a:r>
              <a:rPr sz="2800" spc="110" dirty="0">
                <a:solidFill>
                  <a:srgbClr val="E8E6E2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E8E6E2"/>
                </a:solidFill>
                <a:latin typeface="Arial"/>
                <a:cs typeface="Arial"/>
              </a:rPr>
              <a:t>user.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2971800"/>
            <a:ext cx="4566920" cy="268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7605" y="4132469"/>
            <a:ext cx="4681854" cy="2725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4820" y="3878612"/>
            <a:ext cx="6543040" cy="151193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5400" spc="-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5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496820" algn="l"/>
                <a:tab pos="4328795" algn="l"/>
              </a:tabLst>
            </a:pPr>
            <a:r>
              <a:rPr sz="2800" b="1" spc="190" dirty="0">
                <a:solidFill>
                  <a:srgbClr val="2E3335"/>
                </a:solidFill>
                <a:latin typeface="Arial"/>
                <a:cs typeface="Arial"/>
              </a:rPr>
              <a:t>HYPER</a:t>
            </a:r>
            <a:r>
              <a:rPr sz="2800" b="1" spc="204" dirty="0">
                <a:solidFill>
                  <a:srgbClr val="2E3335"/>
                </a:solidFill>
                <a:latin typeface="Arial"/>
                <a:cs typeface="Arial"/>
              </a:rPr>
              <a:t>T</a:t>
            </a:r>
            <a:r>
              <a:rPr sz="2800" b="1" spc="190" dirty="0">
                <a:solidFill>
                  <a:srgbClr val="2E3335"/>
                </a:solidFill>
                <a:latin typeface="Arial"/>
                <a:cs typeface="Arial"/>
              </a:rPr>
              <a:t>EX</a:t>
            </a:r>
            <a:r>
              <a:rPr sz="2800" b="1" dirty="0">
                <a:solidFill>
                  <a:srgbClr val="2E3335"/>
                </a:solidFill>
                <a:latin typeface="Arial"/>
                <a:cs typeface="Arial"/>
              </a:rPr>
              <a:t>T	</a:t>
            </a:r>
            <a:r>
              <a:rPr sz="2800" b="1" spc="204" dirty="0">
                <a:solidFill>
                  <a:srgbClr val="2E3335"/>
                </a:solidFill>
                <a:latin typeface="Arial"/>
                <a:cs typeface="Arial"/>
              </a:rPr>
              <a:t>M</a:t>
            </a:r>
            <a:r>
              <a:rPr sz="2800" b="1" spc="110" dirty="0">
                <a:solidFill>
                  <a:srgbClr val="2E3335"/>
                </a:solidFill>
                <a:latin typeface="Arial"/>
                <a:cs typeface="Arial"/>
              </a:rPr>
              <a:t>A</a:t>
            </a:r>
            <a:r>
              <a:rPr sz="2800" b="1" spc="190" dirty="0">
                <a:solidFill>
                  <a:srgbClr val="2E3335"/>
                </a:solidFill>
                <a:latin typeface="Arial"/>
                <a:cs typeface="Arial"/>
              </a:rPr>
              <a:t>RK</a:t>
            </a:r>
            <a:r>
              <a:rPr sz="2800" b="1" spc="210" dirty="0">
                <a:solidFill>
                  <a:srgbClr val="2E3335"/>
                </a:solidFill>
                <a:latin typeface="Arial"/>
                <a:cs typeface="Arial"/>
              </a:rPr>
              <a:t>U</a:t>
            </a:r>
            <a:r>
              <a:rPr sz="2800" b="1" dirty="0">
                <a:solidFill>
                  <a:srgbClr val="2E3335"/>
                </a:solidFill>
                <a:latin typeface="Arial"/>
                <a:cs typeface="Arial"/>
              </a:rPr>
              <a:t>P	</a:t>
            </a:r>
            <a:r>
              <a:rPr sz="2800" b="1" spc="204" dirty="0">
                <a:solidFill>
                  <a:srgbClr val="2E3335"/>
                </a:solidFill>
                <a:latin typeface="Arial"/>
                <a:cs typeface="Arial"/>
              </a:rPr>
              <a:t>L</a:t>
            </a:r>
            <a:r>
              <a:rPr sz="2800" b="1" spc="90" dirty="0">
                <a:solidFill>
                  <a:srgbClr val="2E3335"/>
                </a:solidFill>
                <a:latin typeface="Arial"/>
                <a:cs typeface="Arial"/>
              </a:rPr>
              <a:t>A</a:t>
            </a:r>
            <a:r>
              <a:rPr sz="2800" b="1" spc="190" dirty="0">
                <a:solidFill>
                  <a:srgbClr val="2E3335"/>
                </a:solidFill>
                <a:latin typeface="Arial"/>
                <a:cs typeface="Arial"/>
              </a:rPr>
              <a:t>N</a:t>
            </a:r>
            <a:r>
              <a:rPr sz="2800" b="1" spc="195" dirty="0">
                <a:solidFill>
                  <a:srgbClr val="2E3335"/>
                </a:solidFill>
                <a:latin typeface="Arial"/>
                <a:cs typeface="Arial"/>
              </a:rPr>
              <a:t>G</a:t>
            </a:r>
            <a:r>
              <a:rPr sz="2800" b="1" spc="210" dirty="0">
                <a:solidFill>
                  <a:srgbClr val="2E3335"/>
                </a:solidFill>
                <a:latin typeface="Arial"/>
                <a:cs typeface="Arial"/>
              </a:rPr>
              <a:t>U</a:t>
            </a:r>
            <a:r>
              <a:rPr sz="2800" b="1" spc="190" dirty="0">
                <a:solidFill>
                  <a:srgbClr val="2E3335"/>
                </a:solidFill>
                <a:latin typeface="Arial"/>
                <a:cs typeface="Arial"/>
              </a:rPr>
              <a:t>A</a:t>
            </a:r>
            <a:r>
              <a:rPr sz="2800" b="1" spc="195" dirty="0">
                <a:solidFill>
                  <a:srgbClr val="2E3335"/>
                </a:solidFill>
                <a:latin typeface="Arial"/>
                <a:cs typeface="Arial"/>
              </a:rPr>
              <a:t>G</a:t>
            </a:r>
            <a:r>
              <a:rPr sz="2800" b="1" dirty="0">
                <a:solidFill>
                  <a:srgbClr val="2E3335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847407"/>
            <a:ext cx="111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419" y="1697037"/>
            <a:ext cx="9330055" cy="20027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797560">
              <a:lnSpc>
                <a:spcPts val="3040"/>
              </a:lnSpc>
              <a:spcBef>
                <a:spcPts val="470"/>
              </a:spcBef>
            </a:pPr>
            <a:r>
              <a:rPr sz="2800" spc="-5" dirty="0">
                <a:solidFill>
                  <a:srgbClr val="F1F1F1"/>
                </a:solidFill>
                <a:latin typeface="Arial"/>
                <a:cs typeface="Arial"/>
              </a:rPr>
              <a:t>HTML </a:t>
            </a:r>
            <a:r>
              <a:rPr sz="2800" dirty="0">
                <a:solidFill>
                  <a:srgbClr val="F1F1F1"/>
                </a:solidFill>
                <a:latin typeface="Arial"/>
                <a:cs typeface="Arial"/>
              </a:rPr>
              <a:t>adalah </a:t>
            </a:r>
            <a:r>
              <a:rPr sz="2800" u="heavy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Arial"/>
                <a:cs typeface="Arial"/>
                <a:hlinkClick r:id="rId2"/>
              </a:rPr>
              <a:t>bahasa markah</a:t>
            </a:r>
            <a:r>
              <a:rPr sz="2800" dirty="0">
                <a:solidFill>
                  <a:srgbClr val="F1F1F1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dirty="0">
                <a:solidFill>
                  <a:srgbClr val="F1F1F1"/>
                </a:solidFill>
                <a:latin typeface="Arial"/>
                <a:cs typeface="Arial"/>
              </a:rPr>
              <a:t>standar untuk</a:t>
            </a:r>
            <a:r>
              <a:rPr sz="2800" spc="-4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1F1F1"/>
                </a:solidFill>
                <a:latin typeface="Arial"/>
                <a:cs typeface="Arial"/>
              </a:rPr>
              <a:t>dokumen  </a:t>
            </a:r>
            <a:r>
              <a:rPr sz="2800" spc="-20" dirty="0">
                <a:solidFill>
                  <a:srgbClr val="F1F1F1"/>
                </a:solidFill>
                <a:latin typeface="Arial"/>
                <a:cs typeface="Arial"/>
              </a:rPr>
              <a:t>yang </a:t>
            </a:r>
            <a:r>
              <a:rPr sz="2800" dirty="0">
                <a:solidFill>
                  <a:srgbClr val="F1F1F1"/>
                </a:solidFill>
                <a:latin typeface="Arial"/>
                <a:cs typeface="Arial"/>
              </a:rPr>
              <a:t>dirancang untuk ditampilkan di </a:t>
            </a:r>
            <a:r>
              <a:rPr sz="2800" u="heavy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Arial"/>
                <a:cs typeface="Arial"/>
                <a:hlinkClick r:id="rId3"/>
              </a:rPr>
              <a:t>peramban</a:t>
            </a:r>
            <a:r>
              <a:rPr sz="2800" u="heavy" spc="150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800" u="heavy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Arial"/>
                <a:cs typeface="Arial"/>
                <a:hlinkClick r:id="rId3"/>
              </a:rPr>
              <a:t>internet</a:t>
            </a:r>
            <a:r>
              <a:rPr sz="2800" dirty="0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800" dirty="0">
                <a:solidFill>
                  <a:srgbClr val="F1F1F1"/>
                </a:solidFill>
                <a:latin typeface="Arial"/>
                <a:cs typeface="Arial"/>
              </a:rPr>
              <a:t>.htm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800" dirty="0">
                <a:solidFill>
                  <a:srgbClr val="F1F1F1"/>
                </a:solidFill>
                <a:latin typeface="Arial"/>
                <a:cs typeface="Arial"/>
              </a:rPr>
              <a:t>.html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2000" y="3200400"/>
            <a:ext cx="2438400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920" y="3200400"/>
            <a:ext cx="2001520" cy="219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4451" y="5469254"/>
            <a:ext cx="2379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Tim</a:t>
            </a:r>
            <a:r>
              <a:rPr sz="2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Berners-Lee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</a:t>
            </a:r>
            <a:r>
              <a:rPr spc="10" dirty="0"/>
              <a:t>L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860" y="792480"/>
            <a:ext cx="2209800" cy="502920"/>
          </a:xfrm>
          <a:prstGeom prst="rect">
            <a:avLst/>
          </a:prstGeom>
          <a:ln w="25400">
            <a:solidFill>
              <a:srgbClr val="009999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00"/>
              </a:spcBef>
              <a:tabLst>
                <a:tab pos="1445260" algn="l"/>
              </a:tabLst>
            </a:pPr>
            <a:r>
              <a:rPr sz="2000" spc="-17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2000" spc="-170" dirty="0">
                <a:solidFill>
                  <a:srgbClr val="559CD5"/>
                </a:solidFill>
                <a:latin typeface="Arial"/>
                <a:cs typeface="Arial"/>
              </a:rPr>
              <a:t>DOCTYPE	</a:t>
            </a:r>
            <a:r>
              <a:rPr sz="2000" spc="105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2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850265" algn="l"/>
              </a:tabLst>
            </a:pPr>
            <a:r>
              <a:rPr spc="110" dirty="0">
                <a:solidFill>
                  <a:srgbClr val="808080"/>
                </a:solidFill>
              </a:rPr>
              <a:t>&lt;</a:t>
            </a:r>
            <a:r>
              <a:rPr spc="110" dirty="0"/>
              <a:t>html	</a:t>
            </a:r>
            <a:r>
              <a:rPr spc="195" dirty="0">
                <a:solidFill>
                  <a:srgbClr val="9CDCFD"/>
                </a:solidFill>
              </a:rPr>
              <a:t>lang</a:t>
            </a:r>
            <a:r>
              <a:rPr spc="195" dirty="0">
                <a:solidFill>
                  <a:srgbClr val="D3D3D3"/>
                </a:solidFill>
              </a:rPr>
              <a:t>=</a:t>
            </a:r>
            <a:r>
              <a:rPr spc="195" dirty="0">
                <a:solidFill>
                  <a:srgbClr val="CE9178"/>
                </a:solidFill>
              </a:rPr>
              <a:t>“id”</a:t>
            </a:r>
            <a:r>
              <a:rPr spc="195" dirty="0">
                <a:solidFill>
                  <a:srgbClr val="8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-35" dirty="0">
                <a:solidFill>
                  <a:srgbClr val="808080"/>
                </a:solidFill>
              </a:rPr>
              <a:t>&lt;</a:t>
            </a:r>
            <a:r>
              <a:rPr spc="-35" dirty="0"/>
              <a:t>head</a:t>
            </a:r>
            <a:r>
              <a:rPr spc="-35" dirty="0">
                <a:solidFill>
                  <a:srgbClr val="808080"/>
                </a:solidFill>
              </a:rPr>
              <a:t>&gt;</a:t>
            </a:r>
          </a:p>
          <a:p>
            <a:pPr marL="571500">
              <a:lnSpc>
                <a:spcPct val="100000"/>
              </a:lnSpc>
              <a:spcBef>
                <a:spcPts val="880"/>
              </a:spcBef>
              <a:tabLst>
                <a:tab pos="1409700" algn="l"/>
              </a:tabLst>
            </a:pPr>
            <a:r>
              <a:rPr spc="-25" dirty="0">
                <a:solidFill>
                  <a:srgbClr val="808080"/>
                </a:solidFill>
              </a:rPr>
              <a:t>&lt;</a:t>
            </a:r>
            <a:r>
              <a:rPr spc="-25" dirty="0"/>
              <a:t>meta	</a:t>
            </a:r>
            <a:r>
              <a:rPr spc="100" dirty="0">
                <a:solidFill>
                  <a:srgbClr val="9CDCFD"/>
                </a:solidFill>
              </a:rPr>
              <a:t>charset</a:t>
            </a:r>
            <a:r>
              <a:rPr spc="100" dirty="0">
                <a:solidFill>
                  <a:srgbClr val="D3D3D3"/>
                </a:solidFill>
              </a:rPr>
              <a:t>=</a:t>
            </a:r>
            <a:r>
              <a:rPr spc="100" dirty="0">
                <a:solidFill>
                  <a:srgbClr val="CE9178"/>
                </a:solidFill>
              </a:rPr>
              <a:t>"UTF-8"</a:t>
            </a:r>
            <a:r>
              <a:rPr spc="100" dirty="0">
                <a:solidFill>
                  <a:srgbClr val="808080"/>
                </a:solidFill>
              </a:rPr>
              <a:t>&gt;</a:t>
            </a:r>
          </a:p>
          <a:p>
            <a:pPr marL="571500">
              <a:lnSpc>
                <a:spcPct val="100000"/>
              </a:lnSpc>
              <a:spcBef>
                <a:spcPts val="880"/>
              </a:spcBef>
              <a:tabLst>
                <a:tab pos="1409700" algn="l"/>
                <a:tab pos="3644900" algn="l"/>
                <a:tab pos="7697470" algn="l"/>
              </a:tabLst>
            </a:pPr>
            <a:r>
              <a:rPr spc="-30" dirty="0">
                <a:solidFill>
                  <a:srgbClr val="808080"/>
                </a:solidFill>
              </a:rPr>
              <a:t>&lt;</a:t>
            </a:r>
            <a:r>
              <a:rPr spc="-30" dirty="0"/>
              <a:t>meta	</a:t>
            </a:r>
            <a:r>
              <a:rPr spc="90" dirty="0">
                <a:solidFill>
                  <a:srgbClr val="9CDCFD"/>
                </a:solidFill>
              </a:rPr>
              <a:t>name</a:t>
            </a:r>
            <a:r>
              <a:rPr spc="90" dirty="0">
                <a:solidFill>
                  <a:srgbClr val="D3D3D3"/>
                </a:solidFill>
              </a:rPr>
              <a:t>=</a:t>
            </a:r>
            <a:r>
              <a:rPr spc="90" dirty="0">
                <a:solidFill>
                  <a:srgbClr val="CE9178"/>
                </a:solidFill>
              </a:rPr>
              <a:t>"viewport"	</a:t>
            </a:r>
            <a:r>
              <a:rPr spc="170" dirty="0">
                <a:solidFill>
                  <a:srgbClr val="9CDCFD"/>
                </a:solidFill>
              </a:rPr>
              <a:t>content</a:t>
            </a:r>
            <a:r>
              <a:rPr spc="170" dirty="0">
                <a:solidFill>
                  <a:srgbClr val="D3D3D3"/>
                </a:solidFill>
              </a:rPr>
              <a:t>=</a:t>
            </a:r>
            <a:r>
              <a:rPr spc="170" dirty="0">
                <a:solidFill>
                  <a:srgbClr val="CE9178"/>
                </a:solidFill>
              </a:rPr>
              <a:t>"width=device-width,	</a:t>
            </a:r>
            <a:r>
              <a:rPr spc="270" dirty="0">
                <a:solidFill>
                  <a:srgbClr val="CE9178"/>
                </a:solidFill>
              </a:rPr>
              <a:t>initial-scale=1.0"</a:t>
            </a:r>
            <a:r>
              <a:rPr spc="270" dirty="0">
                <a:solidFill>
                  <a:srgbClr val="808080"/>
                </a:solidFill>
              </a:rPr>
              <a:t>&gt;</a:t>
            </a:r>
          </a:p>
          <a:p>
            <a:pPr marL="571500">
              <a:lnSpc>
                <a:spcPct val="100000"/>
              </a:lnSpc>
              <a:spcBef>
                <a:spcPts val="885"/>
              </a:spcBef>
              <a:tabLst>
                <a:tab pos="1409700" algn="l"/>
                <a:tab pos="4064000" algn="l"/>
                <a:tab pos="6160135" algn="l"/>
                <a:tab pos="6718934" algn="l"/>
                <a:tab pos="7278370" algn="l"/>
              </a:tabLst>
            </a:pPr>
            <a:r>
              <a:rPr spc="-25" dirty="0">
                <a:solidFill>
                  <a:srgbClr val="808080"/>
                </a:solidFill>
              </a:rPr>
              <a:t>&lt;</a:t>
            </a:r>
            <a:r>
              <a:rPr spc="-25" dirty="0"/>
              <a:t>meta	</a:t>
            </a:r>
            <a:r>
              <a:rPr spc="140" dirty="0">
                <a:solidFill>
                  <a:srgbClr val="9CDCFD"/>
                </a:solidFill>
              </a:rPr>
              <a:t>name</a:t>
            </a:r>
            <a:r>
              <a:rPr spc="140" dirty="0">
                <a:solidFill>
                  <a:srgbClr val="D3D3D3"/>
                </a:solidFill>
              </a:rPr>
              <a:t>=</a:t>
            </a:r>
            <a:r>
              <a:rPr spc="140" dirty="0">
                <a:solidFill>
                  <a:srgbClr val="CE9178"/>
                </a:solidFill>
              </a:rPr>
              <a:t>"description"	</a:t>
            </a:r>
            <a:r>
              <a:rPr spc="165" dirty="0">
                <a:solidFill>
                  <a:srgbClr val="9CDCFD"/>
                </a:solidFill>
              </a:rPr>
              <a:t>content</a:t>
            </a:r>
            <a:r>
              <a:rPr spc="165" dirty="0">
                <a:solidFill>
                  <a:srgbClr val="D3D3D3"/>
                </a:solidFill>
              </a:rPr>
              <a:t>=</a:t>
            </a:r>
            <a:r>
              <a:rPr spc="165" dirty="0">
                <a:solidFill>
                  <a:srgbClr val="CE9178"/>
                </a:solidFill>
              </a:rPr>
              <a:t>“Front	</a:t>
            </a:r>
            <a:r>
              <a:rPr spc="-90" dirty="0">
                <a:solidFill>
                  <a:srgbClr val="CE9178"/>
                </a:solidFill>
              </a:rPr>
              <a:t>End	</a:t>
            </a:r>
            <a:r>
              <a:rPr spc="-275" dirty="0">
                <a:solidFill>
                  <a:srgbClr val="CE9178"/>
                </a:solidFill>
              </a:rPr>
              <a:t>Web	</a:t>
            </a:r>
            <a:r>
              <a:rPr spc="15" dirty="0">
                <a:solidFill>
                  <a:srgbClr val="CE9178"/>
                </a:solidFill>
              </a:rPr>
              <a:t>Development…."</a:t>
            </a:r>
            <a:r>
              <a:rPr spc="15" dirty="0">
                <a:solidFill>
                  <a:srgbClr val="808080"/>
                </a:solidFill>
              </a:rPr>
              <a:t>&gt;</a:t>
            </a:r>
          </a:p>
          <a:p>
            <a:pPr marL="571500">
              <a:lnSpc>
                <a:spcPct val="100000"/>
              </a:lnSpc>
              <a:spcBef>
                <a:spcPts val="880"/>
              </a:spcBef>
              <a:tabLst>
                <a:tab pos="1409700" algn="l"/>
                <a:tab pos="3644900" algn="l"/>
                <a:tab pos="5741035" algn="l"/>
                <a:tab pos="6439535" algn="l"/>
                <a:tab pos="7976870" algn="l"/>
              </a:tabLst>
            </a:pPr>
            <a:r>
              <a:rPr spc="-30" dirty="0">
                <a:solidFill>
                  <a:srgbClr val="808080"/>
                </a:solidFill>
              </a:rPr>
              <a:t>&lt;</a:t>
            </a:r>
            <a:r>
              <a:rPr spc="-30" dirty="0"/>
              <a:t>meta	</a:t>
            </a:r>
            <a:r>
              <a:rPr spc="25" dirty="0">
                <a:solidFill>
                  <a:srgbClr val="9CDCFD"/>
                </a:solidFill>
              </a:rPr>
              <a:t>name</a:t>
            </a:r>
            <a:r>
              <a:rPr spc="25" dirty="0">
                <a:solidFill>
                  <a:srgbClr val="D3D3D3"/>
                </a:solidFill>
              </a:rPr>
              <a:t>=</a:t>
            </a:r>
            <a:r>
              <a:rPr spc="25" dirty="0">
                <a:solidFill>
                  <a:srgbClr val="CE9178"/>
                </a:solidFill>
              </a:rPr>
              <a:t>"keywords"	</a:t>
            </a:r>
            <a:r>
              <a:rPr spc="65" dirty="0">
                <a:solidFill>
                  <a:srgbClr val="9CDCFD"/>
                </a:solidFill>
              </a:rPr>
              <a:t>content</a:t>
            </a:r>
            <a:r>
              <a:rPr spc="65" dirty="0">
                <a:solidFill>
                  <a:srgbClr val="D3D3D3"/>
                </a:solidFill>
              </a:rPr>
              <a:t>=</a:t>
            </a:r>
            <a:r>
              <a:rPr spc="65" dirty="0">
                <a:solidFill>
                  <a:srgbClr val="CE9178"/>
                </a:solidFill>
              </a:rPr>
              <a:t>"HTML,	</a:t>
            </a:r>
            <a:r>
              <a:rPr spc="-70" dirty="0">
                <a:solidFill>
                  <a:srgbClr val="CE9178"/>
                </a:solidFill>
              </a:rPr>
              <a:t>CSS,	</a:t>
            </a:r>
            <a:r>
              <a:rPr spc="170" dirty="0">
                <a:solidFill>
                  <a:srgbClr val="CE9178"/>
                </a:solidFill>
              </a:rPr>
              <a:t>Front-end,	</a:t>
            </a:r>
            <a:r>
              <a:rPr spc="-15" dirty="0">
                <a:solidFill>
                  <a:srgbClr val="CE9178"/>
                </a:solidFill>
              </a:rPr>
              <a:t>web"</a:t>
            </a:r>
            <a:r>
              <a:rPr spc="-15" dirty="0">
                <a:solidFill>
                  <a:srgbClr val="808080"/>
                </a:solidFill>
              </a:rPr>
              <a:t>&gt;</a:t>
            </a:r>
          </a:p>
          <a:p>
            <a:pPr marL="571500">
              <a:lnSpc>
                <a:spcPct val="100000"/>
              </a:lnSpc>
              <a:spcBef>
                <a:spcPts val="880"/>
              </a:spcBef>
              <a:tabLst>
                <a:tab pos="1409700" algn="l"/>
                <a:tab pos="3365500" algn="l"/>
                <a:tab pos="5321935" algn="l"/>
                <a:tab pos="6020435" algn="l"/>
              </a:tabLst>
            </a:pPr>
            <a:r>
              <a:rPr spc="-25" dirty="0">
                <a:solidFill>
                  <a:srgbClr val="808080"/>
                </a:solidFill>
              </a:rPr>
              <a:t>&lt;</a:t>
            </a:r>
            <a:r>
              <a:rPr spc="-25" dirty="0"/>
              <a:t>meta	</a:t>
            </a:r>
            <a:r>
              <a:rPr spc="75" dirty="0">
                <a:solidFill>
                  <a:srgbClr val="9CDCFD"/>
                </a:solidFill>
              </a:rPr>
              <a:t>name</a:t>
            </a:r>
            <a:r>
              <a:rPr spc="75" dirty="0">
                <a:solidFill>
                  <a:srgbClr val="D3D3D3"/>
                </a:solidFill>
              </a:rPr>
              <a:t>=</a:t>
            </a:r>
            <a:r>
              <a:rPr spc="75" dirty="0">
                <a:solidFill>
                  <a:srgbClr val="CE9178"/>
                </a:solidFill>
              </a:rPr>
              <a:t>"author"	</a:t>
            </a:r>
            <a:r>
              <a:rPr spc="85" dirty="0">
                <a:solidFill>
                  <a:srgbClr val="9CDCFD"/>
                </a:solidFill>
              </a:rPr>
              <a:t>content</a:t>
            </a:r>
            <a:r>
              <a:rPr spc="85" dirty="0">
                <a:solidFill>
                  <a:srgbClr val="D3D3D3"/>
                </a:solidFill>
              </a:rPr>
              <a:t>=</a:t>
            </a:r>
            <a:r>
              <a:rPr spc="85" dirty="0">
                <a:solidFill>
                  <a:srgbClr val="CE9178"/>
                </a:solidFill>
              </a:rPr>
              <a:t>“Danu	</a:t>
            </a:r>
            <a:r>
              <a:rPr spc="150" dirty="0">
                <a:solidFill>
                  <a:srgbClr val="CE9178"/>
                </a:solidFill>
              </a:rPr>
              <a:t>Ihza	</a:t>
            </a:r>
            <a:r>
              <a:rPr spc="-15" dirty="0">
                <a:solidFill>
                  <a:srgbClr val="CE9178"/>
                </a:solidFill>
              </a:rPr>
              <a:t>pamungkas"</a:t>
            </a:r>
            <a:r>
              <a:rPr spc="-15" dirty="0">
                <a:solidFill>
                  <a:srgbClr val="808080"/>
                </a:solidFill>
              </a:rPr>
              <a:t>&gt;</a:t>
            </a:r>
          </a:p>
          <a:p>
            <a:pPr marL="571500">
              <a:lnSpc>
                <a:spcPct val="100000"/>
              </a:lnSpc>
              <a:spcBef>
                <a:spcPts val="885"/>
              </a:spcBef>
              <a:tabLst>
                <a:tab pos="2527300" algn="l"/>
                <a:tab pos="3785235" algn="l"/>
              </a:tabLst>
            </a:pPr>
            <a:r>
              <a:rPr spc="70" dirty="0">
                <a:solidFill>
                  <a:srgbClr val="808080"/>
                </a:solidFill>
              </a:rPr>
              <a:t>&lt;</a:t>
            </a:r>
            <a:r>
              <a:rPr spc="70" dirty="0"/>
              <a:t>title</a:t>
            </a:r>
            <a:r>
              <a:rPr spc="70" dirty="0">
                <a:solidFill>
                  <a:srgbClr val="808080"/>
                </a:solidFill>
              </a:rPr>
              <a:t>&gt;</a:t>
            </a:r>
            <a:r>
              <a:rPr spc="70" dirty="0">
                <a:solidFill>
                  <a:srgbClr val="D3D3D3"/>
                </a:solidFill>
              </a:rPr>
              <a:t>DIVKOM	</a:t>
            </a:r>
            <a:r>
              <a:rPr spc="-30" dirty="0">
                <a:solidFill>
                  <a:srgbClr val="D3D3D3"/>
                </a:solidFill>
              </a:rPr>
              <a:t>Bootcamp	</a:t>
            </a:r>
            <a:r>
              <a:rPr spc="225" dirty="0">
                <a:solidFill>
                  <a:srgbClr val="D3D3D3"/>
                </a:solidFill>
              </a:rPr>
              <a:t>2020</a:t>
            </a:r>
            <a:r>
              <a:rPr spc="225" dirty="0">
                <a:solidFill>
                  <a:srgbClr val="808080"/>
                </a:solidFill>
              </a:rPr>
              <a:t>&lt;/</a:t>
            </a:r>
            <a:r>
              <a:rPr spc="225" dirty="0"/>
              <a:t>title</a:t>
            </a:r>
            <a:r>
              <a:rPr spc="225" dirty="0">
                <a:solidFill>
                  <a:srgbClr val="8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50" dirty="0">
                <a:solidFill>
                  <a:srgbClr val="808080"/>
                </a:solidFill>
              </a:rPr>
              <a:t>&lt;/</a:t>
            </a:r>
            <a:r>
              <a:rPr spc="50" dirty="0"/>
              <a:t>head</a:t>
            </a:r>
            <a:r>
              <a:rPr spc="50" dirty="0">
                <a:solidFill>
                  <a:srgbClr val="8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-15" dirty="0">
                <a:solidFill>
                  <a:srgbClr val="808080"/>
                </a:solidFill>
              </a:rPr>
              <a:t>&lt;</a:t>
            </a:r>
            <a:r>
              <a:rPr spc="-15" dirty="0"/>
              <a:t>body</a:t>
            </a:r>
            <a:r>
              <a:rPr spc="-15" dirty="0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8419" y="5757545"/>
            <a:ext cx="1003300" cy="85915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2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2000" spc="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2000" spc="-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spc="2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2000" spc="15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2000" spc="-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31200" y="4191000"/>
            <a:ext cx="3858259" cy="485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73779" y="5181600"/>
            <a:ext cx="5651500" cy="972819"/>
            <a:chOff x="3573779" y="5181600"/>
            <a:chExt cx="5651500" cy="972819"/>
          </a:xfrm>
        </p:grpSpPr>
        <p:sp>
          <p:nvSpPr>
            <p:cNvPr id="8" name="object 8"/>
            <p:cNvSpPr/>
            <p:nvPr/>
          </p:nvSpPr>
          <p:spPr>
            <a:xfrm>
              <a:off x="3586479" y="5181600"/>
              <a:ext cx="5626100" cy="960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6479" y="5638800"/>
              <a:ext cx="5626100" cy="502920"/>
            </a:xfrm>
            <a:custGeom>
              <a:avLst/>
              <a:gdLst/>
              <a:ahLst/>
              <a:cxnLst/>
              <a:rect l="l" t="t" r="r" b="b"/>
              <a:pathLst>
                <a:path w="5626100" h="502920">
                  <a:moveTo>
                    <a:pt x="0" y="502920"/>
                  </a:moveTo>
                  <a:lnTo>
                    <a:pt x="5626100" y="502920"/>
                  </a:lnTo>
                  <a:lnTo>
                    <a:pt x="5626100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847407"/>
            <a:ext cx="195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</a:t>
            </a:r>
            <a:r>
              <a:rPr spc="-105" dirty="0"/>
              <a:t> </a:t>
            </a:r>
            <a:r>
              <a:rPr spc="-100" dirty="0"/>
              <a:t>TAG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pc="-5" dirty="0"/>
              <a:t>Heading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25" dirty="0"/>
              <a:t>Paragraph</a:t>
            </a:r>
          </a:p>
          <a:p>
            <a:pPr marL="317500" indent="-304800">
              <a:lnSpc>
                <a:spcPct val="100000"/>
              </a:lnSpc>
              <a:spcBef>
                <a:spcPts val="919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b="0" dirty="0">
                <a:latin typeface="Carlito"/>
                <a:cs typeface="Carlito"/>
              </a:rPr>
              <a:t>&lt;h1&gt;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&lt;/h1&gt;</a:t>
            </a:r>
          </a:p>
          <a:p>
            <a:pPr marL="317500" indent="-304800">
              <a:lnSpc>
                <a:spcPct val="100000"/>
              </a:lnSpc>
              <a:spcBef>
                <a:spcPts val="945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b="0" dirty="0">
                <a:latin typeface="Carlito"/>
                <a:cs typeface="Carlito"/>
              </a:rPr>
              <a:t>&lt;h2&gt;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&lt;/h2&gt;</a:t>
            </a:r>
          </a:p>
          <a:p>
            <a:pPr marL="317500" indent="-304800">
              <a:lnSpc>
                <a:spcPct val="100000"/>
              </a:lnSpc>
              <a:spcBef>
                <a:spcPts val="920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b="0" dirty="0">
                <a:latin typeface="Carlito"/>
                <a:cs typeface="Carlito"/>
              </a:rPr>
              <a:t>&lt;h3&gt;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&lt;/h3&gt;</a:t>
            </a:r>
          </a:p>
          <a:p>
            <a:pPr marL="317500" indent="-304800">
              <a:lnSpc>
                <a:spcPct val="100000"/>
              </a:lnSpc>
              <a:spcBef>
                <a:spcPts val="919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b="0" dirty="0">
                <a:latin typeface="Carlito"/>
                <a:cs typeface="Carlito"/>
              </a:rPr>
              <a:t>&lt;h4&gt;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&lt;/h4&gt;</a:t>
            </a:r>
          </a:p>
          <a:p>
            <a:pPr marL="317500" indent="-304800">
              <a:lnSpc>
                <a:spcPct val="100000"/>
              </a:lnSpc>
              <a:spcBef>
                <a:spcPts val="945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b="0" dirty="0">
                <a:latin typeface="Carlito"/>
                <a:cs typeface="Carlito"/>
              </a:rPr>
              <a:t>&lt;h5&gt;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&lt;/h5&gt;</a:t>
            </a:r>
          </a:p>
          <a:p>
            <a:pPr marL="317500" indent="-304800">
              <a:lnSpc>
                <a:spcPct val="100000"/>
              </a:lnSpc>
              <a:spcBef>
                <a:spcPts val="920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b="0" dirty="0">
                <a:latin typeface="Carlito"/>
                <a:cs typeface="Carlito"/>
              </a:rPr>
              <a:t>&lt;h6&gt;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&lt;/h6&gt;</a:t>
            </a:r>
          </a:p>
          <a:p>
            <a:pPr marL="317500" indent="-304800">
              <a:lnSpc>
                <a:spcPct val="100000"/>
              </a:lnSpc>
              <a:spcBef>
                <a:spcPts val="940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b="0" dirty="0">
                <a:latin typeface="Carlito"/>
                <a:cs typeface="Carlito"/>
              </a:rPr>
              <a:t>&lt;p&gt;</a:t>
            </a:r>
            <a:r>
              <a:rPr b="0" spc="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&lt;/p&gt;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3201" y="2053082"/>
            <a:ext cx="667385" cy="157035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600" b="1" dirty="0">
                <a:solidFill>
                  <a:srgbClr val="FFFFFF"/>
                </a:solidFill>
                <a:latin typeface="Carlito"/>
                <a:cs typeface="Carlito"/>
              </a:rPr>
              <a:t>bold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600" i="1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600" i="1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600" i="1" spc="-5" dirty="0">
                <a:solidFill>
                  <a:srgbClr val="FFFFFF"/>
                </a:solidFill>
                <a:latin typeface="Carlito"/>
                <a:cs typeface="Carlito"/>
              </a:rPr>
              <a:t>alic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small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3868" y="3764279"/>
            <a:ext cx="1026160" cy="4038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3030"/>
              </a:lnSpc>
            </a:pPr>
            <a:r>
              <a:rPr sz="2600" dirty="0">
                <a:solidFill>
                  <a:srgbClr val="182A52"/>
                </a:solidFill>
                <a:latin typeface="Carlito"/>
                <a:cs typeface="Carlito"/>
              </a:rPr>
              <a:t>mar</a:t>
            </a:r>
            <a:r>
              <a:rPr sz="2600" spc="-95" dirty="0">
                <a:solidFill>
                  <a:srgbClr val="182A52"/>
                </a:solidFill>
                <a:latin typeface="Carlito"/>
                <a:cs typeface="Carlito"/>
              </a:rPr>
              <a:t>k</a:t>
            </a:r>
            <a:r>
              <a:rPr sz="2600" dirty="0">
                <a:solidFill>
                  <a:srgbClr val="182A52"/>
                </a:solidFill>
                <a:latin typeface="Carlito"/>
                <a:cs typeface="Carlito"/>
              </a:rPr>
              <a:t>ed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4839" y="1536582"/>
            <a:ext cx="3512820" cy="31464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600" b="1" spc="-75" dirty="0">
                <a:solidFill>
                  <a:srgbClr val="FFFFFF"/>
                </a:solidFill>
                <a:latin typeface="Carlito"/>
                <a:cs typeface="Carlito"/>
              </a:rPr>
              <a:t>Text </a:t>
            </a:r>
            <a:r>
              <a:rPr sz="2600" b="1" spc="-10" dirty="0">
                <a:solidFill>
                  <a:srgbClr val="FFFFFF"/>
                </a:solidFill>
                <a:latin typeface="Carlito"/>
                <a:cs typeface="Carlito"/>
              </a:rPr>
              <a:t>Formatting</a:t>
            </a:r>
            <a:r>
              <a:rPr sz="2600" b="1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endParaRPr sz="2600">
              <a:latin typeface="Carlito"/>
              <a:cs typeface="Carlito"/>
            </a:endParaRPr>
          </a:p>
          <a:p>
            <a:pPr marL="317500" indent="-305435">
              <a:lnSpc>
                <a:spcPct val="100000"/>
              </a:lnSpc>
              <a:spcBef>
                <a:spcPts val="960"/>
              </a:spcBef>
              <a:buClr>
                <a:srgbClr val="009999"/>
              </a:buClr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&lt;b&gt;</a:t>
            </a:r>
            <a:r>
              <a:rPr sz="2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&lt;/b&gt;</a:t>
            </a:r>
            <a:endParaRPr sz="2600">
              <a:latin typeface="Carlito"/>
              <a:cs typeface="Carlito"/>
            </a:endParaRPr>
          </a:p>
          <a:p>
            <a:pPr marL="317500" indent="-305435">
              <a:lnSpc>
                <a:spcPct val="100000"/>
              </a:lnSpc>
              <a:spcBef>
                <a:spcPts val="985"/>
              </a:spcBef>
              <a:buClr>
                <a:srgbClr val="009999"/>
              </a:buClr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&lt;i&gt;</a:t>
            </a:r>
            <a:r>
              <a:rPr sz="2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&lt;/i&gt;</a:t>
            </a:r>
            <a:endParaRPr sz="2600">
              <a:latin typeface="Carlito"/>
              <a:cs typeface="Carlito"/>
            </a:endParaRPr>
          </a:p>
          <a:p>
            <a:pPr marL="317500" indent="-305435">
              <a:lnSpc>
                <a:spcPct val="100000"/>
              </a:lnSpc>
              <a:spcBef>
                <a:spcPts val="980"/>
              </a:spcBef>
              <a:buClr>
                <a:srgbClr val="009999"/>
              </a:buClr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&lt;small&gt;</a:t>
            </a:r>
            <a:r>
              <a:rPr sz="2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rlito"/>
                <a:cs typeface="Carlito"/>
              </a:rPr>
              <a:t>&lt;/small&gt;</a:t>
            </a:r>
            <a:endParaRPr sz="2600">
              <a:latin typeface="Carlito"/>
              <a:cs typeface="Carlito"/>
            </a:endParaRPr>
          </a:p>
          <a:p>
            <a:pPr marL="317500" indent="-305435">
              <a:lnSpc>
                <a:spcPct val="100000"/>
              </a:lnSpc>
              <a:spcBef>
                <a:spcPts val="980"/>
              </a:spcBef>
              <a:buClr>
                <a:srgbClr val="009999"/>
              </a:buClr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&lt;mark&gt;</a:t>
            </a:r>
            <a:r>
              <a:rPr sz="2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&lt;/mark&gt;</a:t>
            </a:r>
            <a:endParaRPr sz="2600">
              <a:latin typeface="Carlito"/>
              <a:cs typeface="Carlito"/>
            </a:endParaRPr>
          </a:p>
          <a:p>
            <a:pPr marL="317500" indent="-305435">
              <a:lnSpc>
                <a:spcPct val="100000"/>
              </a:lnSpc>
              <a:spcBef>
                <a:spcPts val="980"/>
              </a:spcBef>
              <a:buClr>
                <a:srgbClr val="009999"/>
              </a:buClr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&lt;del&gt; &lt;/del&gt;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3201" y="4260786"/>
            <a:ext cx="10490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trike="sngStrike" spc="-10" dirty="0">
                <a:solidFill>
                  <a:srgbClr val="FFFFFF"/>
                </a:solidFill>
                <a:latin typeface="Carlito"/>
                <a:cs typeface="Carlito"/>
              </a:rPr>
              <a:t>deleted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4839" y="5176639"/>
            <a:ext cx="1264285" cy="10668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26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Line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&lt;br&gt;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356552"/>
            <a:ext cx="195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</a:t>
            </a:r>
            <a:r>
              <a:rPr spc="-105" dirty="0"/>
              <a:t> </a:t>
            </a:r>
            <a:r>
              <a:rPr spc="-100"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150" y="975994"/>
            <a:ext cx="1953260" cy="9702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200" b="1" spc="-10" dirty="0">
                <a:solidFill>
                  <a:srgbClr val="FFFFFF"/>
                </a:solidFill>
                <a:latin typeface="Carlito"/>
                <a:cs typeface="Carlito"/>
              </a:rPr>
              <a:t>Comment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&lt;!--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comment</a:t>
            </a:r>
            <a:r>
              <a:rPr sz="22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--&gt;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150" y="2390491"/>
            <a:ext cx="5273040" cy="9715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200" b="1" spc="-5" dirty="0">
                <a:solidFill>
                  <a:srgbClr val="FFFFFF"/>
                </a:solidFill>
                <a:latin typeface="Carlito"/>
                <a:cs typeface="Carlito"/>
              </a:rPr>
              <a:t>Hyperlink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&lt;a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href=“https://google.com“ target=“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“&gt;</a:t>
            </a:r>
            <a:r>
              <a:rPr sz="22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&lt;/a&gt;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150" y="3809707"/>
            <a:ext cx="2337435" cy="96456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b="1" spc="-15" dirty="0">
                <a:solidFill>
                  <a:srgbClr val="FFFFFF"/>
                </a:solidFill>
                <a:latin typeface="Carlito"/>
                <a:cs typeface="Carlito"/>
              </a:rPr>
              <a:t>Image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&lt;img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src=“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“ alt=“</a:t>
            </a:r>
            <a:r>
              <a:rPr sz="22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“&gt;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150" y="5224462"/>
            <a:ext cx="1716405" cy="9652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00" b="1" spc="-15" dirty="0">
                <a:solidFill>
                  <a:srgbClr val="FFFFFF"/>
                </a:solidFill>
                <a:latin typeface="Carlito"/>
                <a:cs typeface="Carlito"/>
              </a:rPr>
              <a:t>Horizontal</a:t>
            </a:r>
            <a:r>
              <a:rPr sz="2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line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&lt;hr&gt;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38893" y="1577594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unordered</a:t>
            </a:r>
            <a:r>
              <a:rPr sz="2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list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0240" y="830325"/>
            <a:ext cx="1798320" cy="206628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Lists</a:t>
            </a:r>
            <a:endParaRPr sz="2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265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&lt;ul&gt;</a:t>
            </a:r>
            <a:r>
              <a:rPr sz="2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&lt;/ul&gt;</a:t>
            </a:r>
            <a:endParaRPr sz="2800">
              <a:latin typeface="Carlito"/>
              <a:cs typeface="Carlito"/>
            </a:endParaRPr>
          </a:p>
          <a:p>
            <a:pPr marL="622300" lvl="1" indent="-231775">
              <a:lnSpc>
                <a:spcPct val="100000"/>
              </a:lnSpc>
              <a:spcBef>
                <a:spcPts val="540"/>
              </a:spcBef>
              <a:buClr>
                <a:srgbClr val="009999"/>
              </a:buClr>
              <a:buSzPct val="79166"/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&lt;li&gt;</a:t>
            </a:r>
            <a:r>
              <a:rPr sz="2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&lt;/li&gt;</a:t>
            </a:r>
            <a:endParaRPr sz="2400">
              <a:latin typeface="Carlito"/>
              <a:cs typeface="Carlito"/>
            </a:endParaRPr>
          </a:p>
          <a:p>
            <a:pPr marL="622300" lvl="1" indent="-231775">
              <a:lnSpc>
                <a:spcPct val="100000"/>
              </a:lnSpc>
              <a:spcBef>
                <a:spcPts val="520"/>
              </a:spcBef>
              <a:buClr>
                <a:srgbClr val="009999"/>
              </a:buClr>
              <a:buSzPct val="79166"/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&lt;li&gt;</a:t>
            </a:r>
            <a:r>
              <a:rPr sz="2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&lt;/li&gt;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0240" y="3027997"/>
            <a:ext cx="20040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009999"/>
                </a:solidFill>
                <a:latin typeface="Carlito"/>
                <a:cs typeface="Carlito"/>
              </a:rPr>
              <a:t>1.	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&lt;ol&gt;</a:t>
            </a:r>
            <a:r>
              <a:rPr sz="2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&lt;/ol&gt;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38893" y="3027997"/>
            <a:ext cx="1676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ordered</a:t>
            </a:r>
            <a:r>
              <a:rPr sz="28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list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8700" y="3461005"/>
            <a:ext cx="1558290" cy="88391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469265" algn="l"/>
              </a:tabLst>
            </a:pPr>
            <a:r>
              <a:rPr sz="1900" spc="10" dirty="0">
                <a:solidFill>
                  <a:srgbClr val="009999"/>
                </a:solidFill>
                <a:latin typeface="Carlito"/>
                <a:cs typeface="Carlito"/>
              </a:rPr>
              <a:t>1.	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&lt;li&gt;</a:t>
            </a:r>
            <a:r>
              <a:rPr sz="2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&lt;/li&gt;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469265" algn="l"/>
              </a:tabLst>
            </a:pPr>
            <a:r>
              <a:rPr sz="1900" spc="10" dirty="0">
                <a:solidFill>
                  <a:srgbClr val="009999"/>
                </a:solidFill>
                <a:latin typeface="Carlito"/>
                <a:cs typeface="Carlito"/>
              </a:rPr>
              <a:t>2.	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&lt;li&gt;</a:t>
            </a:r>
            <a:r>
              <a:rPr sz="2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&lt;/li&gt;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0240" y="4752908"/>
            <a:ext cx="2153920" cy="13169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Separate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Elemen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&lt;div&gt;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&lt;/div&gt;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&lt;span&gt;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&lt;/span&gt;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7605" y="4132469"/>
            <a:ext cx="4681854" cy="2725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4820" y="4034091"/>
            <a:ext cx="10217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Carlito"/>
                <a:cs typeface="Carlito"/>
              </a:rPr>
              <a:t>CSS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4820" y="4938014"/>
            <a:ext cx="5205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5870" algn="l"/>
              </a:tabLst>
            </a:pPr>
            <a:r>
              <a:rPr sz="2800" b="1" spc="160" dirty="0">
                <a:solidFill>
                  <a:srgbClr val="2E3335"/>
                </a:solidFill>
                <a:latin typeface="Arial"/>
                <a:cs typeface="Arial"/>
              </a:rPr>
              <a:t>CASCADING	</a:t>
            </a:r>
            <a:r>
              <a:rPr sz="2800" b="1" spc="155" dirty="0">
                <a:solidFill>
                  <a:srgbClr val="2E3335"/>
                </a:solidFill>
                <a:latin typeface="Arial"/>
                <a:cs typeface="Arial"/>
              </a:rPr>
              <a:t>STYLE</a:t>
            </a:r>
            <a:r>
              <a:rPr sz="2800" b="1" spc="305" dirty="0">
                <a:solidFill>
                  <a:srgbClr val="2E3335"/>
                </a:solidFill>
                <a:latin typeface="Arial"/>
                <a:cs typeface="Arial"/>
              </a:rPr>
              <a:t> </a:t>
            </a:r>
            <a:r>
              <a:rPr sz="2800" b="1" spc="150" dirty="0">
                <a:solidFill>
                  <a:srgbClr val="2E3335"/>
                </a:solidFill>
                <a:latin typeface="Arial"/>
                <a:cs typeface="Arial"/>
              </a:rPr>
              <a:t>SHEET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764</Words>
  <Application>Microsoft Office PowerPoint</Application>
  <PresentationFormat>Layar Lebar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Carlito</vt:lpstr>
      <vt:lpstr>Times New Roman</vt:lpstr>
      <vt:lpstr>Wingdings</vt:lpstr>
      <vt:lpstr>Office Theme</vt:lpstr>
      <vt:lpstr>BOOTCAMP DIVKOM 2020 FRONT-END WEB DEVELOPMENT  HTML CSS</vt:lpstr>
      <vt:lpstr>Presentasi PowerPoint</vt:lpstr>
      <vt:lpstr>Presentasi PowerPoint</vt:lpstr>
      <vt:lpstr>HTML</vt:lpstr>
      <vt:lpstr>Presentasi PowerPoint</vt:lpstr>
      <vt:lpstr>HTML5</vt:lpstr>
      <vt:lpstr>HTML TAG</vt:lpstr>
      <vt:lpstr>HTML TAG</vt:lpstr>
      <vt:lpstr>CASCADING STYLE SHEET</vt:lpstr>
      <vt:lpstr>CSS</vt:lpstr>
      <vt:lpstr>Anatomi CSS</vt:lpstr>
      <vt:lpstr>Cara Menggunakan CSS</vt:lpstr>
      <vt:lpstr>BOX MODEL</vt:lpstr>
      <vt:lpstr>CSS Position</vt:lpstr>
      <vt:lpstr>CSS Position</vt:lpstr>
      <vt:lpstr>CSS Flexbox</vt:lpstr>
      <vt:lpstr>CSS Grid</vt:lpstr>
      <vt:lpstr>Referensi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DIVKOM 2020</dc:title>
  <dc:creator>Danu</dc:creator>
  <cp:lastModifiedBy>Danu</cp:lastModifiedBy>
  <cp:revision>2</cp:revision>
  <dcterms:created xsi:type="dcterms:W3CDTF">2021-09-02T06:57:56Z</dcterms:created>
  <dcterms:modified xsi:type="dcterms:W3CDTF">2021-09-03T10:28:18Z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2021-09-02T00:00:00Z</vt:filetime>
  </property>
</Properties>
</file>