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1" r:id="rId3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9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33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5B8F1-8BA2-463E-A233-EBF9544C9EAD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2A1C6-30E4-4BB7-B0A5-81DD08B863BE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F2578-F7E1-4AE6-A9CE-31E003EE66BF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9532B-B965-4CFD-8C70-7B573D9714E9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E1E6C-3F7B-4A58-8073-DE91827AE258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3625D-CCA1-46AC-98D2-F055DCE80F3A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3EFB8-5C08-4008-9B97-F8176CD39737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11" name="Marcador de posición de pie de pá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posición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1E37C-8E03-4609-A442-8667C3A8EBD8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CD2C8A-0368-46E3-8AD5-64D54475A9B4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3E37CA-EF91-46B6-A2E7-BD02FAF2079C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EFF3C2B-FE6D-42D4-BBB0-67A75FA1ED9C}" type="datetime1">
              <a:rPr lang="es-ES" noProof="0" smtClean="0"/>
              <a:t>11/10/2020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Plane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r>
              <a:rPr lang="es-GT" sz="4400" dirty="0"/>
              <a:t>INVERSIONES</a:t>
            </a:r>
            <a:r>
              <a:rPr lang="es-GT" sz="4800" dirty="0"/>
              <a:t> EN ENERGÍA, S.A. DE C.V.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Presentación de resultados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79A0FCF-ECAE-4750-BEAA-5472B04B98C2}"/>
              </a:ext>
            </a:extLst>
          </p:cNvPr>
          <p:cNvGraphicFramePr>
            <a:graphicFrameLocks noGrp="1"/>
          </p:cNvGraphicFramePr>
          <p:nvPr/>
        </p:nvGraphicFramePr>
        <p:xfrm>
          <a:off x="1473914" y="771434"/>
          <a:ext cx="9244174" cy="5271962"/>
        </p:xfrm>
        <a:graphic>
          <a:graphicData uri="http://schemas.openxmlformats.org/drawingml/2006/table">
            <a:tbl>
              <a:tblPr firstRow="1" firstCol="1" bandRow="1"/>
              <a:tblGrid>
                <a:gridCol w="4891054">
                  <a:extLst>
                    <a:ext uri="{9D8B030D-6E8A-4147-A177-3AD203B41FA5}">
                      <a16:colId xmlns:a16="http://schemas.microsoft.com/office/drawing/2014/main" val="2308146071"/>
                    </a:ext>
                  </a:extLst>
                </a:gridCol>
                <a:gridCol w="4353120">
                  <a:extLst>
                    <a:ext uri="{9D8B030D-6E8A-4147-A177-3AD203B41FA5}">
                      <a16:colId xmlns:a16="http://schemas.microsoft.com/office/drawing/2014/main" val="4026252308"/>
                    </a:ext>
                  </a:extLst>
                </a:gridCol>
              </a:tblGrid>
              <a:tr h="641376"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 resultados cor</a:t>
                      </a:r>
                      <a:r>
                        <a:rPr lang="es-GT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respondiente al 2017 AD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612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Unidades en Quetzales</a:t>
                      </a:r>
                      <a:endParaRPr lang="es-G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75864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Ingresos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9788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Ventas o Servicios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36,688,096.31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59214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Egresos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3453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Gastos Directos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17,893,607.06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74477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Gastos Fijos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10,280,412.00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2661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 Bruta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8,514,077.25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50501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Impuestos y deducibles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67934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ISR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425,703.86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2351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IVA</a:t>
                      </a:r>
                      <a:endParaRPr lang="es-G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4,402,571.56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224633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 Neta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3,685,801.83</a:t>
                      </a:r>
                      <a:endParaRPr lang="es-G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7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D074F-A8D4-42F2-91C0-65E9DBD2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¿Cuándo podemos perderle a un mantenimiento o servicio?</a:t>
            </a:r>
          </a:p>
        </p:txBody>
      </p:sp>
    </p:spTree>
    <p:extLst>
      <p:ext uri="{BB962C8B-B14F-4D97-AF65-F5344CB8AC3E}">
        <p14:creationId xmlns:p14="http://schemas.microsoft.com/office/powerpoint/2010/main" val="85165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3F78-2BE5-460A-A84A-6C01921F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dirty="0"/>
              <a:t>Casos en los que podemos perder dinero en un mantenimiento o servicio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2706B-154E-41EC-BACB-03063B9E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GT" sz="4400" dirty="0"/>
              <a:t>Gastos superan a la cantidad facturada.</a:t>
            </a:r>
          </a:p>
          <a:p>
            <a:pPr marL="457200" indent="-457200">
              <a:buFont typeface="+mj-lt"/>
              <a:buAutoNum type="arabicPeriod"/>
            </a:pPr>
            <a:r>
              <a:rPr lang="es-GT" sz="4400" dirty="0"/>
              <a:t>Pérdida estadística al encontrarse en regiones estadísticamente poco representativas.</a:t>
            </a:r>
          </a:p>
        </p:txBody>
      </p:sp>
    </p:spTree>
    <p:extLst>
      <p:ext uri="{BB962C8B-B14F-4D97-AF65-F5344CB8AC3E}">
        <p14:creationId xmlns:p14="http://schemas.microsoft.com/office/powerpoint/2010/main" val="26838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stribución normal - Wikipedia, la enciclopedia libre">
            <a:extLst>
              <a:ext uri="{FF2B5EF4-FFF2-40B4-BE49-F238E27FC236}">
                <a16:creationId xmlns:a16="http://schemas.microsoft.com/office/drawing/2014/main" id="{C9A34193-A2C0-42D5-88B4-8298A34A0D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3" y="611505"/>
            <a:ext cx="10687977" cy="56204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7890A4-5E80-44CB-A09D-0854543F7952}"/>
              </a:ext>
            </a:extLst>
          </p:cNvPr>
          <p:cNvGrpSpPr/>
          <p:nvPr/>
        </p:nvGrpSpPr>
        <p:grpSpPr>
          <a:xfrm>
            <a:off x="617073" y="626012"/>
            <a:ext cx="10946569" cy="6074743"/>
            <a:chOff x="0" y="0"/>
            <a:chExt cx="5612130" cy="2756487"/>
          </a:xfrm>
        </p:grpSpPr>
        <p:sp>
          <p:nvSpPr>
            <p:cNvPr id="4" name="Cuadro de texto 1">
              <a:extLst>
                <a:ext uri="{FF2B5EF4-FFF2-40B4-BE49-F238E27FC236}">
                  <a16:creationId xmlns:a16="http://schemas.microsoft.com/office/drawing/2014/main" id="{23B0AF28-6361-4336-8FD1-39F610F9A76D}"/>
                </a:ext>
              </a:extLst>
            </p:cNvPr>
            <p:cNvSpPr txBox="1"/>
            <p:nvPr/>
          </p:nvSpPr>
          <p:spPr>
            <a:xfrm>
              <a:off x="1474291" y="2037776"/>
              <a:ext cx="799263" cy="71871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s-GT" sz="6000" b="1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es-G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s-GT" sz="3200" b="1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μ</a:t>
              </a:r>
              <a:r>
                <a:rPr lang="es-GT" sz="3200" b="1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 </a:t>
              </a:r>
              <a:r>
                <a:rPr lang="es-GT" sz="3200" b="1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σ</a:t>
              </a:r>
              <a:endParaRPr lang="es-G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Imagen 4" descr="Cómo calcular la distribución normal estándar">
              <a:extLst>
                <a:ext uri="{FF2B5EF4-FFF2-40B4-BE49-F238E27FC236}">
                  <a16:creationId xmlns:a16="http://schemas.microsoft.com/office/drawing/2014/main" id="{CD79D47E-A10E-4A66-AB1C-D31D6640F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527"/>
            <a:stretch/>
          </p:blipFill>
          <p:spPr bwMode="auto">
            <a:xfrm flipH="1">
              <a:off x="0" y="0"/>
              <a:ext cx="5612130" cy="211836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55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23C7139-C495-41B1-A773-3779A5384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99135"/>
              </p:ext>
            </p:extLst>
          </p:nvPr>
        </p:nvGraphicFramePr>
        <p:xfrm>
          <a:off x="643467" y="1051217"/>
          <a:ext cx="10905072" cy="475557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62196">
                  <a:extLst>
                    <a:ext uri="{9D8B030D-6E8A-4147-A177-3AD203B41FA5}">
                      <a16:colId xmlns:a16="http://schemas.microsoft.com/office/drawing/2014/main" val="2671542466"/>
                    </a:ext>
                  </a:extLst>
                </a:gridCol>
                <a:gridCol w="693576">
                  <a:extLst>
                    <a:ext uri="{9D8B030D-6E8A-4147-A177-3AD203B41FA5}">
                      <a16:colId xmlns:a16="http://schemas.microsoft.com/office/drawing/2014/main" val="2186053585"/>
                    </a:ext>
                  </a:extLst>
                </a:gridCol>
                <a:gridCol w="2199364">
                  <a:extLst>
                    <a:ext uri="{9D8B030D-6E8A-4147-A177-3AD203B41FA5}">
                      <a16:colId xmlns:a16="http://schemas.microsoft.com/office/drawing/2014/main" val="1072994474"/>
                    </a:ext>
                  </a:extLst>
                </a:gridCol>
                <a:gridCol w="704926">
                  <a:extLst>
                    <a:ext uri="{9D8B030D-6E8A-4147-A177-3AD203B41FA5}">
                      <a16:colId xmlns:a16="http://schemas.microsoft.com/office/drawing/2014/main" val="100823113"/>
                    </a:ext>
                  </a:extLst>
                </a:gridCol>
                <a:gridCol w="587641">
                  <a:extLst>
                    <a:ext uri="{9D8B030D-6E8A-4147-A177-3AD203B41FA5}">
                      <a16:colId xmlns:a16="http://schemas.microsoft.com/office/drawing/2014/main" val="1407328879"/>
                    </a:ext>
                  </a:extLst>
                </a:gridCol>
                <a:gridCol w="663309">
                  <a:extLst>
                    <a:ext uri="{9D8B030D-6E8A-4147-A177-3AD203B41FA5}">
                      <a16:colId xmlns:a16="http://schemas.microsoft.com/office/drawing/2014/main" val="4015031973"/>
                    </a:ext>
                  </a:extLst>
                </a:gridCol>
                <a:gridCol w="672768">
                  <a:extLst>
                    <a:ext uri="{9D8B030D-6E8A-4147-A177-3AD203B41FA5}">
                      <a16:colId xmlns:a16="http://schemas.microsoft.com/office/drawing/2014/main" val="3088921866"/>
                    </a:ext>
                  </a:extLst>
                </a:gridCol>
                <a:gridCol w="568724">
                  <a:extLst>
                    <a:ext uri="{9D8B030D-6E8A-4147-A177-3AD203B41FA5}">
                      <a16:colId xmlns:a16="http://schemas.microsoft.com/office/drawing/2014/main" val="3078506391"/>
                    </a:ext>
                  </a:extLst>
                </a:gridCol>
                <a:gridCol w="714385">
                  <a:extLst>
                    <a:ext uri="{9D8B030D-6E8A-4147-A177-3AD203B41FA5}">
                      <a16:colId xmlns:a16="http://schemas.microsoft.com/office/drawing/2014/main" val="1796262278"/>
                    </a:ext>
                  </a:extLst>
                </a:gridCol>
                <a:gridCol w="797618">
                  <a:extLst>
                    <a:ext uri="{9D8B030D-6E8A-4147-A177-3AD203B41FA5}">
                      <a16:colId xmlns:a16="http://schemas.microsoft.com/office/drawing/2014/main" val="3373511270"/>
                    </a:ext>
                  </a:extLst>
                </a:gridCol>
                <a:gridCol w="1272434">
                  <a:extLst>
                    <a:ext uri="{9D8B030D-6E8A-4147-A177-3AD203B41FA5}">
                      <a16:colId xmlns:a16="http://schemas.microsoft.com/office/drawing/2014/main" val="401715047"/>
                    </a:ext>
                  </a:extLst>
                </a:gridCol>
                <a:gridCol w="1068131">
                  <a:extLst>
                    <a:ext uri="{9D8B030D-6E8A-4147-A177-3AD203B41FA5}">
                      <a16:colId xmlns:a16="http://schemas.microsoft.com/office/drawing/2014/main" val="1296726749"/>
                    </a:ext>
                  </a:extLst>
                </a:gridCol>
              </a:tblGrid>
              <a:tr h="422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Fecha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ID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Código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Factura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Altura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Costos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Directo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Fijo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Medio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Duración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Precio Sugerido (Mínimo)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Precio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21028708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2017-01-11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366960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135.56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111.56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70.29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41.28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75 a 120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8.4725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635067217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609441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107.73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65.73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44.69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21.03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 a 45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6.733125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51528450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870447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93.86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57.86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34.14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23.72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 a 45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6.704285714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29867233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2017-01-31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614543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77.59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48.59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30.13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18.46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4.849375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151553428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2017-01-17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992454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113.94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96.94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57.19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39.74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75 a 120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8.138571429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772638389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456222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118.34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49.34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33.06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16.28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8.452857143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3068051908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456222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105.52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81.52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48.91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32.61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45 a 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7.537142857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241900647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2017-01-07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434039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81.13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36.13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21.32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14.81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5.070625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2011423972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529884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80.89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60.89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40.79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20.09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 a 45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5.055625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53710652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2017-01-08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914897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116.98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89.98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61.19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28.79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45 a 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7.31125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88140469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758180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131.73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78.73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48.03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30.71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 a 45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8.233125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4017828911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657829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114.33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45.33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28.56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16.77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7.145625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223670547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2017-01-02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303615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68.64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47.64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29.54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18.1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6.864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3440996854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2017-01-04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303615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55.56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37.56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25.54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12.02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5.556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355206205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2017-01-05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577410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103.61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69.61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44.55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25.06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 a 45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8.480891079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6.475625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240752805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440190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69.75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48.75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33.15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15.6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4.359375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343642437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2017-01-15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440190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108.28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16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82.28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49.37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32.91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45 a 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6.7675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336521293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2017-01-22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448710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70.07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52.07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30.72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21.35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7.007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1421017564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2017-01-10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654610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VISITA_POR_CORRECCION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72.05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55.05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36.33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18.72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Camión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5 a 30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8.480891079</a:t>
                      </a:r>
                      <a:endParaRPr lang="es-G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200" dirty="0">
                          <a:effectLst/>
                        </a:rPr>
                        <a:t>6.004166667</a:t>
                      </a:r>
                      <a:endParaRPr lang="es-G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8" marR="39198" marT="0" marB="0" anchor="b"/>
                </a:tc>
                <a:extLst>
                  <a:ext uri="{0D108BD9-81ED-4DB2-BD59-A6C34878D82A}">
                    <a16:rowId xmlns:a16="http://schemas.microsoft.com/office/drawing/2014/main" val="309370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3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5066B-CC6D-4F85-A7CB-841923B8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¿Deberíamos de abrir más centros de distribución?</a:t>
            </a:r>
          </a:p>
        </p:txBody>
      </p:sp>
    </p:spTree>
    <p:extLst>
      <p:ext uri="{BB962C8B-B14F-4D97-AF65-F5344CB8AC3E}">
        <p14:creationId xmlns:p14="http://schemas.microsoft.com/office/powerpoint/2010/main" val="41439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2D89181-9B74-4EF9-B59D-5A464D9AA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26722"/>
              </p:ext>
            </p:extLst>
          </p:nvPr>
        </p:nvGraphicFramePr>
        <p:xfrm>
          <a:off x="801539" y="1868377"/>
          <a:ext cx="10588926" cy="3121247"/>
        </p:xfrm>
        <a:graphic>
          <a:graphicData uri="http://schemas.openxmlformats.org/drawingml/2006/table">
            <a:tbl>
              <a:tblPr firstRow="1" firstCol="1" bandRow="1"/>
              <a:tblGrid>
                <a:gridCol w="1411761">
                  <a:extLst>
                    <a:ext uri="{9D8B030D-6E8A-4147-A177-3AD203B41FA5}">
                      <a16:colId xmlns:a16="http://schemas.microsoft.com/office/drawing/2014/main" val="3984289430"/>
                    </a:ext>
                  </a:extLst>
                </a:gridCol>
                <a:gridCol w="1709769">
                  <a:extLst>
                    <a:ext uri="{9D8B030D-6E8A-4147-A177-3AD203B41FA5}">
                      <a16:colId xmlns:a16="http://schemas.microsoft.com/office/drawing/2014/main" val="1762037064"/>
                    </a:ext>
                  </a:extLst>
                </a:gridCol>
                <a:gridCol w="1709766">
                  <a:extLst>
                    <a:ext uri="{9D8B030D-6E8A-4147-A177-3AD203B41FA5}">
                      <a16:colId xmlns:a16="http://schemas.microsoft.com/office/drawing/2014/main" val="144621377"/>
                    </a:ext>
                  </a:extLst>
                </a:gridCol>
                <a:gridCol w="2205247">
                  <a:extLst>
                    <a:ext uri="{9D8B030D-6E8A-4147-A177-3AD203B41FA5}">
                      <a16:colId xmlns:a16="http://schemas.microsoft.com/office/drawing/2014/main" val="1175518201"/>
                    </a:ext>
                  </a:extLst>
                </a:gridCol>
                <a:gridCol w="1709769">
                  <a:extLst>
                    <a:ext uri="{9D8B030D-6E8A-4147-A177-3AD203B41FA5}">
                      <a16:colId xmlns:a16="http://schemas.microsoft.com/office/drawing/2014/main" val="688365098"/>
                    </a:ext>
                  </a:extLst>
                </a:gridCol>
                <a:gridCol w="1842614">
                  <a:extLst>
                    <a:ext uri="{9D8B030D-6E8A-4147-A177-3AD203B41FA5}">
                      <a16:colId xmlns:a16="http://schemas.microsoft.com/office/drawing/2014/main" val="3456316258"/>
                    </a:ext>
                  </a:extLst>
                </a:gridCol>
              </a:tblGrid>
              <a:tr h="13214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Origen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Ingresos Promedio (Q)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Egresos Promedio (Q)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Ganancia Promedio (Q)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Promedio de Casos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Desviación de Casos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49291"/>
                  </a:ext>
                </a:extLst>
              </a:tr>
              <a:tr h="449955"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150841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303493.0</a:t>
                      </a:r>
                      <a:endParaRPr lang="es-GT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235267.6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68225.43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2201.583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90.40662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59475"/>
                  </a:ext>
                </a:extLst>
              </a:tr>
              <a:tr h="449955"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150278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309129.6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239680.9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69448.72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2245.667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100.2944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66136"/>
                  </a:ext>
                </a:extLst>
              </a:tr>
              <a:tr h="449955"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150277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1228989.0</a:t>
                      </a:r>
                      <a:endParaRPr lang="es-GT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941535.1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287453.70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8794.583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315.5919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13595"/>
                  </a:ext>
                </a:extLst>
              </a:tr>
              <a:tr h="449955"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150224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1215730.0</a:t>
                      </a:r>
                      <a:endParaRPr lang="es-GT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931351.3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284378.50</a:t>
                      </a:r>
                      <a:endParaRPr lang="es-GT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8735.250</a:t>
                      </a:r>
                      <a:endParaRPr lang="es-GT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318.3618</a:t>
                      </a:r>
                      <a:endParaRPr lang="es-GT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32" marR="100532" marT="21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65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71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722B8-578E-4A69-837E-1E5D6C94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¿Cuál es el 80/20 de facturación y cuáles postes requieren de mayor mantenimiento?</a:t>
            </a:r>
          </a:p>
        </p:txBody>
      </p:sp>
    </p:spTree>
    <p:extLst>
      <p:ext uri="{BB962C8B-B14F-4D97-AF65-F5344CB8AC3E}">
        <p14:creationId xmlns:p14="http://schemas.microsoft.com/office/powerpoint/2010/main" val="131170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A4777B-C4A6-43B4-AE3A-6DA129BD89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0"/>
            <a:ext cx="9411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abla&#10;&#10;Descripción generada automáticamente">
            <a:extLst>
              <a:ext uri="{FF2B5EF4-FFF2-40B4-BE49-F238E27FC236}">
                <a16:creationId xmlns:a16="http://schemas.microsoft.com/office/drawing/2014/main" id="{E65F5ABD-A587-4713-AEEF-06E44868CF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" y="0"/>
            <a:ext cx="10775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" name="Imagen 4" descr="varias personas mirando planos técnic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Agenda para hoy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02438-75A1-4D5E-8FF1-1696F5FB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GT" dirty="0"/>
              <a:t>Resumen exploratorio de los datos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Estado de 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Presentación de tarifario y análisis posterior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Otras interrogantes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Sugerencias para la empresa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Dudas y comentarios</a:t>
            </a:r>
          </a:p>
          <a:p>
            <a:pPr marL="457200" indent="-457200">
              <a:buFont typeface="+mj-lt"/>
              <a:buAutoNum type="arabicPeriod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B500B795-D2DB-49FC-89C5-87E59A3BDD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" b="2715"/>
          <a:stretch/>
        </p:blipFill>
        <p:spPr bwMode="auto">
          <a:xfrm>
            <a:off x="703996" y="119575"/>
            <a:ext cx="10718972" cy="6738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413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8F90984-1EC3-482A-A234-BDFA4CFD860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b="2675"/>
          <a:stretch/>
        </p:blipFill>
        <p:spPr bwMode="auto">
          <a:xfrm>
            <a:off x="1104753" y="424119"/>
            <a:ext cx="9982493" cy="6009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9EAD66-6AE3-4B56-AEFC-5F1347851AA6}"/>
              </a:ext>
            </a:extLst>
          </p:cNvPr>
          <p:cNvSpPr txBox="1"/>
          <p:nvPr/>
        </p:nvSpPr>
        <p:spPr>
          <a:xfrm>
            <a:off x="413359" y="2768252"/>
            <a:ext cx="10897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GT" dirty="0"/>
              <a:t>Índice de eficiencia Q/viaje</a:t>
            </a:r>
          </a:p>
        </p:txBody>
      </p:sp>
    </p:spTree>
    <p:extLst>
      <p:ext uri="{BB962C8B-B14F-4D97-AF65-F5344CB8AC3E}">
        <p14:creationId xmlns:p14="http://schemas.microsoft.com/office/powerpoint/2010/main" val="47541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5DB7-E9AD-403C-90AA-16B5309A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¿Recorridos más efectivos?</a:t>
            </a:r>
          </a:p>
        </p:txBody>
      </p:sp>
    </p:spTree>
    <p:extLst>
      <p:ext uri="{BB962C8B-B14F-4D97-AF65-F5344CB8AC3E}">
        <p14:creationId xmlns:p14="http://schemas.microsoft.com/office/powerpoint/2010/main" val="221388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C7186C7-60D2-47BE-8589-B1C4D67EC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91743"/>
              </p:ext>
            </p:extLst>
          </p:nvPr>
        </p:nvGraphicFramePr>
        <p:xfrm>
          <a:off x="801539" y="1204348"/>
          <a:ext cx="10588925" cy="444931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09231">
                  <a:extLst>
                    <a:ext uri="{9D8B030D-6E8A-4147-A177-3AD203B41FA5}">
                      <a16:colId xmlns:a16="http://schemas.microsoft.com/office/drawing/2014/main" val="418232953"/>
                    </a:ext>
                  </a:extLst>
                </a:gridCol>
                <a:gridCol w="1332235">
                  <a:extLst>
                    <a:ext uri="{9D8B030D-6E8A-4147-A177-3AD203B41FA5}">
                      <a16:colId xmlns:a16="http://schemas.microsoft.com/office/drawing/2014/main" val="264220683"/>
                    </a:ext>
                  </a:extLst>
                </a:gridCol>
                <a:gridCol w="1332235">
                  <a:extLst>
                    <a:ext uri="{9D8B030D-6E8A-4147-A177-3AD203B41FA5}">
                      <a16:colId xmlns:a16="http://schemas.microsoft.com/office/drawing/2014/main" val="2551570620"/>
                    </a:ext>
                  </a:extLst>
                </a:gridCol>
                <a:gridCol w="1355244">
                  <a:extLst>
                    <a:ext uri="{9D8B030D-6E8A-4147-A177-3AD203B41FA5}">
                      <a16:colId xmlns:a16="http://schemas.microsoft.com/office/drawing/2014/main" val="1103638614"/>
                    </a:ext>
                  </a:extLst>
                </a:gridCol>
                <a:gridCol w="1355244">
                  <a:extLst>
                    <a:ext uri="{9D8B030D-6E8A-4147-A177-3AD203B41FA5}">
                      <a16:colId xmlns:a16="http://schemas.microsoft.com/office/drawing/2014/main" val="3367285553"/>
                    </a:ext>
                  </a:extLst>
                </a:gridCol>
                <a:gridCol w="1372501">
                  <a:extLst>
                    <a:ext uri="{9D8B030D-6E8A-4147-A177-3AD203B41FA5}">
                      <a16:colId xmlns:a16="http://schemas.microsoft.com/office/drawing/2014/main" val="978709648"/>
                    </a:ext>
                  </a:extLst>
                </a:gridCol>
                <a:gridCol w="1332235">
                  <a:extLst>
                    <a:ext uri="{9D8B030D-6E8A-4147-A177-3AD203B41FA5}">
                      <a16:colId xmlns:a16="http://schemas.microsoft.com/office/drawing/2014/main" val="1508836859"/>
                    </a:ext>
                  </a:extLst>
                </a:gridCol>
              </a:tblGrid>
              <a:tr h="6999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Fecha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Origen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Medio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Ingresos (Q)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Egresos (Q)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Ganancia (Q)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Casos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ctr"/>
                </a:tc>
                <a:extLst>
                  <a:ext uri="{0D108BD9-81ED-4DB2-BD59-A6C34878D82A}">
                    <a16:rowId xmlns:a16="http://schemas.microsoft.com/office/drawing/2014/main" val="1640588678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2017-10-19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150277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30918.86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23941.9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6976.96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30780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2017-03-09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150277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Pickup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30453.61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23494.61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6959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233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59354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2017-08-07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150224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Pickup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32664.25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25726.21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6938.04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257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999623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2017-07-03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150277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30407.44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23622.38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6785.06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244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06667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2017-11-25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150277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29539.68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22754.68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6785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228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81744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2017-03-26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150277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29899.93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23134.04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6765.89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235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54405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2017-06-09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150224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31074.82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24318.77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6756.05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239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80940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2017-12-03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150224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29547.49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22824.45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6723.04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239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647543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2017-04-11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150224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28981.92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22321.95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6659.97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226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87863"/>
                  </a:ext>
                </a:extLst>
              </a:tr>
              <a:tr h="3749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2017-08-19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150277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Pickup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29159.48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22534.46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>
                          <a:effectLst/>
                        </a:rPr>
                        <a:t>6625.02</a:t>
                      </a:r>
                      <a:endParaRPr lang="es-GT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2000" dirty="0">
                          <a:effectLst/>
                        </a:rPr>
                        <a:t>230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32" marR="80532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0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00382D38-3A3E-4D97-96DA-D974829C92A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9" r="28208" b="23477"/>
          <a:stretch/>
        </p:blipFill>
        <p:spPr bwMode="auto">
          <a:xfrm>
            <a:off x="827971" y="353670"/>
            <a:ext cx="3884705" cy="5343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CAFBB9AC-3C16-4E4F-807E-E79262DF159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1" r="26171" b="20010"/>
          <a:stretch/>
        </p:blipFill>
        <p:spPr bwMode="auto">
          <a:xfrm>
            <a:off x="6395890" y="367738"/>
            <a:ext cx="4590978" cy="5480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92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D6FF9A1-5D19-48AB-8D19-179D395A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8033"/>
              </p:ext>
            </p:extLst>
          </p:nvPr>
        </p:nvGraphicFramePr>
        <p:xfrm>
          <a:off x="831056" y="1944654"/>
          <a:ext cx="10529889" cy="2925513"/>
        </p:xfrm>
        <a:graphic>
          <a:graphicData uri="http://schemas.openxmlformats.org/drawingml/2006/table">
            <a:tbl>
              <a:tblPr firstRow="1" firstCol="1" bandRow="1"/>
              <a:tblGrid>
                <a:gridCol w="1877379">
                  <a:extLst>
                    <a:ext uri="{9D8B030D-6E8A-4147-A177-3AD203B41FA5}">
                      <a16:colId xmlns:a16="http://schemas.microsoft.com/office/drawing/2014/main" val="3811506726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95393445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1188700767"/>
                    </a:ext>
                  </a:extLst>
                </a:gridCol>
                <a:gridCol w="2177415">
                  <a:extLst>
                    <a:ext uri="{9D8B030D-6E8A-4147-A177-3AD203B41FA5}">
                      <a16:colId xmlns:a16="http://schemas.microsoft.com/office/drawing/2014/main" val="3684232317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459329633"/>
                    </a:ext>
                  </a:extLst>
                </a:gridCol>
              </a:tblGrid>
              <a:tr h="1134999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Medio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Ingresos (Q)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Egresos (Q)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Ganancia (Q)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Casos</a:t>
                      </a:r>
                      <a:endParaRPr lang="es-GT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9964"/>
                  </a:ext>
                </a:extLst>
              </a:tr>
              <a:tr h="596838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Camión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11461980</a:t>
                      </a:r>
                      <a:endParaRPr lang="es-GT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8658363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2803617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62267</a:t>
                      </a:r>
                      <a:endParaRPr lang="es-GT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56298"/>
                  </a:ext>
                </a:extLst>
              </a:tr>
              <a:tr h="596838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Moto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724031.9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393747.9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330284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5725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83226"/>
                  </a:ext>
                </a:extLst>
              </a:tr>
              <a:tr h="596838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Pickup</a:t>
                      </a:r>
                      <a:endParaRPr lang="es-GT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24502084</a:t>
                      </a:r>
                      <a:endParaRPr lang="es-GT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19121908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5380176</a:t>
                      </a:r>
                      <a:endParaRPr lang="es-GT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195733</a:t>
                      </a:r>
                      <a:endParaRPr lang="es-GT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350" marR="133350" marT="285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6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5DB7-E9AD-403C-90AA-16B5309A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estrategias debo seguir?</a:t>
            </a:r>
          </a:p>
        </p:txBody>
      </p:sp>
    </p:spTree>
    <p:extLst>
      <p:ext uri="{BB962C8B-B14F-4D97-AF65-F5344CB8AC3E}">
        <p14:creationId xmlns:p14="http://schemas.microsoft.com/office/powerpoint/2010/main" val="328893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D36-58B9-456C-BA29-9516A88E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Consejos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71525-B002-4898-B905-AF258F3F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GT" sz="2400" dirty="0"/>
              <a:t>Usar identificadores para los viajes.</a:t>
            </a:r>
          </a:p>
          <a:p>
            <a:pPr lvl="0"/>
            <a:r>
              <a:rPr lang="es-GT" sz="2400" dirty="0"/>
              <a:t>Tener una descripción tarifaria, el tarifario obtenido a lo largo de este informe es un aproximado. </a:t>
            </a:r>
          </a:p>
          <a:p>
            <a:pPr lvl="0"/>
            <a:r>
              <a:rPr lang="es-GT" sz="2400" dirty="0"/>
              <a:t>Identificar cada uno de los vehículos y dar el número de unidades con el que cuentan. </a:t>
            </a:r>
          </a:p>
          <a:p>
            <a:pPr lvl="0"/>
            <a:r>
              <a:rPr lang="es-GT" sz="2400" dirty="0"/>
              <a:t>Investigar dentro de la empresa los casos de pérdida estadística. Aunque no representan una pérdida real.</a:t>
            </a:r>
          </a:p>
          <a:p>
            <a:pPr lvl="0"/>
            <a:r>
              <a:rPr lang="es-GT" sz="2400" dirty="0"/>
              <a:t>No adquirir más motos. Invertir en el cuidado y mantenimiento de pickups ya que son la fuente principal de ingresos.</a:t>
            </a:r>
          </a:p>
        </p:txBody>
      </p:sp>
    </p:spTree>
    <p:extLst>
      <p:ext uri="{BB962C8B-B14F-4D97-AF65-F5344CB8AC3E}">
        <p14:creationId xmlns:p14="http://schemas.microsoft.com/office/powerpoint/2010/main" val="148300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Trabajando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Espacio para dudas y comentarios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F7218-7E8B-43F0-B815-9574552F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Resumen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3800E-1C04-4E85-BE8E-35065B4A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4714" cy="5120640"/>
          </a:xfrm>
        </p:spPr>
        <p:txBody>
          <a:bodyPr/>
          <a:lstStyle/>
          <a:p>
            <a:r>
              <a:rPr lang="es-GT" dirty="0"/>
              <a:t>Todos los datos se encuentran ubicados temporalmente en el 2017 AD</a:t>
            </a:r>
          </a:p>
          <a:p>
            <a:r>
              <a:rPr lang="es-GT" dirty="0"/>
              <a:t>74239 postes diferentes</a:t>
            </a:r>
          </a:p>
          <a:p>
            <a:r>
              <a:rPr lang="es-GT" dirty="0"/>
              <a:t>4 puntos de origen</a:t>
            </a:r>
          </a:p>
          <a:p>
            <a:r>
              <a:rPr lang="es-GT" dirty="0"/>
              <a:t>3 medios distintos</a:t>
            </a:r>
          </a:p>
          <a:p>
            <a:r>
              <a:rPr lang="es-GT" dirty="0"/>
              <a:t>Altura del poste comprendida entre 8 y 16 metros</a:t>
            </a:r>
          </a:p>
          <a:p>
            <a:r>
              <a:rPr lang="es-GT" dirty="0"/>
              <a:t>10 códigos de acción diferentes</a:t>
            </a:r>
          </a:p>
          <a:p>
            <a:r>
              <a:rPr lang="es-GT" dirty="0"/>
              <a:t>Duraciones clasificadas en periodos que oscilan entre los 5 minutos y más 120 minutos</a:t>
            </a:r>
          </a:p>
          <a:p>
            <a:r>
              <a:rPr lang="es-GT" dirty="0"/>
              <a:t>Cobro medio por factura Q139.115</a:t>
            </a:r>
          </a:p>
          <a:p>
            <a:r>
              <a:rPr lang="es-GT" dirty="0"/>
              <a:t>Gastos fijos y directos</a:t>
            </a:r>
          </a:p>
          <a:p>
            <a:r>
              <a:rPr lang="es-GT" dirty="0"/>
              <a:t>No hay códigos de viajes</a:t>
            </a:r>
          </a:p>
        </p:txBody>
      </p:sp>
    </p:spTree>
    <p:extLst>
      <p:ext uri="{BB962C8B-B14F-4D97-AF65-F5344CB8AC3E}">
        <p14:creationId xmlns:p14="http://schemas.microsoft.com/office/powerpoint/2010/main" val="18529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79A0FCF-ECAE-4750-BEAA-5472B04B98C2}"/>
              </a:ext>
            </a:extLst>
          </p:cNvPr>
          <p:cNvGraphicFramePr>
            <a:graphicFrameLocks noGrp="1"/>
          </p:cNvGraphicFramePr>
          <p:nvPr/>
        </p:nvGraphicFramePr>
        <p:xfrm>
          <a:off x="1473914" y="771434"/>
          <a:ext cx="9244174" cy="5271962"/>
        </p:xfrm>
        <a:graphic>
          <a:graphicData uri="http://schemas.openxmlformats.org/drawingml/2006/table">
            <a:tbl>
              <a:tblPr firstRow="1" firstCol="1" bandRow="1"/>
              <a:tblGrid>
                <a:gridCol w="4891054">
                  <a:extLst>
                    <a:ext uri="{9D8B030D-6E8A-4147-A177-3AD203B41FA5}">
                      <a16:colId xmlns:a16="http://schemas.microsoft.com/office/drawing/2014/main" val="2308146071"/>
                    </a:ext>
                  </a:extLst>
                </a:gridCol>
                <a:gridCol w="4353120">
                  <a:extLst>
                    <a:ext uri="{9D8B030D-6E8A-4147-A177-3AD203B41FA5}">
                      <a16:colId xmlns:a16="http://schemas.microsoft.com/office/drawing/2014/main" val="4026252308"/>
                    </a:ext>
                  </a:extLst>
                </a:gridCol>
              </a:tblGrid>
              <a:tr h="641376"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 de resultados cor</a:t>
                      </a:r>
                      <a:r>
                        <a:rPr lang="es-GT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respondiente al 2017 AD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612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Unidades en Quetzales</a:t>
                      </a:r>
                      <a:endParaRPr lang="es-G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75864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Ingresos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9788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Ventas o Servicios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36,688,096.31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59214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Egresos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3453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Gastos Directos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17,893,607.06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74477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Gastos Fijos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10,280,412.00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2661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 Bruta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8,514,077.25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50501"/>
                  </a:ext>
                </a:extLst>
              </a:tr>
              <a:tr h="506923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Impuestos y deducibles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789" marR="150789" marT="75394" marB="753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67934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ISR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425,703.86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2351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IVA</a:t>
                      </a:r>
                      <a:endParaRPr lang="es-G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4,402,571.56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224633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 Neta</a:t>
                      </a:r>
                      <a:endParaRPr lang="es-G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G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3,685,801.83</a:t>
                      </a:r>
                      <a:endParaRPr lang="es-G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091" marR="113091" marT="1570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9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B850A-9EDF-45B3-BD8C-4F3D4D6B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Tarifario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12AD8-C8ED-4CF6-BCFD-89B3A8EA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y análisis</a:t>
            </a:r>
          </a:p>
        </p:txBody>
      </p:sp>
    </p:spTree>
    <p:extLst>
      <p:ext uri="{BB962C8B-B14F-4D97-AF65-F5344CB8AC3E}">
        <p14:creationId xmlns:p14="http://schemas.microsoft.com/office/powerpoint/2010/main" val="32981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B439A1-197B-4ECE-A325-5FE439630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78790"/>
              </p:ext>
            </p:extLst>
          </p:nvPr>
        </p:nvGraphicFramePr>
        <p:xfrm>
          <a:off x="942534" y="309488"/>
          <a:ext cx="10199077" cy="620385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799017">
                  <a:extLst>
                    <a:ext uri="{9D8B030D-6E8A-4147-A177-3AD203B41FA5}">
                      <a16:colId xmlns:a16="http://schemas.microsoft.com/office/drawing/2014/main" val="2311958765"/>
                    </a:ext>
                  </a:extLst>
                </a:gridCol>
                <a:gridCol w="3593223">
                  <a:extLst>
                    <a:ext uri="{9D8B030D-6E8A-4147-A177-3AD203B41FA5}">
                      <a16:colId xmlns:a16="http://schemas.microsoft.com/office/drawing/2014/main" val="1241498863"/>
                    </a:ext>
                  </a:extLst>
                </a:gridCol>
                <a:gridCol w="2806837">
                  <a:extLst>
                    <a:ext uri="{9D8B030D-6E8A-4147-A177-3AD203B41FA5}">
                      <a16:colId xmlns:a16="http://schemas.microsoft.com/office/drawing/2014/main" val="1883458112"/>
                    </a:ext>
                  </a:extLst>
                </a:gridCol>
              </a:tblGrid>
              <a:tr h="945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Código</a:t>
                      </a:r>
                      <a:endParaRPr lang="es-GT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31878" marT="131878" marB="1318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Precio Promedio Por Metro (Q)</a:t>
                      </a:r>
                      <a:endParaRPr lang="es-GT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31878" marT="131878" marB="1318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Demanda</a:t>
                      </a:r>
                      <a:endParaRPr lang="es-GT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31878" marT="131878" marB="1318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481851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VISITA POR CORRECCION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15.40584103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1413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58560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VISITA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12.06984859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9337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VERIFICACION MEDIDORES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11.57729166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4043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06676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VERIFICACION INDICADORES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12.52409966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2704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0672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REVISION TRANSFORMADOR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13.62086232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1063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99597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REVISION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11.75200478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7606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62168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OTRO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15.72302445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499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23590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CAMBIO PUENTES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14.9094559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0451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CAMBIO FUSIBLE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13.43972227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1655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0827"/>
                  </a:ext>
                </a:extLst>
              </a:tr>
              <a:tr h="52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CAMBIO CORRECTIVO</a:t>
                      </a:r>
                      <a:endParaRPr lang="es-GT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10.88444336</a:t>
                      </a:r>
                      <a:endParaRPr lang="es-G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3068</a:t>
                      </a:r>
                      <a:endParaRPr lang="es-GT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19797" marR="114295" marT="114295" marB="11429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2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71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D074F-A8D4-42F2-91C0-65E9DBD2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¿Las tarifas actuales son aceptadas por el cliente?</a:t>
            </a:r>
          </a:p>
        </p:txBody>
      </p:sp>
    </p:spTree>
    <p:extLst>
      <p:ext uri="{BB962C8B-B14F-4D97-AF65-F5344CB8AC3E}">
        <p14:creationId xmlns:p14="http://schemas.microsoft.com/office/powerpoint/2010/main" val="159998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0E89DA-8BE3-4174-BDB9-D59864DC60E5}"/>
              </a:ext>
            </a:extLst>
          </p:cNvPr>
          <p:cNvSpPr/>
          <p:nvPr/>
        </p:nvSpPr>
        <p:spPr>
          <a:xfrm>
            <a:off x="1069849" y="129844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58% </a:t>
            </a:r>
            <a:r>
              <a:rPr lang="en-US" sz="40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las </a:t>
            </a:r>
            <a:r>
              <a:rPr lang="en-US" sz="40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observaciones</a:t>
            </a:r>
            <a:r>
              <a:rPr lang="en-US" sz="40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presentan</a:t>
            </a:r>
            <a:r>
              <a:rPr lang="en-US" sz="40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rasgos</a:t>
            </a:r>
            <a:r>
              <a:rPr lang="en-US" sz="40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spc="-1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inelasticidad</a:t>
            </a:r>
            <a:endParaRPr lang="en-US" sz="4600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138B4C-1E70-4400-B53E-E716D363E4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387397"/>
            <a:ext cx="6367271" cy="4075053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73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D074F-A8D4-42F2-91C0-65E9DBD2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¿Estamos en números rojos?</a:t>
            </a:r>
          </a:p>
        </p:txBody>
      </p:sp>
    </p:spTree>
    <p:extLst>
      <p:ext uri="{BB962C8B-B14F-4D97-AF65-F5344CB8AC3E}">
        <p14:creationId xmlns:p14="http://schemas.microsoft.com/office/powerpoint/2010/main" val="50481388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Panorámica</PresentationFormat>
  <Paragraphs>485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 2</vt:lpstr>
      <vt:lpstr>Marco</vt:lpstr>
      <vt:lpstr>INVERSIONES EN ENERGÍA, S.A. DE C.V.</vt:lpstr>
      <vt:lpstr>Agenda para hoy</vt:lpstr>
      <vt:lpstr>Resumen de los datos</vt:lpstr>
      <vt:lpstr>Presentación de PowerPoint</vt:lpstr>
      <vt:lpstr>Tarifario</vt:lpstr>
      <vt:lpstr>Presentación de PowerPoint</vt:lpstr>
      <vt:lpstr>¿Las tarifas actuales son aceptadas por el cliente?</vt:lpstr>
      <vt:lpstr>Presentación de PowerPoint</vt:lpstr>
      <vt:lpstr>¿Estamos en números rojos?</vt:lpstr>
      <vt:lpstr>Presentación de PowerPoint</vt:lpstr>
      <vt:lpstr>¿Cuándo podemos perderle a un mantenimiento o servicio?</vt:lpstr>
      <vt:lpstr>Casos en los que podemos perder dinero en un mantenimiento o servicio</vt:lpstr>
      <vt:lpstr>Presentación de PowerPoint</vt:lpstr>
      <vt:lpstr>Presentación de PowerPoint</vt:lpstr>
      <vt:lpstr>¿Deberíamos de abrir más centros de distribución?</vt:lpstr>
      <vt:lpstr>Presentación de PowerPoint</vt:lpstr>
      <vt:lpstr>¿Cuál es el 80/20 de facturación y cuáles postes requieren de mayor mantenimiento?</vt:lpstr>
      <vt:lpstr>Presentación de PowerPoint</vt:lpstr>
      <vt:lpstr>Presentación de PowerPoint</vt:lpstr>
      <vt:lpstr>Presentación de PowerPoint</vt:lpstr>
      <vt:lpstr>Presentación de PowerPoint</vt:lpstr>
      <vt:lpstr>¿Recorridos más efectivos?</vt:lpstr>
      <vt:lpstr>Presentación de PowerPoint</vt:lpstr>
      <vt:lpstr>Presentación de PowerPoint</vt:lpstr>
      <vt:lpstr>Presentación de PowerPoint</vt:lpstr>
      <vt:lpstr>¿Qué estrategias debo seguir?</vt:lpstr>
      <vt:lpstr>Consejos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2020-10-11T23:37:25Z</dcterms:created>
  <dcterms:modified xsi:type="dcterms:W3CDTF">2020-10-11T23:40:40Z</dcterms:modified>
</cp:coreProperties>
</file>