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1" r:id="rId3"/>
    <p:sldId id="264" r:id="rId4"/>
    <p:sldId id="257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60" r:id="rId16"/>
    <p:sldId id="258" r:id="rId17"/>
    <p:sldId id="259" r:id="rId18"/>
    <p:sldId id="275" r:id="rId19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3217" autoAdjust="0"/>
  </p:normalViewPr>
  <p:slideViewPr>
    <p:cSldViewPr snapToGrid="0">
      <p:cViewPr varScale="1">
        <p:scale>
          <a:sx n="77" d="100"/>
          <a:sy n="77" d="100"/>
        </p:scale>
        <p:origin x="5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00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136A90-6B59-45AD-BBA1-85AFD032E8F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A533B6C7-3203-4AEE-95BC-E867D49C88B5}">
      <dgm:prSet phldrT="[Text]"/>
      <dgm:spPr>
        <a:solidFill>
          <a:schemeClr val="accent2"/>
        </a:solidFill>
      </dgm:spPr>
      <dgm:t>
        <a:bodyPr rtlCol="0"/>
        <a:lstStyle/>
        <a:p>
          <a:pPr rtl="0"/>
          <a:r>
            <a:rPr lang="es-ES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Pérdida: 13%</a:t>
          </a:r>
        </a:p>
      </dgm:t>
    </dgm:pt>
    <dgm:pt modelId="{4FCAF1A9-8A97-45AC-B4A5-B91AEE5BC9BB}" type="parTrans" cxnId="{0FE563DE-8338-4B45-BCFD-251C8642CABA}">
      <dgm:prSet/>
      <dgm:spPr/>
      <dgm:t>
        <a:bodyPr rtlCol="0"/>
        <a:lstStyle/>
        <a:p>
          <a:pPr rtl="0"/>
          <a:endParaRPr lang="es-ES" noProof="0" dirty="0"/>
        </a:p>
      </dgm:t>
    </dgm:pt>
    <dgm:pt modelId="{634EAA8A-B09B-42FE-8301-99FBFB2B9BD8}" type="sibTrans" cxnId="{0FE563DE-8338-4B45-BCFD-251C8642CABA}">
      <dgm:prSet/>
      <dgm:spPr/>
      <dgm:t>
        <a:bodyPr rtlCol="0"/>
        <a:lstStyle/>
        <a:p>
          <a:pPr rtl="0"/>
          <a:endParaRPr lang="es-ES" noProof="0" dirty="0"/>
        </a:p>
      </dgm:t>
    </dgm:pt>
    <dgm:pt modelId="{67C52F66-F082-47AC-B005-94F9C6523B64}">
      <dgm:prSet phldrT="[Text]"/>
      <dgm:spPr>
        <a:solidFill>
          <a:schemeClr val="accent5">
            <a:lumMod val="50000"/>
          </a:schemeClr>
        </a:solidFill>
      </dgm:spPr>
      <dgm:t>
        <a:bodyPr rtlCol="0"/>
        <a:lstStyle/>
        <a:p>
          <a:pPr rtl="0"/>
          <a:r>
            <a:rPr lang="es-ES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Precisión: 95%</a:t>
          </a:r>
        </a:p>
      </dgm:t>
    </dgm:pt>
    <dgm:pt modelId="{B6CFE873-8637-47EC-924E-918BC1659F5E}" type="parTrans" cxnId="{DC63A9FA-C467-48A1-9F83-F388EC063046}">
      <dgm:prSet/>
      <dgm:spPr/>
      <dgm:t>
        <a:bodyPr/>
        <a:lstStyle/>
        <a:p>
          <a:endParaRPr lang="es-GT"/>
        </a:p>
      </dgm:t>
    </dgm:pt>
    <dgm:pt modelId="{C7FE7FB8-DB85-4B7C-85FA-221DA2B424F3}" type="sibTrans" cxnId="{DC63A9FA-C467-48A1-9F83-F388EC063046}">
      <dgm:prSet/>
      <dgm:spPr/>
      <dgm:t>
        <a:bodyPr/>
        <a:lstStyle/>
        <a:p>
          <a:endParaRPr lang="es-GT"/>
        </a:p>
      </dgm:t>
    </dgm:pt>
    <dgm:pt modelId="{183A34DF-AA92-49E1-8191-0CF6AD17A6AA}" type="pres">
      <dgm:prSet presAssocID="{2A136A90-6B59-45AD-BBA1-85AFD032E8F8}" presName="linear" presStyleCnt="0">
        <dgm:presLayoutVars>
          <dgm:dir/>
          <dgm:animLvl val="lvl"/>
          <dgm:resizeHandles val="exact"/>
        </dgm:presLayoutVars>
      </dgm:prSet>
      <dgm:spPr/>
    </dgm:pt>
    <dgm:pt modelId="{CA34FEEF-6F4A-44BD-AD4F-496B54C24196}" type="pres">
      <dgm:prSet presAssocID="{67C52F66-F082-47AC-B005-94F9C6523B64}" presName="parentLin" presStyleCnt="0"/>
      <dgm:spPr/>
    </dgm:pt>
    <dgm:pt modelId="{969FAA05-4E90-40DD-844B-B1414BFEEF46}" type="pres">
      <dgm:prSet presAssocID="{67C52F66-F082-47AC-B005-94F9C6523B64}" presName="parentLeftMargin" presStyleLbl="node1" presStyleIdx="0" presStyleCnt="2"/>
      <dgm:spPr/>
    </dgm:pt>
    <dgm:pt modelId="{B30E9D7C-1B64-4C61-9997-E0F0919FFEBE}" type="pres">
      <dgm:prSet presAssocID="{67C52F66-F082-47AC-B005-94F9C6523B6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E90D916-6936-40DC-AE50-5E9797653EA3}" type="pres">
      <dgm:prSet presAssocID="{67C52F66-F082-47AC-B005-94F9C6523B64}" presName="negativeSpace" presStyleCnt="0"/>
      <dgm:spPr/>
    </dgm:pt>
    <dgm:pt modelId="{F3B8974D-7792-4B0B-903B-F862CD925E0B}" type="pres">
      <dgm:prSet presAssocID="{67C52F66-F082-47AC-B005-94F9C6523B64}" presName="childText" presStyleLbl="conFgAcc1" presStyleIdx="0" presStyleCnt="2">
        <dgm:presLayoutVars>
          <dgm:bulletEnabled val="1"/>
        </dgm:presLayoutVars>
      </dgm:prSet>
      <dgm:spPr/>
    </dgm:pt>
    <dgm:pt modelId="{1C17C9EE-575B-4D73-AA8E-AC6EE9A27B0C}" type="pres">
      <dgm:prSet presAssocID="{C7FE7FB8-DB85-4B7C-85FA-221DA2B424F3}" presName="spaceBetweenRectangles" presStyleCnt="0"/>
      <dgm:spPr/>
    </dgm:pt>
    <dgm:pt modelId="{77070C8B-4365-4FE5-A117-9CDBA9EA1B7B}" type="pres">
      <dgm:prSet presAssocID="{A533B6C7-3203-4AEE-95BC-E867D49C88B5}" presName="parentLin" presStyleCnt="0"/>
      <dgm:spPr/>
    </dgm:pt>
    <dgm:pt modelId="{1281A6D2-5A4B-4B28-A324-2451A8523897}" type="pres">
      <dgm:prSet presAssocID="{A533B6C7-3203-4AEE-95BC-E867D49C88B5}" presName="parentLeftMargin" presStyleLbl="node1" presStyleIdx="0" presStyleCnt="2"/>
      <dgm:spPr/>
    </dgm:pt>
    <dgm:pt modelId="{9F236B2A-6433-401D-953E-FC86D923A3BE}" type="pres">
      <dgm:prSet presAssocID="{A533B6C7-3203-4AEE-95BC-E867D49C88B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22D5052-0558-4614-99B8-0AD5AD5D765D}" type="pres">
      <dgm:prSet presAssocID="{A533B6C7-3203-4AEE-95BC-E867D49C88B5}" presName="negativeSpace" presStyleCnt="0"/>
      <dgm:spPr/>
    </dgm:pt>
    <dgm:pt modelId="{87E2FD7C-0729-47B8-B1FB-A44E439BE764}" type="pres">
      <dgm:prSet presAssocID="{A533B6C7-3203-4AEE-95BC-E867D49C88B5}" presName="childText" presStyleLbl="conFgAcc1" presStyleIdx="1" presStyleCnt="2">
        <dgm:presLayoutVars>
          <dgm:bulletEnabled val="1"/>
        </dgm:presLayoutVars>
      </dgm:prSet>
      <dgm:spPr>
        <a:ln>
          <a:solidFill>
            <a:schemeClr val="accent2"/>
          </a:solidFill>
        </a:ln>
      </dgm:spPr>
    </dgm:pt>
  </dgm:ptLst>
  <dgm:cxnLst>
    <dgm:cxn modelId="{72FBC52A-80BD-4D8D-8201-EC70459479E5}" type="presOf" srcId="{A533B6C7-3203-4AEE-95BC-E867D49C88B5}" destId="{9F236B2A-6433-401D-953E-FC86D923A3BE}" srcOrd="1" destOrd="0" presId="urn:microsoft.com/office/officeart/2005/8/layout/list1"/>
    <dgm:cxn modelId="{AE191E4D-5CAB-4318-B26C-FF45842DE147}" type="presOf" srcId="{A533B6C7-3203-4AEE-95BC-E867D49C88B5}" destId="{1281A6D2-5A4B-4B28-A324-2451A8523897}" srcOrd="0" destOrd="0" presId="urn:microsoft.com/office/officeart/2005/8/layout/list1"/>
    <dgm:cxn modelId="{8028E8BF-8455-4118-B99A-A0686340C34D}" type="presOf" srcId="{2A136A90-6B59-45AD-BBA1-85AFD032E8F8}" destId="{183A34DF-AA92-49E1-8191-0CF6AD17A6AA}" srcOrd="0" destOrd="0" presId="urn:microsoft.com/office/officeart/2005/8/layout/list1"/>
    <dgm:cxn modelId="{0FE563DE-8338-4B45-BCFD-251C8642CABA}" srcId="{2A136A90-6B59-45AD-BBA1-85AFD032E8F8}" destId="{A533B6C7-3203-4AEE-95BC-E867D49C88B5}" srcOrd="1" destOrd="0" parTransId="{4FCAF1A9-8A97-45AC-B4A5-B91AEE5BC9BB}" sibTransId="{634EAA8A-B09B-42FE-8301-99FBFB2B9BD8}"/>
    <dgm:cxn modelId="{4E5125EC-80B8-4933-A10B-23962A9C6D9D}" type="presOf" srcId="{67C52F66-F082-47AC-B005-94F9C6523B64}" destId="{969FAA05-4E90-40DD-844B-B1414BFEEF46}" srcOrd="0" destOrd="0" presId="urn:microsoft.com/office/officeart/2005/8/layout/list1"/>
    <dgm:cxn modelId="{5C4C4DF6-BC98-4DD1-ACB8-8FC536D318D6}" type="presOf" srcId="{67C52F66-F082-47AC-B005-94F9C6523B64}" destId="{B30E9D7C-1B64-4C61-9997-E0F0919FFEBE}" srcOrd="1" destOrd="0" presId="urn:microsoft.com/office/officeart/2005/8/layout/list1"/>
    <dgm:cxn modelId="{DC63A9FA-C467-48A1-9F83-F388EC063046}" srcId="{2A136A90-6B59-45AD-BBA1-85AFD032E8F8}" destId="{67C52F66-F082-47AC-B005-94F9C6523B64}" srcOrd="0" destOrd="0" parTransId="{B6CFE873-8637-47EC-924E-918BC1659F5E}" sibTransId="{C7FE7FB8-DB85-4B7C-85FA-221DA2B424F3}"/>
    <dgm:cxn modelId="{B3A5EF4F-CA1F-461F-B812-6237966584F9}" type="presParOf" srcId="{183A34DF-AA92-49E1-8191-0CF6AD17A6AA}" destId="{CA34FEEF-6F4A-44BD-AD4F-496B54C24196}" srcOrd="0" destOrd="0" presId="urn:microsoft.com/office/officeart/2005/8/layout/list1"/>
    <dgm:cxn modelId="{20FF003B-CC09-40FD-88D1-140DD83D28AD}" type="presParOf" srcId="{CA34FEEF-6F4A-44BD-AD4F-496B54C24196}" destId="{969FAA05-4E90-40DD-844B-B1414BFEEF46}" srcOrd="0" destOrd="0" presId="urn:microsoft.com/office/officeart/2005/8/layout/list1"/>
    <dgm:cxn modelId="{D0681C9C-753D-45F4-82F4-ADFB5B1216B5}" type="presParOf" srcId="{CA34FEEF-6F4A-44BD-AD4F-496B54C24196}" destId="{B30E9D7C-1B64-4C61-9997-E0F0919FFEBE}" srcOrd="1" destOrd="0" presId="urn:microsoft.com/office/officeart/2005/8/layout/list1"/>
    <dgm:cxn modelId="{CC5FC6F0-D728-4B24-9896-48B7BD593CCC}" type="presParOf" srcId="{183A34DF-AA92-49E1-8191-0CF6AD17A6AA}" destId="{6E90D916-6936-40DC-AE50-5E9797653EA3}" srcOrd="1" destOrd="0" presId="urn:microsoft.com/office/officeart/2005/8/layout/list1"/>
    <dgm:cxn modelId="{78D1C962-251F-4374-B6B6-27EF429C29F1}" type="presParOf" srcId="{183A34DF-AA92-49E1-8191-0CF6AD17A6AA}" destId="{F3B8974D-7792-4B0B-903B-F862CD925E0B}" srcOrd="2" destOrd="0" presId="urn:microsoft.com/office/officeart/2005/8/layout/list1"/>
    <dgm:cxn modelId="{98D3BEDD-27D1-4A27-B3F3-698519BF8206}" type="presParOf" srcId="{183A34DF-AA92-49E1-8191-0CF6AD17A6AA}" destId="{1C17C9EE-575B-4D73-AA8E-AC6EE9A27B0C}" srcOrd="3" destOrd="0" presId="urn:microsoft.com/office/officeart/2005/8/layout/list1"/>
    <dgm:cxn modelId="{FF7413D7-D548-4681-A585-70D1AABC67F9}" type="presParOf" srcId="{183A34DF-AA92-49E1-8191-0CF6AD17A6AA}" destId="{77070C8B-4365-4FE5-A117-9CDBA9EA1B7B}" srcOrd="4" destOrd="0" presId="urn:microsoft.com/office/officeart/2005/8/layout/list1"/>
    <dgm:cxn modelId="{71A0FD2B-4499-4733-9591-DA4C05395BCE}" type="presParOf" srcId="{77070C8B-4365-4FE5-A117-9CDBA9EA1B7B}" destId="{1281A6D2-5A4B-4B28-A324-2451A8523897}" srcOrd="0" destOrd="0" presId="urn:microsoft.com/office/officeart/2005/8/layout/list1"/>
    <dgm:cxn modelId="{30A09A04-D072-417D-A61D-934C676DCDCF}" type="presParOf" srcId="{77070C8B-4365-4FE5-A117-9CDBA9EA1B7B}" destId="{9F236B2A-6433-401D-953E-FC86D923A3BE}" srcOrd="1" destOrd="0" presId="urn:microsoft.com/office/officeart/2005/8/layout/list1"/>
    <dgm:cxn modelId="{524522B1-B159-42B4-B665-C9379A55DCC7}" type="presParOf" srcId="{183A34DF-AA92-49E1-8191-0CF6AD17A6AA}" destId="{622D5052-0558-4614-99B8-0AD5AD5D765D}" srcOrd="5" destOrd="0" presId="urn:microsoft.com/office/officeart/2005/8/layout/list1"/>
    <dgm:cxn modelId="{E7BEC372-D400-47C9-A797-96ADB89A1753}" type="presParOf" srcId="{183A34DF-AA92-49E1-8191-0CF6AD17A6AA}" destId="{87E2FD7C-0729-47B8-B1FB-A44E439BE76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B8974D-7792-4B0B-903B-F862CD925E0B}">
      <dsp:nvSpPr>
        <dsp:cNvPr id="0" name=""/>
        <dsp:cNvSpPr/>
      </dsp:nvSpPr>
      <dsp:spPr>
        <a:xfrm>
          <a:off x="0" y="734035"/>
          <a:ext cx="6994333" cy="120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0E9D7C-1B64-4C61-9997-E0F0919FFEBE}">
      <dsp:nvSpPr>
        <dsp:cNvPr id="0" name=""/>
        <dsp:cNvSpPr/>
      </dsp:nvSpPr>
      <dsp:spPr>
        <a:xfrm>
          <a:off x="349716" y="25555"/>
          <a:ext cx="4896033" cy="1416960"/>
        </a:xfrm>
        <a:prstGeom prst="round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058" tIns="0" rIns="185058" bIns="0" numCol="1" spcCol="1270" rtlCol="0" anchor="ctr" anchorCtr="0">
          <a:noAutofit/>
        </a:bodyPr>
        <a:lstStyle/>
        <a:p>
          <a:pPr marL="0" lvl="0" indent="0" algn="l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8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Precisión: 95%</a:t>
          </a:r>
        </a:p>
      </dsp:txBody>
      <dsp:txXfrm>
        <a:off x="418886" y="94725"/>
        <a:ext cx="4757693" cy="1278620"/>
      </dsp:txXfrm>
    </dsp:sp>
    <dsp:sp modelId="{87E2FD7C-0729-47B8-B1FB-A44E439BE764}">
      <dsp:nvSpPr>
        <dsp:cNvPr id="0" name=""/>
        <dsp:cNvSpPr/>
      </dsp:nvSpPr>
      <dsp:spPr>
        <a:xfrm>
          <a:off x="0" y="2911315"/>
          <a:ext cx="6994333" cy="120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236B2A-6433-401D-953E-FC86D923A3BE}">
      <dsp:nvSpPr>
        <dsp:cNvPr id="0" name=""/>
        <dsp:cNvSpPr/>
      </dsp:nvSpPr>
      <dsp:spPr>
        <a:xfrm>
          <a:off x="349716" y="2202835"/>
          <a:ext cx="4896033" cy="141696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058" tIns="0" rIns="185058" bIns="0" numCol="1" spcCol="1270" rtlCol="0" anchor="ctr" anchorCtr="0">
          <a:noAutofit/>
        </a:bodyPr>
        <a:lstStyle/>
        <a:p>
          <a:pPr marL="0" lvl="0" indent="0" algn="l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8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Pérdida: 13%</a:t>
          </a:r>
        </a:p>
      </dsp:txBody>
      <dsp:txXfrm>
        <a:off x="418886" y="2272005"/>
        <a:ext cx="4757693" cy="12786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555EA7A9-C768-4E0E-8CE8-E1328CAEEA6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6FBE8AD-3F3D-4705-8169-4DF044494CD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C6A643-3419-45F4-B553-75BCCA386E45}" type="datetimeFigureOut">
              <a:rPr lang="es-ES" smtClean="0"/>
              <a:t>25/04/2020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3A224DB-2A9D-40BA-9996-717755ADA72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48FE481-78C4-44D2-9254-18B5797950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DC0C85-0008-4797-BD37-7A1BC00D62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1936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EEC562-E98B-4629-A585-2BFC8D8FC9FA}" type="datetimeFigureOut">
              <a:rPr lang="es-ES" smtClean="0"/>
              <a:t>25/04/2020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dirty="0"/>
              <a:t>Editar estilos de texto del patrón</a:t>
            </a:r>
            <a:endParaRPr lang="es-ES" dirty="0"/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5FE43F-4142-4D4B-A0AD-9D5D00DD710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99780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5FE43F-4142-4D4B-A0AD-9D5D00DD710F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32020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5FE43F-4142-4D4B-A0AD-9D5D00DD710F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5528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5FE43F-4142-4D4B-A0AD-9D5D00DD710F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21719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5FE43F-4142-4D4B-A0AD-9D5D00DD710F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26961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5FE43F-4142-4D4B-A0AD-9D5D00DD710F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08155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5FE43F-4142-4D4B-A0AD-9D5D00DD710F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69020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5FE43F-4142-4D4B-A0AD-9D5D00DD710F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19314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5FE43F-4142-4D4B-A0AD-9D5D00DD710F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75465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5FE43F-4142-4D4B-A0AD-9D5D00DD710F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67666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5FE43F-4142-4D4B-A0AD-9D5D00DD710F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3039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5FE43F-4142-4D4B-A0AD-9D5D00DD710F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377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5FE43F-4142-4D4B-A0AD-9D5D00DD710F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6745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5FE43F-4142-4D4B-A0AD-9D5D00DD710F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5533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5FE43F-4142-4D4B-A0AD-9D5D00DD710F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2003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5FE43F-4142-4D4B-A0AD-9D5D00DD710F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9437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5FE43F-4142-4D4B-A0AD-9D5D00DD710F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6107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5FE43F-4142-4D4B-A0AD-9D5D00DD710F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03878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5FE43F-4142-4D4B-A0AD-9D5D00DD710F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6262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80C5E7-B1A1-4648-89D2-17B0F1E7F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140298-3E00-4E73-B947-697E69282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BB99EB-0E86-4FEA-A9C4-501D4E755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C8BC34-FAE1-4B74-A869-63E1C91B7FA3}" type="datetime1">
              <a:rPr lang="es-ES" noProof="0" smtClean="0"/>
              <a:t>25/04/2020</a:t>
            </a:fld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31F536-58DF-4935-AE3B-7A08C031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FE995127-BE30-42B7-9BE5-B83CC6A2E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0975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3E45D4-0CAB-43AD-8327-A4B3BCA50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>
            <a:extLst>
              <a:ext uri="{FF2B5EF4-FFF2-40B4-BE49-F238E27FC236}">
                <a16:creationId xmlns:a16="http://schemas.microsoft.com/office/drawing/2014/main" id="{1D9CA3B9-594A-4133-B4F9-D27AA5726D0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FF6F31-09CB-47A3-AEDB-7CA7BE1E3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11FFD9-C657-4FF3-B2E0-E8D0B3687E72}" type="datetime1">
              <a:rPr lang="es-ES" noProof="0" smtClean="0"/>
              <a:t>25/04/2020</a:t>
            </a:fld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EFC938-9C31-4327-9275-3EB93C5B5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FE30415C-79F5-4EAA-8D86-27D6FD1A7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35153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3F9AA0A-4FF4-45DA-8DEC-4437E2DD91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>
            <a:extLst>
              <a:ext uri="{FF2B5EF4-FFF2-40B4-BE49-F238E27FC236}">
                <a16:creationId xmlns:a16="http://schemas.microsoft.com/office/drawing/2014/main" id="{303D255C-51DF-421E-A067-5E9E80CD9A86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627DEB-7DEA-43CC-A21F-F81EEC6CE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E2F805-28F1-44E6-A52A-18D45DADA502}" type="datetime1">
              <a:rPr lang="es-ES" noProof="0" smtClean="0"/>
              <a:t>25/04/2020</a:t>
            </a:fld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3EDAFC-3543-4A0D-80D2-F4871AED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30F550C7-3342-49D6-8734-F9809E853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27531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5A103746-779A-435F-995A-5BF82C86C297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84E866-B322-455F-AC32-8C164B8CD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22D5E5-D2F4-478F-BA70-17A7C3E79E1E}" type="datetime1">
              <a:rPr lang="es-ES" noProof="0" smtClean="0"/>
              <a:t>25/04/2020</a:t>
            </a:fld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0D61E0-F80F-48E7-A817-F1CECBEE9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5BF34AFC-4299-43F1-A312-79EF0102C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5274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1E1D3E-E4B6-4EAA-BFB4-25A0557A6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6F7E0856-45A8-4EAD-A9D6-8A993968A1A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0EEBE1-2BAF-4C94-8403-6E8454F9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F4D31C-9366-46BD-8469-9DC1CD8DE170}" type="datetime1">
              <a:rPr lang="es-ES" noProof="0" smtClean="0"/>
              <a:t>25/04/2020</a:t>
            </a:fld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358F46-E931-4D79-94A5-037AFD073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E5130D95-EF5F-4A0A-93BD-73AEE2C2F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01256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BABEC0-6253-4360-B586-B9D20933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A946E20B-8661-4C60-84FB-4892E8B4860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5132BE45-79E4-479B-BD2F-46CCB0BEE62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589105E-DF25-4F38-BDE2-9B00C2C44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898C5E-E4C9-4990-9DEE-C2FCAB07CC56}" type="datetime1">
              <a:rPr lang="es-ES" noProof="0" smtClean="0"/>
              <a:t>25/04/2020</a:t>
            </a:fld>
            <a:endParaRPr lang="es-ES" noProof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1D9C4A8-7467-4BAD-98A2-0B63CAC19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8BC5C5C0-08E4-4F7B-9E80-8925539D2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3840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7FF641-A5CC-4263-A394-2112D623A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B24D6865-C632-473C-AEC8-8D3F71562BE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D9FDBD19-4D33-4F6A-9938-6A04B3888EC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>
            <a:extLst>
              <a:ext uri="{FF2B5EF4-FFF2-40B4-BE49-F238E27FC236}">
                <a16:creationId xmlns:a16="http://schemas.microsoft.com/office/drawing/2014/main" id="{51697E46-CE4D-480E-A997-2B53B2DF55B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posición de contenido 5">
            <a:extLst>
              <a:ext uri="{FF2B5EF4-FFF2-40B4-BE49-F238E27FC236}">
                <a16:creationId xmlns:a16="http://schemas.microsoft.com/office/drawing/2014/main" id="{8B8B7E36-823F-4FD4-B826-E450A1248008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DBB3B14-C886-4F84-9FD5-11C8320E1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334D48-C590-4FC7-AF46-3A34805DB4A9}" type="datetime1">
              <a:rPr lang="es-ES" noProof="0" smtClean="0"/>
              <a:t>25/04/2020</a:t>
            </a:fld>
            <a:endParaRPr lang="es-ES" noProof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F9AF591-4BBF-4BF2-9EF7-F8B114DFA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52B1A04-B244-4AE3-8997-9B075B10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1044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5408F1-BB29-4C6F-91C9-653A730B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F54FEF9-8D09-4091-BE99-B6264EBD3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F60B4A-FFB5-4BB1-8DB6-554048969AB4}" type="datetime1">
              <a:rPr lang="es-ES" noProof="0" smtClean="0"/>
              <a:t>25/04/2020</a:t>
            </a:fld>
            <a:endParaRPr lang="es-ES" noProof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B5F49AA-83D5-4063-9CDE-AA776304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B2A2B27C-3C99-4208-B425-775413C5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140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42A62B2-A6D1-4A6F-8B20-80606F478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84FAA9-E4C7-44EB-BEC7-6C36C851AC0A}" type="datetime1">
              <a:rPr lang="es-ES" noProof="0" smtClean="0"/>
              <a:t>25/04/2020</a:t>
            </a:fld>
            <a:endParaRPr lang="es-ES" noProof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02E4958-7A46-4331-B2D8-2C31D8FC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5C8548B-339B-46B2-BF01-1EE3DDC7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1466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EF408F-8083-4F07-9628-074C7AFE4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B70477E0-A333-439D-A531-30B39A81346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D5D59501-D187-414C-AACE-F838720036C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235F890-BB8A-49E1-880A-924FD6FE4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90FD0C-76BF-4D79-8B03-20A9409B192A}" type="datetime1">
              <a:rPr lang="es-ES" noProof="0" smtClean="0"/>
              <a:t>25/04/2020</a:t>
            </a:fld>
            <a:endParaRPr lang="es-ES" noProof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CA38FE-429A-41E7-942D-ECCE639D3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2401D9BC-0038-4041-AE2C-657BF99D4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87561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56CFD-7F35-482C-A50F-B3D43ACB0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FD7F3EF-0FE9-46C4-A116-5DA6E26B0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D10B4041-0F17-42D8-AF16-AB099A39FFB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BAF67FF-F8F1-4B22-A471-9317ED3A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4C90AB-CD15-42C7-97DB-DB983848D012}" type="datetime1">
              <a:rPr lang="es-ES" noProof="0" smtClean="0"/>
              <a:t>25/04/2020</a:t>
            </a:fld>
            <a:endParaRPr lang="es-ES" noProof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73D6993-98F8-4234-B24A-02D4DB41C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F2A34037-0E7D-4379-ACA0-98611B2F7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3919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645B175-C851-453B-B2A0-9A5CFCADC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2E65F4A2-0E4F-4E49-A0BF-BEEC72203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28AA27-3F13-4BFD-B949-21CF31910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656FADD-D8DC-4325-83CE-E689BEB1B172}" type="datetime1">
              <a:rPr lang="es-ES" noProof="0" smtClean="0"/>
              <a:t>25/04/2020</a:t>
            </a:fld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EE99A2-0FED-42D4-9FBD-08CC1C3F8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DF2468D4-5440-4CE2-BAB3-61D83F628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CEC5C30-0B3A-4B13-ADDD-7C63C8AA921B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12203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50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51.svg"/><Relationship Id="rId9" Type="http://schemas.microsoft.com/office/2007/relationships/diagramDrawing" Target="../diagrams/drawing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áfico 14" descr="Notación musical">
            <a:extLst>
              <a:ext uri="{FF2B5EF4-FFF2-40B4-BE49-F238E27FC236}">
                <a16:creationId xmlns:a16="http://schemas.microsoft.com/office/drawing/2014/main" id="{2A123BD8-A09C-49C0-98E8-54B55610A9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 rot="631394">
            <a:off x="3790715" y="4482751"/>
            <a:ext cx="3194131" cy="3194131"/>
          </a:xfrm>
          <a:prstGeom prst="rect">
            <a:avLst/>
          </a:prstGeom>
        </p:spPr>
      </p:pic>
      <p:pic>
        <p:nvPicPr>
          <p:cNvPr id="11" name="Gráfico 10" descr="Teclas de piano">
            <a:extLst>
              <a:ext uri="{FF2B5EF4-FFF2-40B4-BE49-F238E27FC236}">
                <a16:creationId xmlns:a16="http://schemas.microsoft.com/office/drawing/2014/main" id="{3CB00449-E308-4DF3-9CFD-9A7D30B672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 rot="1338607" flipH="1">
            <a:off x="-587261" y="1663257"/>
            <a:ext cx="2684499" cy="26844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2207"/>
            <a:ext cx="9144000" cy="2387600"/>
          </a:xfrm>
        </p:spPr>
        <p:txBody>
          <a:bodyPr rtlCol="0">
            <a:normAutofit/>
          </a:bodyPr>
          <a:lstStyle/>
          <a:p>
            <a:pPr rtl="0"/>
            <a:r>
              <a:rPr lang="es-ES" sz="8000" dirty="0">
                <a:solidFill>
                  <a:schemeClr val="bg1"/>
                </a:solidFill>
                <a:latin typeface="Rockwell" panose="02060603020205020403" pitchFamily="18" charset="0"/>
              </a:rPr>
              <a:t>Music </a:t>
            </a:r>
            <a:r>
              <a:rPr lang="es-ES" sz="8000" dirty="0" err="1">
                <a:solidFill>
                  <a:schemeClr val="bg1"/>
                </a:solidFill>
                <a:latin typeface="Rockwell" panose="02060603020205020403" pitchFamily="18" charset="0"/>
              </a:rPr>
              <a:t>Notation</a:t>
            </a:r>
            <a:r>
              <a:rPr lang="es-ES" sz="8000" dirty="0">
                <a:solidFill>
                  <a:schemeClr val="bg1"/>
                </a:solidFill>
                <a:latin typeface="Rockwell" panose="02060603020205020403" pitchFamily="18" charset="0"/>
              </a:rPr>
              <a:t> CNN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05F6415-1E7C-453D-B6B7-DBF76BDA6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31882"/>
            <a:ext cx="9144000" cy="1655762"/>
          </a:xfrm>
        </p:spPr>
        <p:txBody>
          <a:bodyPr rtlCol="0">
            <a:normAutofit/>
          </a:bodyPr>
          <a:lstStyle/>
          <a:p>
            <a:pPr rtl="0"/>
            <a:r>
              <a:rPr lang="es-ES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 Neuronal para clasificación de símbolos musicales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AA65E432-C1E6-4C36-BF8E-2DA25E65D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579677" y="3278339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áfico 6" descr="Clave de fa">
            <a:extLst>
              <a:ext uri="{FF2B5EF4-FFF2-40B4-BE49-F238E27FC236}">
                <a16:creationId xmlns:a16="http://schemas.microsoft.com/office/drawing/2014/main" id="{88D22565-F42F-439B-A6A4-CF161165E6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 rot="1213697">
            <a:off x="-491837" y="3688628"/>
            <a:ext cx="3245427" cy="3245427"/>
          </a:xfrm>
          <a:prstGeom prst="rect">
            <a:avLst/>
          </a:prstGeom>
        </p:spPr>
      </p:pic>
      <p:pic>
        <p:nvPicPr>
          <p:cNvPr id="9" name="Gráfico 8" descr="Clave de sol">
            <a:extLst>
              <a:ext uri="{FF2B5EF4-FFF2-40B4-BE49-F238E27FC236}">
                <a16:creationId xmlns:a16="http://schemas.microsoft.com/office/drawing/2014/main" id="{B46E3E84-D1E6-4422-AA93-3EE98A821B9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 rot="20451125">
            <a:off x="8614445" y="-118161"/>
            <a:ext cx="3005286" cy="3005286"/>
          </a:xfrm>
          <a:prstGeom prst="rect">
            <a:avLst/>
          </a:prstGeom>
        </p:spPr>
      </p:pic>
      <p:pic>
        <p:nvPicPr>
          <p:cNvPr id="13" name="Gráfico 12" descr="Guitarra eléctrica">
            <a:extLst>
              <a:ext uri="{FF2B5EF4-FFF2-40B4-BE49-F238E27FC236}">
                <a16:creationId xmlns:a16="http://schemas.microsoft.com/office/drawing/2014/main" id="{6A56DF0C-1331-406E-AEE6-06E0E59FB9A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 rot="21078969">
            <a:off x="1920309" y="4797205"/>
            <a:ext cx="2453456" cy="2453456"/>
          </a:xfrm>
          <a:prstGeom prst="rect">
            <a:avLst/>
          </a:prstGeom>
        </p:spPr>
      </p:pic>
      <p:pic>
        <p:nvPicPr>
          <p:cNvPr id="19" name="Gráfico 18" descr="Regla">
            <a:extLst>
              <a:ext uri="{FF2B5EF4-FFF2-40B4-BE49-F238E27FC236}">
                <a16:creationId xmlns:a16="http://schemas.microsoft.com/office/drawing/2014/main" id="{39130E3C-1E93-4315-AE76-13C55147DCF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8889495">
            <a:off x="10171718" y="145767"/>
            <a:ext cx="1574403" cy="1574403"/>
          </a:xfrm>
          <a:prstGeom prst="rect">
            <a:avLst/>
          </a:prstGeom>
        </p:spPr>
      </p:pic>
      <p:pic>
        <p:nvPicPr>
          <p:cNvPr id="21" name="Gráfico 20" descr="Lápiz">
            <a:extLst>
              <a:ext uri="{FF2B5EF4-FFF2-40B4-BE49-F238E27FC236}">
                <a16:creationId xmlns:a16="http://schemas.microsoft.com/office/drawing/2014/main" id="{FFEC1660-205F-490E-800A-0D57D250BAE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2" cy="148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397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4662" y="196901"/>
            <a:ext cx="8378529" cy="1027257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es-E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Avances de las convoluciones</a:t>
            </a:r>
            <a:br>
              <a:rPr lang="es-E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</a:br>
            <a:r>
              <a:rPr lang="es-ES" sz="31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Capa 0</a:t>
            </a:r>
            <a:endParaRPr lang="es-ES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D4EF09CF-3362-453A-9463-F6669A9D3E01}"/>
              </a:ext>
            </a:extLst>
          </p:cNvPr>
          <p:cNvGrpSpPr/>
          <p:nvPr/>
        </p:nvGrpSpPr>
        <p:grpSpPr>
          <a:xfrm>
            <a:off x="11798300" y="0"/>
            <a:ext cx="3136324" cy="6858000"/>
            <a:chOff x="9055676" y="0"/>
            <a:chExt cx="3136324" cy="6858000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403AE892-EBD6-40F1-851B-FEADBD59429F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54318653-1A38-442C-BA0F-F2C51149BCFF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C25D63D1-E9CE-42BF-BD4D-374FD0293155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BA4EE865-9F0D-4531-A737-E13A557C0277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6A1183CB-C5B0-498A-A49C-4180134C74B0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</p:grpSp>
      <p:pic>
        <p:nvPicPr>
          <p:cNvPr id="10242" name="Picture 2">
            <a:extLst>
              <a:ext uri="{FF2B5EF4-FFF2-40B4-BE49-F238E27FC236}">
                <a16:creationId xmlns:a16="http://schemas.microsoft.com/office/drawing/2014/main" id="{641AFB23-BE12-45B5-B53C-404A6B3F5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45" y="2260600"/>
            <a:ext cx="23907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F9678B88-9AD5-4A1C-B29F-1590B7F12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645" y="1477963"/>
            <a:ext cx="8408470" cy="442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497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4662" y="196901"/>
            <a:ext cx="8378529" cy="1027257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es-E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Avances de las convoluciones</a:t>
            </a:r>
            <a:br>
              <a:rPr lang="es-E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</a:br>
            <a:r>
              <a:rPr lang="es-ES" sz="31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Capa 1</a:t>
            </a:r>
            <a:endParaRPr lang="es-ES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D4EF09CF-3362-453A-9463-F6669A9D3E01}"/>
              </a:ext>
            </a:extLst>
          </p:cNvPr>
          <p:cNvGrpSpPr/>
          <p:nvPr/>
        </p:nvGrpSpPr>
        <p:grpSpPr>
          <a:xfrm>
            <a:off x="10623838" y="0"/>
            <a:ext cx="3136324" cy="6858000"/>
            <a:chOff x="9055676" y="0"/>
            <a:chExt cx="3136324" cy="6858000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403AE892-EBD6-40F1-851B-FEADBD59429F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54318653-1A38-442C-BA0F-F2C51149BCFF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C25D63D1-E9CE-42BF-BD4D-374FD0293155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BA4EE865-9F0D-4531-A737-E13A557C0277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6A1183CB-C5B0-498A-A49C-4180134C74B0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</p:grpSp>
      <p:pic>
        <p:nvPicPr>
          <p:cNvPr id="9218" name="Picture 2">
            <a:extLst>
              <a:ext uri="{FF2B5EF4-FFF2-40B4-BE49-F238E27FC236}">
                <a16:creationId xmlns:a16="http://schemas.microsoft.com/office/drawing/2014/main" id="{CCE2717C-260F-484C-A005-9A792B927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19" y="2447273"/>
            <a:ext cx="23907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19C56C61-0F9B-4DE4-B043-C1E416D70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362" y="1224158"/>
            <a:ext cx="7346407" cy="505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706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4662" y="196901"/>
            <a:ext cx="8378529" cy="1027257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es-E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Avances de las convoluciones</a:t>
            </a:r>
            <a:br>
              <a:rPr lang="es-E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</a:br>
            <a:r>
              <a:rPr lang="es-ES" sz="31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Capa 0</a:t>
            </a:r>
            <a:endParaRPr lang="es-ES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D4EF09CF-3362-453A-9463-F6669A9D3E01}"/>
              </a:ext>
            </a:extLst>
          </p:cNvPr>
          <p:cNvGrpSpPr/>
          <p:nvPr/>
        </p:nvGrpSpPr>
        <p:grpSpPr>
          <a:xfrm>
            <a:off x="11798300" y="0"/>
            <a:ext cx="3136324" cy="6858000"/>
            <a:chOff x="9055676" y="0"/>
            <a:chExt cx="3136324" cy="6858000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403AE892-EBD6-40F1-851B-FEADBD59429F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54318653-1A38-442C-BA0F-F2C51149BCFF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C25D63D1-E9CE-42BF-BD4D-374FD0293155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BA4EE865-9F0D-4531-A737-E13A557C0277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6A1183CB-C5B0-498A-A49C-4180134C74B0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</p:grpSp>
      <p:pic>
        <p:nvPicPr>
          <p:cNvPr id="11266" name="Picture 2">
            <a:extLst>
              <a:ext uri="{FF2B5EF4-FFF2-40B4-BE49-F238E27FC236}">
                <a16:creationId xmlns:a16="http://schemas.microsoft.com/office/drawing/2014/main" id="{DA993C0B-F26E-4199-BEDB-B4C98798B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45" y="2273300"/>
            <a:ext cx="23907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351C7C91-F650-41BA-9CEE-D518C051B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251" y="1528763"/>
            <a:ext cx="8722017" cy="459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3473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4662" y="196901"/>
            <a:ext cx="8378529" cy="1027257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es-E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Avances de las convoluciones</a:t>
            </a:r>
            <a:br>
              <a:rPr lang="es-E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</a:br>
            <a:r>
              <a:rPr lang="es-ES" sz="31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Capa 1</a:t>
            </a:r>
            <a:endParaRPr lang="es-ES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D4EF09CF-3362-453A-9463-F6669A9D3E01}"/>
              </a:ext>
            </a:extLst>
          </p:cNvPr>
          <p:cNvGrpSpPr/>
          <p:nvPr/>
        </p:nvGrpSpPr>
        <p:grpSpPr>
          <a:xfrm>
            <a:off x="10934700" y="0"/>
            <a:ext cx="3136324" cy="6858000"/>
            <a:chOff x="9055676" y="0"/>
            <a:chExt cx="3136324" cy="6858000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403AE892-EBD6-40F1-851B-FEADBD59429F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54318653-1A38-442C-BA0F-F2C51149BCFF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C25D63D1-E9CE-42BF-BD4D-374FD0293155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BA4EE865-9F0D-4531-A737-E13A557C0277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6A1183CB-C5B0-498A-A49C-4180134C74B0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</p:grpSp>
      <p:pic>
        <p:nvPicPr>
          <p:cNvPr id="11266" name="Picture 2">
            <a:extLst>
              <a:ext uri="{FF2B5EF4-FFF2-40B4-BE49-F238E27FC236}">
                <a16:creationId xmlns:a16="http://schemas.microsoft.com/office/drawing/2014/main" id="{DA993C0B-F26E-4199-BEDB-B4C98798B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45" y="2273300"/>
            <a:ext cx="23907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>
            <a:extLst>
              <a:ext uri="{FF2B5EF4-FFF2-40B4-BE49-F238E27FC236}">
                <a16:creationId xmlns:a16="http://schemas.microsoft.com/office/drawing/2014/main" id="{6967CC26-05FC-4EB6-9672-57746EE08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521" y="1292965"/>
            <a:ext cx="7801191" cy="5368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977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Resultados del modelo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5EB226A9-D9EE-4576-B6BE-BA2E94C1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6" y="0"/>
            <a:ext cx="3284846" cy="6858000"/>
            <a:chOff x="9055676" y="0"/>
            <a:chExt cx="3284846" cy="6858000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/>
              </a:p>
            </p:txBody>
          </p:sp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/>
              </a:p>
            </p:txBody>
          </p:sp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/>
              </a:p>
            </p:txBody>
          </p:sp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/>
              </a:p>
            </p:txBody>
          </p:sp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/>
              </a:p>
            </p:txBody>
          </p:sp>
        </p:grpSp>
        <p:pic>
          <p:nvPicPr>
            <p:cNvPr id="11" name="Gráfico 10" descr="Presentación con gráfico circular">
              <a:extLst>
                <a:ext uri="{FF2B5EF4-FFF2-40B4-BE49-F238E27FC236}">
                  <a16:creationId xmlns:a16="http://schemas.microsoft.com/office/drawing/2014/main" id="{A9B090FE-5998-4BAC-AB8D-6F40D44C8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 flipH="1">
              <a:off x="9336233" y="3734136"/>
              <a:ext cx="3004289" cy="3004289"/>
            </a:xfrm>
            <a:prstGeom prst="rect">
              <a:avLst/>
            </a:prstGeom>
          </p:spPr>
        </p:pic>
      </p:grpSp>
      <p:pic>
        <p:nvPicPr>
          <p:cNvPr id="14338" name="Picture 2">
            <a:extLst>
              <a:ext uri="{FF2B5EF4-FFF2-40B4-BE49-F238E27FC236}">
                <a16:creationId xmlns:a16="http://schemas.microsoft.com/office/drawing/2014/main" id="{A65D88CA-93C8-4405-8BEA-B3A4870D5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51" y="1244919"/>
            <a:ext cx="6955741" cy="5247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6089B5D2-7A06-4586-8D08-1200D1D1D8B6}"/>
              </a:ext>
            </a:extLst>
          </p:cNvPr>
          <p:cNvSpPr txBox="1">
            <a:spLocks/>
          </p:cNvSpPr>
          <p:nvPr/>
        </p:nvSpPr>
        <p:spPr>
          <a:xfrm>
            <a:off x="7565721" y="1106041"/>
            <a:ext cx="1341433" cy="56578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91%</a:t>
            </a:r>
          </a:p>
          <a:p>
            <a:endParaRPr lang="es-ES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  <a:p>
            <a:endParaRPr lang="es-ES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  <a:p>
            <a:endParaRPr lang="es-ES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  <a:p>
            <a:endParaRPr lang="es-ES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  <a:p>
            <a:r>
              <a:rPr lang="es-E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28%</a:t>
            </a:r>
          </a:p>
        </p:txBody>
      </p:sp>
    </p:spTree>
    <p:extLst>
      <p:ext uri="{BB962C8B-B14F-4D97-AF65-F5344CB8AC3E}">
        <p14:creationId xmlns:p14="http://schemas.microsoft.com/office/powerpoint/2010/main" val="757955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7239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Conclusiones y recomendaciones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51BFB0-296F-4249-B147-C90E9EF2F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27819" cy="4351338"/>
          </a:xfrm>
        </p:spPr>
        <p:txBody>
          <a:bodyPr/>
          <a:lstStyle/>
          <a:p>
            <a:r>
              <a:rPr lang="es-GT" dirty="0"/>
              <a:t>Probar a entrenar la red con más símbolos resultantes, parece que los datos son bastante buenos para entrenar una diversidad de objetos.</a:t>
            </a:r>
          </a:p>
          <a:p>
            <a:r>
              <a:rPr lang="es-GT" dirty="0"/>
              <a:t>Usar otras estrategias de </a:t>
            </a:r>
            <a:r>
              <a:rPr lang="es-GT" dirty="0" err="1"/>
              <a:t>DeepLearning</a:t>
            </a:r>
            <a:r>
              <a:rPr lang="es-GT" dirty="0"/>
              <a:t> para ver su diferencia.</a:t>
            </a:r>
          </a:p>
          <a:p>
            <a:r>
              <a:rPr lang="es-GT" dirty="0"/>
              <a:t>Conseguir </a:t>
            </a:r>
            <a:r>
              <a:rPr lang="es-GT" dirty="0" err="1"/>
              <a:t>datasets</a:t>
            </a:r>
            <a:r>
              <a:rPr lang="es-GT" dirty="0"/>
              <a:t> con imágenes a color para ver como se sensibiliza el modelo a los colores, en el caso algunas notaciones el color de la nota identifica su duración y expresión.</a:t>
            </a:r>
          </a:p>
          <a:p>
            <a:endParaRPr lang="es-GT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DBBB712D-326E-462C-A8F9-C3C739825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759536" y="0"/>
            <a:ext cx="4266669" cy="6858000"/>
            <a:chOff x="8759536" y="0"/>
            <a:chExt cx="4266669" cy="6858000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dirty="0"/>
              </a:p>
            </p:txBody>
          </p:sp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dirty="0"/>
              </a:p>
            </p:txBody>
          </p:sp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dirty="0"/>
              </a:p>
            </p:txBody>
          </p:sp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dirty="0"/>
              </a:p>
            </p:txBody>
          </p:sp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dirty="0"/>
              </a:p>
            </p:txBody>
          </p:sp>
        </p:grpSp>
        <p:pic>
          <p:nvPicPr>
            <p:cNvPr id="11" name="Gráfico 10" descr="Matraz">
              <a:extLst>
                <a:ext uri="{FF2B5EF4-FFF2-40B4-BE49-F238E27FC236}">
                  <a16:creationId xmlns:a16="http://schemas.microsoft.com/office/drawing/2014/main" id="{C1AB70EC-6FF8-4DB3-A7E7-E489257F8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759536" y="2591331"/>
              <a:ext cx="4266669" cy="4266669"/>
            </a:xfrm>
            <a:prstGeom prst="rect">
              <a:avLst/>
            </a:prstGeom>
          </p:spPr>
        </p:pic>
      </p:grp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3703DCB6-CE2E-4DB2-998C-5E89A0D57B5A}"/>
              </a:ext>
            </a:extLst>
          </p:cNvPr>
          <p:cNvSpPr txBox="1">
            <a:spLocks/>
          </p:cNvSpPr>
          <p:nvPr/>
        </p:nvSpPr>
        <p:spPr>
          <a:xfrm>
            <a:off x="521282" y="1197079"/>
            <a:ext cx="7210716" cy="342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buFont typeface="Arial" panose="020B0604020202020204" pitchFamily="34" charset="0"/>
              <a:buNone/>
            </a:pPr>
            <a:endParaRPr lang="es-ES" sz="15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282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1" y="361722"/>
            <a:ext cx="8378531" cy="762501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Poniendo en práctica el primer punto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FAE49640-1F41-49EF-9DE6-5B8BD818E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6" y="0"/>
            <a:ext cx="3136324" cy="7050231"/>
            <a:chOff x="9055676" y="0"/>
            <a:chExt cx="3136324" cy="7050231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/>
              </a:p>
            </p:txBody>
          </p:sp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/>
              </a:p>
            </p:txBody>
          </p:sp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/>
              </a:p>
            </p:txBody>
          </p:sp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/>
              </a:p>
            </p:txBody>
          </p:sp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/>
              </a:p>
            </p:txBody>
          </p:sp>
        </p:grpSp>
        <p:pic>
          <p:nvPicPr>
            <p:cNvPr id="12" name="Gráfico 11" descr="Camisa">
              <a:extLst>
                <a:ext uri="{FF2B5EF4-FFF2-40B4-BE49-F238E27FC236}">
                  <a16:creationId xmlns:a16="http://schemas.microsoft.com/office/drawing/2014/main" id="{D0B86988-B817-439D-A6A5-180647268C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20887424">
              <a:off x="9541289" y="4083626"/>
              <a:ext cx="1951759" cy="1951759"/>
            </a:xfrm>
            <a:prstGeom prst="rect">
              <a:avLst/>
            </a:prstGeom>
          </p:spPr>
        </p:pic>
        <p:pic>
          <p:nvPicPr>
            <p:cNvPr id="14" name="Gráfico 13" descr="Gafas">
              <a:extLst>
                <a:ext uri="{FF2B5EF4-FFF2-40B4-BE49-F238E27FC236}">
                  <a16:creationId xmlns:a16="http://schemas.microsoft.com/office/drawing/2014/main" id="{92AEA3DE-CFDD-499C-B6AD-99345EA1C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795024">
              <a:off x="11018693" y="3451676"/>
              <a:ext cx="1034563" cy="1034563"/>
            </a:xfrm>
            <a:prstGeom prst="rect">
              <a:avLst/>
            </a:prstGeom>
          </p:spPr>
        </p:pic>
        <p:pic>
          <p:nvPicPr>
            <p:cNvPr id="16" name="Gráfico 15" descr="Bota">
              <a:extLst>
                <a:ext uri="{FF2B5EF4-FFF2-40B4-BE49-F238E27FC236}">
                  <a16:creationId xmlns:a16="http://schemas.microsoft.com/office/drawing/2014/main" id="{BDFF0140-1CC8-4F76-B83E-EFC26BF59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697835" y="5595504"/>
              <a:ext cx="1454727" cy="1454727"/>
            </a:xfrm>
            <a:prstGeom prst="rect">
              <a:avLst/>
            </a:prstGeom>
          </p:spPr>
        </p:pic>
      </p:grp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5D83E472-316B-42B5-9901-2C007C5B7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1400" y="2217797"/>
            <a:ext cx="1700193" cy="1340039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dirty="0"/>
              <a:t>24*24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380FAC8-A68E-47AE-9778-F3A5964812E2}"/>
              </a:ext>
            </a:extLst>
          </p:cNvPr>
          <p:cNvSpPr/>
          <p:nvPr/>
        </p:nvSpPr>
        <p:spPr>
          <a:xfrm>
            <a:off x="521281" y="1245715"/>
            <a:ext cx="8170713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 entrenó una red neuronal con las </a:t>
            </a:r>
            <a:r>
              <a:rPr lang="es-ES" sz="16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39518 observaciones con 30 clases predictivas</a:t>
            </a:r>
            <a:endParaRPr lang="es-ES" sz="16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9463B806-86C1-44AC-8470-6E6761DC7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1400" y="4736780"/>
            <a:ext cx="1700193" cy="147404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dirty="0"/>
              <a:t>1024</a:t>
            </a:r>
          </a:p>
        </p:txBody>
      </p:sp>
      <p:sp>
        <p:nvSpPr>
          <p:cNvPr id="13" name="Cuadro de texto 12">
            <a:extLst>
              <a:ext uri="{FF2B5EF4-FFF2-40B4-BE49-F238E27FC236}">
                <a16:creationId xmlns:a16="http://schemas.microsoft.com/office/drawing/2014/main" id="{7200DCA9-3B7A-4837-9C64-F0CE0D5E2B3A}"/>
              </a:ext>
            </a:extLst>
          </p:cNvPr>
          <p:cNvSpPr txBox="1"/>
          <p:nvPr/>
        </p:nvSpPr>
        <p:spPr>
          <a:xfrm>
            <a:off x="1002237" y="3783237"/>
            <a:ext cx="1487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s-E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Capa Convolucional</a:t>
            </a:r>
          </a:p>
        </p:txBody>
      </p:sp>
      <p:sp>
        <p:nvSpPr>
          <p:cNvPr id="17" name="Cuadro de texto 16">
            <a:extLst>
              <a:ext uri="{FF2B5EF4-FFF2-40B4-BE49-F238E27FC236}">
                <a16:creationId xmlns:a16="http://schemas.microsoft.com/office/drawing/2014/main" id="{57D4552E-64C5-40E0-AE15-5B00BB70508E}"/>
              </a:ext>
            </a:extLst>
          </p:cNvPr>
          <p:cNvSpPr txBox="1"/>
          <p:nvPr/>
        </p:nvSpPr>
        <p:spPr>
          <a:xfrm>
            <a:off x="1002237" y="6347792"/>
            <a:ext cx="1487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s-E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Intermedia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1EE42B7D-A1DC-4708-8147-D9D746BA7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82418" y="2198204"/>
            <a:ext cx="1700193" cy="147404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dirty="0"/>
              <a:t>24*48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86051D9B-1137-438D-A466-460D44ED3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6477" y="2198204"/>
            <a:ext cx="1700193" cy="147404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dirty="0"/>
              <a:t>48*64</a:t>
            </a:r>
          </a:p>
        </p:txBody>
      </p:sp>
      <p:sp>
        <p:nvSpPr>
          <p:cNvPr id="20" name="Cuadro de texto 19">
            <a:extLst>
              <a:ext uri="{FF2B5EF4-FFF2-40B4-BE49-F238E27FC236}">
                <a16:creationId xmlns:a16="http://schemas.microsoft.com/office/drawing/2014/main" id="{F1B674D5-C064-4DDD-8FE9-D8801F4C0A04}"/>
              </a:ext>
            </a:extLst>
          </p:cNvPr>
          <p:cNvSpPr txBox="1"/>
          <p:nvPr/>
        </p:nvSpPr>
        <p:spPr>
          <a:xfrm>
            <a:off x="3953256" y="3783237"/>
            <a:ext cx="1487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s-E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Capa Convolucional</a:t>
            </a:r>
          </a:p>
        </p:txBody>
      </p:sp>
      <p:sp>
        <p:nvSpPr>
          <p:cNvPr id="21" name="Cuadro de texto 20">
            <a:extLst>
              <a:ext uri="{FF2B5EF4-FFF2-40B4-BE49-F238E27FC236}">
                <a16:creationId xmlns:a16="http://schemas.microsoft.com/office/drawing/2014/main" id="{CAA0715F-CA2B-4594-91FD-D8C6E5E10965}"/>
              </a:ext>
            </a:extLst>
          </p:cNvPr>
          <p:cNvSpPr txBox="1"/>
          <p:nvPr/>
        </p:nvSpPr>
        <p:spPr>
          <a:xfrm>
            <a:off x="6904814" y="3782080"/>
            <a:ext cx="1487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s-E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Capa Convolucional</a:t>
            </a: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2DDD40F6-2362-4667-BF5E-80F684666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82416" y="4736780"/>
            <a:ext cx="1700193" cy="147404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dirty="0"/>
              <a:t>512</a:t>
            </a:r>
          </a:p>
        </p:txBody>
      </p:sp>
      <p:sp>
        <p:nvSpPr>
          <p:cNvPr id="23" name="Cuadro de texto 22">
            <a:extLst>
              <a:ext uri="{FF2B5EF4-FFF2-40B4-BE49-F238E27FC236}">
                <a16:creationId xmlns:a16="http://schemas.microsoft.com/office/drawing/2014/main" id="{1D0FFF75-43A7-4E33-BD4E-2A24EA207112}"/>
              </a:ext>
            </a:extLst>
          </p:cNvPr>
          <p:cNvSpPr txBox="1"/>
          <p:nvPr/>
        </p:nvSpPr>
        <p:spPr>
          <a:xfrm>
            <a:off x="3953256" y="6347792"/>
            <a:ext cx="1487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s-E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Intermedia</a:t>
            </a: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EE47BD82-D8BD-4FB4-9086-D3AD4D447A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21985" y="4736780"/>
            <a:ext cx="1700193" cy="1474043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dirty="0"/>
              <a:t>20</a:t>
            </a:r>
          </a:p>
        </p:txBody>
      </p:sp>
      <p:sp>
        <p:nvSpPr>
          <p:cNvPr id="25" name="Cuadro de texto 24">
            <a:extLst>
              <a:ext uri="{FF2B5EF4-FFF2-40B4-BE49-F238E27FC236}">
                <a16:creationId xmlns:a16="http://schemas.microsoft.com/office/drawing/2014/main" id="{036E47C2-C29C-4EC4-A9A9-B75D7A68E935}"/>
              </a:ext>
            </a:extLst>
          </p:cNvPr>
          <p:cNvSpPr txBox="1"/>
          <p:nvPr/>
        </p:nvSpPr>
        <p:spPr>
          <a:xfrm>
            <a:off x="6895615" y="6347792"/>
            <a:ext cx="1487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s-E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Salida</a:t>
            </a:r>
          </a:p>
        </p:txBody>
      </p:sp>
    </p:spTree>
    <p:extLst>
      <p:ext uri="{BB962C8B-B14F-4D97-AF65-F5344CB8AC3E}">
        <p14:creationId xmlns:p14="http://schemas.microsoft.com/office/powerpoint/2010/main" val="2228991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108513" cy="1027257"/>
          </a:xfrm>
        </p:spPr>
        <p:txBody>
          <a:bodyPr rtlCol="0">
            <a:normAutofit/>
          </a:bodyPr>
          <a:lstStyle/>
          <a:p>
            <a:pPr rtl="0"/>
            <a:r>
              <a:rPr lang="es-ES" spc="-3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Resultados obtenidos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410" y="1265189"/>
            <a:ext cx="7210715" cy="342900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s-E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Nueva CNN para clasificación de 30 símbolos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AEA098C1-E19E-4D03-9A35-14569BC7C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99813" y="0"/>
            <a:ext cx="3884322" cy="6858000"/>
            <a:chOff x="8899813" y="0"/>
            <a:chExt cx="3884322" cy="6858000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dirty="0"/>
              </a:p>
            </p:txBody>
          </p:sp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dirty="0"/>
              </a:p>
            </p:txBody>
          </p:sp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dirty="0"/>
              </a:p>
            </p:txBody>
          </p:sp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dirty="0"/>
              </a:p>
            </p:txBody>
          </p:sp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dirty="0"/>
              </a:p>
            </p:txBody>
          </p:sp>
        </p:grpSp>
        <p:pic>
          <p:nvPicPr>
            <p:cNvPr id="13" name="Gráfico 12" descr="Vaso de precipitados">
              <a:extLst>
                <a:ext uri="{FF2B5EF4-FFF2-40B4-BE49-F238E27FC236}">
                  <a16:creationId xmlns:a16="http://schemas.microsoft.com/office/drawing/2014/main" id="{BF2CC76A-FBA9-49E0-9F1C-2C5299495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899813" y="2973678"/>
              <a:ext cx="3884322" cy="3884322"/>
            </a:xfrm>
            <a:prstGeom prst="rect">
              <a:avLst/>
            </a:prstGeom>
          </p:spPr>
        </p:pic>
      </p:grpSp>
      <p:graphicFrame>
        <p:nvGraphicFramePr>
          <p:cNvPr id="11" name="Diagrama 10">
            <a:extLst>
              <a:ext uri="{FF2B5EF4-FFF2-40B4-BE49-F238E27FC236}">
                <a16:creationId xmlns:a16="http://schemas.microsoft.com/office/drawing/2014/main" id="{D32CE14B-3BA1-4454-827F-251611057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5763728"/>
              </p:ext>
            </p:extLst>
          </p:nvPr>
        </p:nvGraphicFramePr>
        <p:xfrm>
          <a:off x="908438" y="2062097"/>
          <a:ext cx="6994333" cy="41464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797506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áfico 14" descr="Notación musical">
            <a:extLst>
              <a:ext uri="{FF2B5EF4-FFF2-40B4-BE49-F238E27FC236}">
                <a16:creationId xmlns:a16="http://schemas.microsoft.com/office/drawing/2014/main" id="{2A123BD8-A09C-49C0-98E8-54B55610A9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 rot="631394">
            <a:off x="3790715" y="4482751"/>
            <a:ext cx="3194131" cy="3194131"/>
          </a:xfrm>
          <a:prstGeom prst="rect">
            <a:avLst/>
          </a:prstGeom>
        </p:spPr>
      </p:pic>
      <p:pic>
        <p:nvPicPr>
          <p:cNvPr id="11" name="Gráfico 10" descr="Teclas de piano">
            <a:extLst>
              <a:ext uri="{FF2B5EF4-FFF2-40B4-BE49-F238E27FC236}">
                <a16:creationId xmlns:a16="http://schemas.microsoft.com/office/drawing/2014/main" id="{3CB00449-E308-4DF3-9CFD-9A7D30B672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 rot="1338607" flipH="1">
            <a:off x="-587261" y="1663257"/>
            <a:ext cx="2684499" cy="2684499"/>
          </a:xfrm>
          <a:prstGeom prst="rect">
            <a:avLst/>
          </a:prstGeom>
        </p:spPr>
      </p:pic>
      <p:pic>
        <p:nvPicPr>
          <p:cNvPr id="7" name="Gráfico 6" descr="Clave de fa">
            <a:extLst>
              <a:ext uri="{FF2B5EF4-FFF2-40B4-BE49-F238E27FC236}">
                <a16:creationId xmlns:a16="http://schemas.microsoft.com/office/drawing/2014/main" id="{88D22565-F42F-439B-A6A4-CF161165E6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 rot="1213697">
            <a:off x="-491837" y="3688628"/>
            <a:ext cx="3245427" cy="3245427"/>
          </a:xfrm>
          <a:prstGeom prst="rect">
            <a:avLst/>
          </a:prstGeom>
        </p:spPr>
      </p:pic>
      <p:pic>
        <p:nvPicPr>
          <p:cNvPr id="9" name="Gráfico 8" descr="Clave de sol">
            <a:extLst>
              <a:ext uri="{FF2B5EF4-FFF2-40B4-BE49-F238E27FC236}">
                <a16:creationId xmlns:a16="http://schemas.microsoft.com/office/drawing/2014/main" id="{B46E3E84-D1E6-4422-AA93-3EE98A821B9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 rot="20451125">
            <a:off x="8614445" y="-118161"/>
            <a:ext cx="3005286" cy="3005286"/>
          </a:xfrm>
          <a:prstGeom prst="rect">
            <a:avLst/>
          </a:prstGeom>
        </p:spPr>
      </p:pic>
      <p:pic>
        <p:nvPicPr>
          <p:cNvPr id="13" name="Gráfico 12" descr="Guitarra eléctrica">
            <a:extLst>
              <a:ext uri="{FF2B5EF4-FFF2-40B4-BE49-F238E27FC236}">
                <a16:creationId xmlns:a16="http://schemas.microsoft.com/office/drawing/2014/main" id="{6A56DF0C-1331-406E-AEE6-06E0E59FB9A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 rot="21078969">
            <a:off x="1920309" y="4797205"/>
            <a:ext cx="2453456" cy="2453456"/>
          </a:xfrm>
          <a:prstGeom prst="rect">
            <a:avLst/>
          </a:prstGeom>
        </p:spPr>
      </p:pic>
      <p:pic>
        <p:nvPicPr>
          <p:cNvPr id="19" name="Gráfico 18" descr="Regla">
            <a:extLst>
              <a:ext uri="{FF2B5EF4-FFF2-40B4-BE49-F238E27FC236}">
                <a16:creationId xmlns:a16="http://schemas.microsoft.com/office/drawing/2014/main" id="{39130E3C-1E93-4315-AE76-13C55147DCF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8889495">
            <a:off x="10171718" y="145767"/>
            <a:ext cx="1574403" cy="1574403"/>
          </a:xfrm>
          <a:prstGeom prst="rect">
            <a:avLst/>
          </a:prstGeom>
        </p:spPr>
      </p:pic>
      <p:pic>
        <p:nvPicPr>
          <p:cNvPr id="21" name="Gráfico 20" descr="Lápiz">
            <a:extLst>
              <a:ext uri="{FF2B5EF4-FFF2-40B4-BE49-F238E27FC236}">
                <a16:creationId xmlns:a16="http://schemas.microsoft.com/office/drawing/2014/main" id="{FFEC1660-205F-490E-800A-0D57D250BAE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2" cy="148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298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 rtlCol="0">
            <a:noAutofit/>
          </a:bodyPr>
          <a:lstStyle/>
          <a:p>
            <a:pPr rtl="0"/>
            <a:r>
              <a:rPr lang="es-ES" sz="4000" spc="-3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¿En qué consiste el proyecto?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392382"/>
            <a:ext cx="8378529" cy="4351338"/>
          </a:xfrm>
        </p:spPr>
        <p:txBody>
          <a:bodyPr rtlCol="0">
            <a:normAutofit/>
          </a:bodyPr>
          <a:lstStyle/>
          <a:p>
            <a:pPr rtl="0"/>
            <a:r>
              <a:rPr lang="es-E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 proyecto consiste en analizar distintas imágenes con distintos símbolos de la notación musical y clasificarlas satisfactoriamente.</a:t>
            </a: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6" y="0"/>
            <a:ext cx="3193475" cy="6954260"/>
            <a:chOff x="9055676" y="0"/>
            <a:chExt cx="3193475" cy="6954260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/>
              </a:p>
            </p:txBody>
          </p:sp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/>
              </a:p>
            </p:txBody>
          </p:sp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/>
              </a:p>
            </p:txBody>
          </p:sp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/>
              </a:p>
            </p:txBody>
          </p:sp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/>
              </a:p>
            </p:txBody>
          </p:sp>
        </p:grpSp>
        <p:pic>
          <p:nvPicPr>
            <p:cNvPr id="12" name="Gráfico 11" descr="Teclas de piano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B7335038-2009-4280-9155-8B3ACCF51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16" y="2493330"/>
            <a:ext cx="8570996" cy="3556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1002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 rtlCol="0">
            <a:noAutofit/>
          </a:bodyPr>
          <a:lstStyle/>
          <a:p>
            <a:pPr rtl="0"/>
            <a:r>
              <a:rPr lang="es-ES" sz="4000" spc="-3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Aplicaciones en la vida cotidiana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392382"/>
            <a:ext cx="8378529" cy="4351338"/>
          </a:xfrm>
        </p:spPr>
        <p:txBody>
          <a:bodyPr rtlCol="0">
            <a:normAutofit/>
          </a:bodyPr>
          <a:lstStyle/>
          <a:p>
            <a:pPr rtl="0"/>
            <a:r>
              <a:rPr lang="es-E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 principal aplicación sería incorporarla a un software de transcripción digital de melodías.</a:t>
            </a:r>
          </a:p>
          <a:p>
            <a:pPr rtl="0"/>
            <a:r>
              <a:rPr lang="es-E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Puede usarse para composición musical.</a:t>
            </a: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6" y="0"/>
            <a:ext cx="3193475" cy="6954260"/>
            <a:chOff x="9055676" y="0"/>
            <a:chExt cx="3193475" cy="6954260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/>
              </a:p>
            </p:txBody>
          </p:sp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/>
              </a:p>
            </p:txBody>
          </p:sp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/>
              </a:p>
            </p:txBody>
          </p:sp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/>
              </a:p>
            </p:txBody>
          </p:sp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/>
              </a:p>
            </p:txBody>
          </p:sp>
        </p:grpSp>
        <p:pic>
          <p:nvPicPr>
            <p:cNvPr id="12" name="Gráfico 11" descr="Teclas de piano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pic>
        <p:nvPicPr>
          <p:cNvPr id="3074" name="Picture 2" descr="Transcribe your handwritten music to digital scores by Cherylynmusic">
            <a:extLst>
              <a:ext uri="{FF2B5EF4-FFF2-40B4-BE49-F238E27FC236}">
                <a16:creationId xmlns:a16="http://schemas.microsoft.com/office/drawing/2014/main" id="{5122333A-4224-4E54-8FAE-27D43A5E9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566" y="2691058"/>
            <a:ext cx="6749963" cy="380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9231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642784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Obtención de los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2007909"/>
            <a:ext cx="8378529" cy="41690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s-ES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Los datos fueron obtenidos de OMR.</a:t>
            </a:r>
          </a:p>
          <a:p>
            <a:pPr rtl="0"/>
            <a:r>
              <a:rPr lang="es-ES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Originalmente son imágenes de distintos tamaños que fueron procesadas con CV2 con Python y luego </a:t>
            </a:r>
            <a:r>
              <a:rPr lang="es-ES" sz="24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reescaladas</a:t>
            </a:r>
            <a:r>
              <a:rPr lang="es-ES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al tamaño 96ˣ96.</a:t>
            </a:r>
          </a:p>
          <a:p>
            <a:pPr rtl="0"/>
            <a:r>
              <a:rPr lang="es-ES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Tras ser codificadas fueron guardadas en CSV con tamaños 24ˣ24 debido a que con el tamaño 96ˣ96 mi máquina quedaba trabada.</a:t>
            </a:r>
          </a:p>
          <a:p>
            <a:r>
              <a:rPr lang="es-ES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El </a:t>
            </a:r>
            <a:r>
              <a:rPr lang="es-ES" sz="24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dataset</a:t>
            </a:r>
            <a:r>
              <a:rPr lang="es-ES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quedó con 39518 observaciones tras retirar las marcas de compás (ya que estas en una partitura pueden deducirse por el compás) y 577 atributos.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798EA88B-C439-4F17-9585-820972CE0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09186" y="0"/>
            <a:ext cx="3668917" cy="6941127"/>
            <a:chOff x="9009186" y="0"/>
            <a:chExt cx="3668917" cy="6941127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/>
              </a:p>
            </p:txBody>
          </p:sp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/>
              </a:p>
            </p:txBody>
          </p:sp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/>
              </a:p>
            </p:txBody>
          </p:sp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/>
              </a:p>
            </p:txBody>
          </p:sp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/>
              </a:p>
            </p:txBody>
          </p:sp>
        </p:grpSp>
        <p:pic>
          <p:nvPicPr>
            <p:cNvPr id="11" name="Gráfico 10" descr="Portapapeles">
              <a:extLst>
                <a:ext uri="{FF2B5EF4-FFF2-40B4-BE49-F238E27FC236}">
                  <a16:creationId xmlns:a16="http://schemas.microsoft.com/office/drawing/2014/main" id="{4F58D0C9-D25F-4044-8F1B-4190E5A1B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009186" y="3272210"/>
              <a:ext cx="3668917" cy="36689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0499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Entrenando el modelo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392382"/>
            <a:ext cx="8378529" cy="4351338"/>
          </a:xfrm>
        </p:spPr>
        <p:txBody>
          <a:bodyPr rtlCol="0"/>
          <a:lstStyle/>
          <a:p>
            <a:pPr rtl="0"/>
            <a:r>
              <a:rPr lang="es-E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 notar que el </a:t>
            </a:r>
            <a:r>
              <a:rPr lang="es-ES" sz="24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dataset</a:t>
            </a:r>
            <a:r>
              <a:rPr lang="es-E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originalmente tiene 79 categorías podría ser demasiado pesado para el entrenamiento, por lo que se tomaron las primeras 11 clases que tenían elementos más abundantes.</a:t>
            </a:r>
          </a:p>
          <a:p>
            <a:pPr rtl="0"/>
            <a:endParaRPr lang="es-ES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5EB226A9-D9EE-4576-B6BE-BA2E94C1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936181" y="0"/>
            <a:ext cx="3890553" cy="6904758"/>
            <a:chOff x="8936181" y="0"/>
            <a:chExt cx="3890553" cy="6904758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/>
              </a:p>
            </p:txBody>
          </p:sp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/>
              </a:p>
            </p:txBody>
          </p:sp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/>
              </a:p>
            </p:txBody>
          </p:sp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/>
              </a:p>
            </p:txBody>
          </p:sp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/>
              </a:p>
            </p:txBody>
          </p:sp>
        </p:grpSp>
        <p:pic>
          <p:nvPicPr>
            <p:cNvPr id="11" name="Gráfico 10" descr="Microscopio">
              <a:extLst>
                <a:ext uri="{FF2B5EF4-FFF2-40B4-BE49-F238E27FC236}">
                  <a16:creationId xmlns:a16="http://schemas.microsoft.com/office/drawing/2014/main" id="{A9B090FE-5998-4BAC-AB8D-6F40D44C8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8936181" y="3014205"/>
              <a:ext cx="3890553" cy="3890553"/>
            </a:xfrm>
            <a:prstGeom prst="rect">
              <a:avLst/>
            </a:prstGeom>
          </p:spPr>
        </p:pic>
      </p:grpSp>
      <p:pic>
        <p:nvPicPr>
          <p:cNvPr id="4098" name="Picture 2">
            <a:extLst>
              <a:ext uri="{FF2B5EF4-FFF2-40B4-BE49-F238E27FC236}">
                <a16:creationId xmlns:a16="http://schemas.microsoft.com/office/drawing/2014/main" id="{7AF2BF80-3518-4B51-ACC2-3C76318AA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8324" y="3192593"/>
            <a:ext cx="9144000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3202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5" y="365125"/>
            <a:ext cx="4150924" cy="5835259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Estructura del modelo</a:t>
            </a:r>
            <a:br>
              <a:rPr lang="es-E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</a:br>
            <a:br>
              <a:rPr lang="es-E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</a:br>
            <a:r>
              <a:rPr lang="es-ES" sz="32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Ingreso de la CNN</a:t>
            </a:r>
            <a:br>
              <a:rPr lang="es-ES" sz="32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</a:br>
            <a:br>
              <a:rPr lang="es-ES" sz="32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</a:br>
            <a:br>
              <a:rPr lang="es-ES" sz="32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</a:br>
            <a:br>
              <a:rPr lang="es-ES" sz="32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</a:br>
            <a:br>
              <a:rPr lang="es-ES" sz="32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</a:br>
            <a:br>
              <a:rPr lang="es-ES" sz="32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</a:br>
            <a:r>
              <a:rPr lang="es-ES" sz="32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Salida de la CNN</a:t>
            </a:r>
            <a:br>
              <a:rPr lang="es-ES" sz="32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</a:br>
            <a:r>
              <a:rPr lang="es-ES" sz="32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	</a:t>
            </a:r>
            <a:r>
              <a:rPr lang="es-ES" sz="2000" b="1" dirty="0">
                <a:latin typeface="PT Sans" panose="020B0503020203020204" pitchFamily="34" charset="0"/>
              </a:rPr>
              <a:t>Natural (Becuadro)</a:t>
            </a:r>
            <a:endParaRPr lang="es-ES" b="1" dirty="0">
              <a:latin typeface="PT Sans" panose="020B0503020203020204" pitchFamily="34" charset="0"/>
            </a:endParaRP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D4EF09CF-3362-453A-9463-F6669A9D3E01}"/>
              </a:ext>
            </a:extLst>
          </p:cNvPr>
          <p:cNvGrpSpPr/>
          <p:nvPr/>
        </p:nvGrpSpPr>
        <p:grpSpPr>
          <a:xfrm>
            <a:off x="9055676" y="0"/>
            <a:ext cx="3136324" cy="6858000"/>
            <a:chOff x="9055676" y="0"/>
            <a:chExt cx="3136324" cy="6858000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403AE892-EBD6-40F1-851B-FEADBD59429F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54318653-1A38-442C-BA0F-F2C51149BCFF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C25D63D1-E9CE-42BF-BD4D-374FD0293155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BA4EE865-9F0D-4531-A737-E13A557C0277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6A1183CB-C5B0-498A-A49C-4180134C74B0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</p:grpSp>
      <p:pic>
        <p:nvPicPr>
          <p:cNvPr id="11" name="Graphic 26" descr="Classroom">
            <a:extLst>
              <a:ext uri="{FF2B5EF4-FFF2-40B4-BE49-F238E27FC236}">
                <a16:creationId xmlns:a16="http://schemas.microsoft.com/office/drawing/2014/main" id="{A9B090FE-5998-4BAC-AB8D-6F40D44C81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9581261" y="3992671"/>
            <a:ext cx="2516377" cy="2516377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9711021A-CD59-4A7C-986F-C51445D40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663" y="0"/>
            <a:ext cx="37401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4B1DBE4C-DE37-4748-8980-78A973A09C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42"/>
          <a:stretch/>
        </p:blipFill>
        <p:spPr bwMode="auto">
          <a:xfrm>
            <a:off x="1273938" y="2931091"/>
            <a:ext cx="1884022" cy="1851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625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4662" y="196901"/>
            <a:ext cx="8378529" cy="1027257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Filtros de la CNN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D4EF09CF-3362-453A-9463-F6669A9D3E01}"/>
              </a:ext>
            </a:extLst>
          </p:cNvPr>
          <p:cNvGrpSpPr/>
          <p:nvPr/>
        </p:nvGrpSpPr>
        <p:grpSpPr>
          <a:xfrm>
            <a:off x="11544889" y="0"/>
            <a:ext cx="3136324" cy="6858000"/>
            <a:chOff x="9055676" y="0"/>
            <a:chExt cx="3136324" cy="6858000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403AE892-EBD6-40F1-851B-FEADBD59429F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54318653-1A38-442C-BA0F-F2C51149BCFF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C25D63D1-E9CE-42BF-BD4D-374FD0293155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BA4EE865-9F0D-4531-A737-E13A557C0277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6A1183CB-C5B0-498A-A49C-4180134C74B0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</p:grpSp>
      <p:pic>
        <p:nvPicPr>
          <p:cNvPr id="5124" name="Picture 4">
            <a:extLst>
              <a:ext uri="{FF2B5EF4-FFF2-40B4-BE49-F238E27FC236}">
                <a16:creationId xmlns:a16="http://schemas.microsoft.com/office/drawing/2014/main" id="{0EC95F86-3054-4E47-A78E-F90BF427C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87" y="1023555"/>
            <a:ext cx="232679" cy="5492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E5ADAC81-AF44-4D9B-B6CE-413244397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398" y="1392381"/>
            <a:ext cx="9424276" cy="475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2448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4662" y="196901"/>
            <a:ext cx="8378529" cy="1027257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es-E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Avances de las convoluciones</a:t>
            </a:r>
            <a:br>
              <a:rPr lang="es-E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</a:br>
            <a:r>
              <a:rPr lang="es-ES" sz="31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Capa 0</a:t>
            </a:r>
            <a:endParaRPr lang="es-ES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D4EF09CF-3362-453A-9463-F6669A9D3E01}"/>
              </a:ext>
            </a:extLst>
          </p:cNvPr>
          <p:cNvGrpSpPr/>
          <p:nvPr/>
        </p:nvGrpSpPr>
        <p:grpSpPr>
          <a:xfrm>
            <a:off x="11798300" y="0"/>
            <a:ext cx="3136324" cy="6858000"/>
            <a:chOff x="9055676" y="0"/>
            <a:chExt cx="3136324" cy="6858000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403AE892-EBD6-40F1-851B-FEADBD59429F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54318653-1A38-442C-BA0F-F2C51149BCFF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C25D63D1-E9CE-42BF-BD4D-374FD0293155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BA4EE865-9F0D-4531-A737-E13A557C0277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6A1183CB-C5B0-498A-A49C-4180134C74B0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</p:grpSp>
      <p:pic>
        <p:nvPicPr>
          <p:cNvPr id="7170" name="Picture 2">
            <a:extLst>
              <a:ext uri="{FF2B5EF4-FFF2-40B4-BE49-F238E27FC236}">
                <a16:creationId xmlns:a16="http://schemas.microsoft.com/office/drawing/2014/main" id="{39997400-4B7B-41E0-9290-F98E8C56D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68" y="2312377"/>
            <a:ext cx="23907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DE1A6170-22F3-4331-9A86-118068C1D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654" y="1520556"/>
            <a:ext cx="8603195" cy="4530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782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4662" y="196901"/>
            <a:ext cx="8378529" cy="1027257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es-E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Avances de las convoluciones</a:t>
            </a:r>
            <a:br>
              <a:rPr lang="es-E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</a:br>
            <a:r>
              <a:rPr lang="es-ES" sz="31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Capa 1</a:t>
            </a:r>
            <a:endParaRPr lang="es-ES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D4EF09CF-3362-453A-9463-F6669A9D3E01}"/>
              </a:ext>
            </a:extLst>
          </p:cNvPr>
          <p:cNvGrpSpPr/>
          <p:nvPr/>
        </p:nvGrpSpPr>
        <p:grpSpPr>
          <a:xfrm>
            <a:off x="10623838" y="0"/>
            <a:ext cx="3136324" cy="6858000"/>
            <a:chOff x="9055676" y="0"/>
            <a:chExt cx="3136324" cy="6858000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403AE892-EBD6-40F1-851B-FEADBD59429F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54318653-1A38-442C-BA0F-F2C51149BCFF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C25D63D1-E9CE-42BF-BD4D-374FD0293155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BA4EE865-9F0D-4531-A737-E13A557C0277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6A1183CB-C5B0-498A-A49C-4180134C74B0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</p:grpSp>
      <p:pic>
        <p:nvPicPr>
          <p:cNvPr id="7170" name="Picture 2">
            <a:extLst>
              <a:ext uri="{FF2B5EF4-FFF2-40B4-BE49-F238E27FC236}">
                <a16:creationId xmlns:a16="http://schemas.microsoft.com/office/drawing/2014/main" id="{39997400-4B7B-41E0-9290-F98E8C56D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68" y="2312377"/>
            <a:ext cx="23907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9745A21C-48BC-4832-BE6F-46A4716FC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039" y="1440132"/>
            <a:ext cx="7116762" cy="489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65606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78095_TF33787325" id="{DECB53D5-F404-42F3-A793-5F9B1417E849}" vid="{8667C871-1B2F-4EC3-B15D-C4890392DC0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Seguridad de laboratorio</Template>
  <TotalTime>0</TotalTime>
  <Words>354</Words>
  <Application>Microsoft Office PowerPoint</Application>
  <PresentationFormat>Panorámica</PresentationFormat>
  <Paragraphs>69</Paragraphs>
  <Slides>18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PT Sans</vt:lpstr>
      <vt:lpstr>Rockwell</vt:lpstr>
      <vt:lpstr>Tahoma</vt:lpstr>
      <vt:lpstr>Tema de Office</vt:lpstr>
      <vt:lpstr>Music Notation CNN</vt:lpstr>
      <vt:lpstr>¿En qué consiste el proyecto?</vt:lpstr>
      <vt:lpstr>Aplicaciones en la vida cotidiana</vt:lpstr>
      <vt:lpstr>Obtención de los datos</vt:lpstr>
      <vt:lpstr>Entrenando el modelo</vt:lpstr>
      <vt:lpstr>Estructura del modelo  Ingreso de la CNN      Salida de la CNN  Natural (Becuadro)</vt:lpstr>
      <vt:lpstr>Filtros de la CNN</vt:lpstr>
      <vt:lpstr>Avances de las convoluciones Capa 0</vt:lpstr>
      <vt:lpstr>Avances de las convoluciones Capa 1</vt:lpstr>
      <vt:lpstr>Avances de las convoluciones Capa 0</vt:lpstr>
      <vt:lpstr>Avances de las convoluciones Capa 1</vt:lpstr>
      <vt:lpstr>Avances de las convoluciones Capa 0</vt:lpstr>
      <vt:lpstr>Avances de las convoluciones Capa 1</vt:lpstr>
      <vt:lpstr>Resultados del modelo</vt:lpstr>
      <vt:lpstr>Conclusiones y recomendaciones</vt:lpstr>
      <vt:lpstr>Poniendo en práctica el primer punto</vt:lpstr>
      <vt:lpstr>Resultados obtenidos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2020-04-25T22:23:28Z</dcterms:created>
  <dcterms:modified xsi:type="dcterms:W3CDTF">2020-04-25T23:25:15Z</dcterms:modified>
</cp:coreProperties>
</file>