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7010400" cy="92964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gwQcdI+i16DJZJhiOPWnxH68Fl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Jorge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Jorge: 1-7</a:t>
            </a:r>
            <a:endParaRPr/>
          </a:p>
          <a:p>
            <a:pPr indent="0" lvl="0" marL="0" rtl="0" algn="l">
              <a:lnSpc>
                <a:spcPct val="100000"/>
              </a:lnSpc>
              <a:spcBef>
                <a:spcPts val="0"/>
              </a:spcBef>
              <a:spcAft>
                <a:spcPts val="0"/>
              </a:spcAft>
              <a:buSzPts val="1100"/>
              <a:buNone/>
            </a:pPr>
            <a:r>
              <a:rPr lang="en-US"/>
              <a:t>Sri: 8-11</a:t>
            </a:r>
            <a:endParaRPr/>
          </a:p>
          <a:p>
            <a:pPr indent="0" lvl="0" marL="0" rtl="0" algn="l">
              <a:lnSpc>
                <a:spcPct val="100000"/>
              </a:lnSpc>
              <a:spcBef>
                <a:spcPts val="0"/>
              </a:spcBef>
              <a:spcAft>
                <a:spcPts val="0"/>
              </a:spcAft>
              <a:buSzPts val="1100"/>
              <a:buNone/>
            </a:pPr>
            <a:r>
              <a:rPr lang="en-US"/>
              <a:t>Ishki: 12-15</a:t>
            </a:r>
            <a:endParaRPr/>
          </a:p>
          <a:p>
            <a:pPr indent="0" lvl="0" marL="0" rtl="0" algn="l">
              <a:lnSpc>
                <a:spcPct val="100000"/>
              </a:lnSpc>
              <a:spcBef>
                <a:spcPts val="0"/>
              </a:spcBef>
              <a:spcAft>
                <a:spcPts val="0"/>
              </a:spcAft>
              <a:buSzPts val="1100"/>
              <a:buNone/>
            </a:pPr>
            <a:r>
              <a:rPr lang="en-US"/>
              <a:t>Dhruv: 16-19</a:t>
            </a:r>
            <a:endParaRPr/>
          </a:p>
          <a:p>
            <a:pPr indent="0" lvl="0" marL="0" rtl="0" algn="l">
              <a:lnSpc>
                <a:spcPct val="100000"/>
              </a:lnSpc>
              <a:spcBef>
                <a:spcPts val="0"/>
              </a:spcBef>
              <a:spcAft>
                <a:spcPts val="0"/>
              </a:spcAft>
              <a:buSzPts val="1100"/>
              <a:buNone/>
            </a:pPr>
            <a:r>
              <a:t/>
            </a:r>
            <a:endParaRPr/>
          </a:p>
        </p:txBody>
      </p:sp>
      <p:sp>
        <p:nvSpPr>
          <p:cNvPr id="70" name="Google Shape;70;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Green is ours, brown is users’, and purple is external code. </a:t>
            </a:r>
            <a:endParaRPr/>
          </a:p>
          <a:p>
            <a:pPr indent="0" lvl="0" marL="0" rtl="0" algn="l">
              <a:lnSpc>
                <a:spcPct val="100000"/>
              </a:lnSpc>
              <a:spcBef>
                <a:spcPts val="0"/>
              </a:spcBef>
              <a:spcAft>
                <a:spcPts val="0"/>
              </a:spcAft>
              <a:buSzPts val="1100"/>
              <a:buNone/>
            </a:pPr>
            <a:r>
              <a:rPr lang="en-US"/>
              <a:t>Beveled square is component code, </a:t>
            </a:r>
            <a:endParaRPr/>
          </a:p>
          <a:p>
            <a:pPr indent="0" lvl="0" marL="0" rtl="0" algn="l">
              <a:lnSpc>
                <a:spcPct val="100000"/>
              </a:lnSpc>
              <a:spcBef>
                <a:spcPts val="0"/>
              </a:spcBef>
              <a:spcAft>
                <a:spcPts val="0"/>
              </a:spcAft>
              <a:buSzPts val="1100"/>
              <a:buNone/>
            </a:pPr>
            <a:r>
              <a:rPr lang="en-US"/>
              <a:t>Folded corner is a static file, </a:t>
            </a:r>
            <a:endParaRPr/>
          </a:p>
          <a:p>
            <a:pPr indent="0" lvl="0" marL="0" rtl="0" algn="l">
              <a:lnSpc>
                <a:spcPct val="100000"/>
              </a:lnSpc>
              <a:spcBef>
                <a:spcPts val="0"/>
              </a:spcBef>
              <a:spcAft>
                <a:spcPts val="0"/>
              </a:spcAft>
              <a:buSzPts val="1100"/>
              <a:buNone/>
            </a:pPr>
            <a:r>
              <a:rPr lang="en-US"/>
              <a:t>Bunch of </a:t>
            </a:r>
            <a:r>
              <a:rPr lang="en-US"/>
              <a:t>layered</a:t>
            </a:r>
            <a:r>
              <a:rPr lang="en-US"/>
              <a:t> squares is a file system</a:t>
            </a:r>
            <a:endParaRPr/>
          </a:p>
        </p:txBody>
      </p:sp>
      <p:sp>
        <p:nvSpPr>
          <p:cNvPr id="193" name="Google Shape;193;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4e4a931c_2_3329: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Green is ours, brown is users’, and purple is external code. </a:t>
            </a:r>
            <a:endParaRPr/>
          </a:p>
          <a:p>
            <a:pPr indent="0" lvl="0" marL="0" rtl="0" algn="l">
              <a:lnSpc>
                <a:spcPct val="100000"/>
              </a:lnSpc>
              <a:spcBef>
                <a:spcPts val="0"/>
              </a:spcBef>
              <a:spcAft>
                <a:spcPts val="0"/>
              </a:spcAft>
              <a:buSzPts val="1100"/>
              <a:buNone/>
            </a:pPr>
            <a:r>
              <a:rPr lang="en-US"/>
              <a:t>Beveled square is component code, </a:t>
            </a:r>
            <a:endParaRPr/>
          </a:p>
          <a:p>
            <a:pPr indent="0" lvl="0" marL="0" rtl="0" algn="l">
              <a:lnSpc>
                <a:spcPct val="100000"/>
              </a:lnSpc>
              <a:spcBef>
                <a:spcPts val="0"/>
              </a:spcBef>
              <a:spcAft>
                <a:spcPts val="0"/>
              </a:spcAft>
              <a:buSzPts val="1100"/>
              <a:buNone/>
            </a:pPr>
            <a:r>
              <a:rPr lang="en-US"/>
              <a:t>Folded corner is a static file, </a:t>
            </a:r>
            <a:endParaRPr/>
          </a:p>
          <a:p>
            <a:pPr indent="0" lvl="0" marL="0" rtl="0" algn="l">
              <a:lnSpc>
                <a:spcPct val="100000"/>
              </a:lnSpc>
              <a:spcBef>
                <a:spcPts val="0"/>
              </a:spcBef>
              <a:spcAft>
                <a:spcPts val="0"/>
              </a:spcAft>
              <a:buSzPts val="1100"/>
              <a:buNone/>
            </a:pPr>
            <a:r>
              <a:rPr lang="en-US"/>
              <a:t>Bunch of layered squares is a file system</a:t>
            </a:r>
            <a:endParaRPr/>
          </a:p>
        </p:txBody>
      </p:sp>
      <p:sp>
        <p:nvSpPr>
          <p:cNvPr id="214" name="Google Shape;214;gde4e4a931c_2_3329: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35" name="Google Shape;235;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4e4a931c_1_63: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243" name="Google Shape;243;gde4e4a931c_1_63: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4e4a931c_1_42: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51" name="Google Shape;251;gde4e4a931c_1_42: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4e4a931c_2_5: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59" name="Google Shape;259;gde4e4a931c_2_5: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4e4a931c_2_133: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67" name="Google Shape;267;gde4e4a931c_2_133: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e4e4a931c_1_49: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75" name="Google Shape;275;gde4e4a931c_1_49: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e4e4a931c_2_126: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Aaron</a:t>
            </a:r>
            <a:endParaRPr/>
          </a:p>
        </p:txBody>
      </p:sp>
      <p:sp>
        <p:nvSpPr>
          <p:cNvPr id="283" name="Google Shape;283;gde4e4a931c_2_12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2e2adacde_1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d2e2adacde_1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spcBef>
                <a:spcPts val="560"/>
              </a:spcBef>
              <a:spcAft>
                <a:spcPts val="0"/>
              </a:spcAft>
              <a:buClr>
                <a:schemeClr val="dk1"/>
              </a:buClr>
              <a:buSzPts val="1800"/>
              <a:buFont typeface="Arial"/>
              <a:buNone/>
            </a:pPr>
            <a:r>
              <a:rPr lang="en-US" sz="1700">
                <a:solidFill>
                  <a:srgbClr val="666666"/>
                </a:solidFill>
                <a:latin typeface="Times New Roman"/>
                <a:ea typeface="Times New Roman"/>
                <a:cs typeface="Times New Roman"/>
                <a:sym typeface="Times New Roman"/>
              </a:rPr>
              <a:t>Eye cancer </a:t>
            </a:r>
            <a:r>
              <a:rPr lang="en-US" sz="1700">
                <a:solidFill>
                  <a:srgbClr val="666666"/>
                </a:solidFill>
                <a:latin typeface="Times New Roman"/>
                <a:ea typeface="Times New Roman"/>
                <a:cs typeface="Times New Roman"/>
                <a:sym typeface="Times New Roman"/>
              </a:rPr>
              <a:t>Lab researchers (but really all scientist that need any sort of cell counting) have to spend many hours of their time manually counting cells in samples that they obtain. This takes away time from their more important research and employers must pay for the time that they spend counting. This task is also heavily error-prone.</a:t>
            </a:r>
            <a:endParaRPr sz="1700">
              <a:solidFill>
                <a:srgbClr val="666666"/>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1800"/>
              <a:buFont typeface="Arial"/>
              <a:buNone/>
            </a:pPr>
            <a:r>
              <a:t/>
            </a:r>
            <a:endParaRPr sz="1700">
              <a:solidFill>
                <a:srgbClr val="666666"/>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1800"/>
              <a:buFont typeface="Arial"/>
              <a:buNone/>
            </a:pPr>
            <a:r>
              <a:rPr lang="en-US" sz="1700">
                <a:solidFill>
                  <a:srgbClr val="666666"/>
                </a:solidFill>
                <a:latin typeface="Times New Roman"/>
                <a:ea typeface="Times New Roman"/>
                <a:cs typeface="Times New Roman"/>
                <a:sym typeface="Times New Roman"/>
              </a:rPr>
              <a:t>Motivation: </a:t>
            </a:r>
            <a:endParaRPr sz="1700">
              <a:solidFill>
                <a:srgbClr val="666666"/>
              </a:solidFill>
              <a:latin typeface="Times New Roman"/>
              <a:ea typeface="Times New Roman"/>
              <a:cs typeface="Times New Roman"/>
              <a:sym typeface="Times New Roman"/>
            </a:endParaRPr>
          </a:p>
          <a:p>
            <a:pPr indent="-336550" lvl="0" marL="457200" rtl="0" algn="l">
              <a:spcBef>
                <a:spcPts val="560"/>
              </a:spcBef>
              <a:spcAft>
                <a:spcPts val="0"/>
              </a:spcAft>
              <a:buClr>
                <a:srgbClr val="666666"/>
              </a:buClr>
              <a:buSzPts val="1700"/>
              <a:buFont typeface="Times New Roman"/>
              <a:buChar char="-"/>
            </a:pPr>
            <a:r>
              <a:rPr lang="en-US" sz="1700">
                <a:solidFill>
                  <a:srgbClr val="666666"/>
                </a:solidFill>
                <a:latin typeface="Times New Roman"/>
                <a:ea typeface="Times New Roman"/>
                <a:cs typeface="Times New Roman"/>
                <a:sym typeface="Times New Roman"/>
              </a:rPr>
              <a:t>Learn about machine learning</a:t>
            </a:r>
            <a:endParaRPr sz="1700">
              <a:solidFill>
                <a:srgbClr val="666666"/>
              </a:solidFill>
              <a:latin typeface="Times New Roman"/>
              <a:ea typeface="Times New Roman"/>
              <a:cs typeface="Times New Roman"/>
              <a:sym typeface="Times New Roman"/>
            </a:endParaRPr>
          </a:p>
          <a:p>
            <a:pPr indent="-336550" lvl="0" marL="457200" rtl="0" algn="l">
              <a:spcBef>
                <a:spcPts val="0"/>
              </a:spcBef>
              <a:spcAft>
                <a:spcPts val="0"/>
              </a:spcAft>
              <a:buClr>
                <a:srgbClr val="666666"/>
              </a:buClr>
              <a:buSzPts val="1700"/>
              <a:buFont typeface="Times New Roman"/>
              <a:buChar char="-"/>
            </a:pPr>
            <a:r>
              <a:rPr lang="en-US" sz="1700">
                <a:solidFill>
                  <a:srgbClr val="666666"/>
                </a:solidFill>
                <a:latin typeface="Times New Roman"/>
                <a:ea typeface="Times New Roman"/>
                <a:cs typeface="Times New Roman"/>
                <a:sym typeface="Times New Roman"/>
              </a:rPr>
              <a:t>Fun project that had an actual real world application</a:t>
            </a:r>
            <a:endParaRPr sz="1700">
              <a:solidFill>
                <a:srgbClr val="666666"/>
              </a:solidFill>
              <a:latin typeface="Times New Roman"/>
              <a:ea typeface="Times New Roman"/>
              <a:cs typeface="Times New Roman"/>
              <a:sym typeface="Times New Roman"/>
            </a:endParaRPr>
          </a:p>
        </p:txBody>
      </p:sp>
      <p:sp>
        <p:nvSpPr>
          <p:cNvPr id="79" name="Google Shape;79;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85" name="Google Shape;85;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e4e4a931c_1_56: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96" name="Google Shape;96;gde4e4a931c_1_5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e4e4a931c_1_7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104" name="Google Shape;104;gde4e4a931c_1_7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4ec648fa_0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113" name="Google Shape;113;gde4ec648fa_0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e4ec648fa_0_7: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Sriram</a:t>
            </a:r>
            <a:endParaRPr/>
          </a:p>
        </p:txBody>
      </p:sp>
      <p:sp>
        <p:nvSpPr>
          <p:cNvPr id="122" name="Google Shape;122;gde4ec648fa_0_7: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e4e4a931c_2_3261: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Green is ours, brown is users’, and purple is external code.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Beveled square is component code,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Folded corner is a static file,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Bunch of layered squares is a file system</a:t>
            </a:r>
            <a:endParaRPr/>
          </a:p>
        </p:txBody>
      </p:sp>
      <p:sp>
        <p:nvSpPr>
          <p:cNvPr id="131" name="Google Shape;131;gde4e4a931c_2_3261: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e4e4a931c_2_3297: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solidFill>
                  <a:schemeClr val="dk1"/>
                </a:solidFill>
              </a:rPr>
              <a:t>Green is ours, brown is users’, and purple is external code. </a:t>
            </a:r>
            <a:endParaRPr>
              <a:solidFill>
                <a:schemeClr val="dk1"/>
              </a:solidFill>
            </a:endParaRPr>
          </a:p>
          <a:p>
            <a:pPr indent="0" lvl="0" marL="0" rtl="0" algn="l">
              <a:spcBef>
                <a:spcPts val="0"/>
              </a:spcBef>
              <a:spcAft>
                <a:spcPts val="0"/>
              </a:spcAft>
              <a:buSzPts val="1100"/>
              <a:buNone/>
            </a:pPr>
            <a:r>
              <a:rPr lang="en-US">
                <a:solidFill>
                  <a:schemeClr val="dk1"/>
                </a:solidFill>
              </a:rPr>
              <a:t>Beveled square is component code, </a:t>
            </a:r>
            <a:endParaRPr>
              <a:solidFill>
                <a:schemeClr val="dk1"/>
              </a:solidFill>
            </a:endParaRPr>
          </a:p>
          <a:p>
            <a:pPr indent="0" lvl="0" marL="0" rtl="0" algn="l">
              <a:spcBef>
                <a:spcPts val="0"/>
              </a:spcBef>
              <a:spcAft>
                <a:spcPts val="0"/>
              </a:spcAft>
              <a:buSzPts val="1100"/>
              <a:buNone/>
            </a:pPr>
            <a:r>
              <a:rPr lang="en-US">
                <a:solidFill>
                  <a:schemeClr val="dk1"/>
                </a:solidFill>
              </a:rPr>
              <a:t>Folded corner is a static file, </a:t>
            </a:r>
            <a:endParaRPr>
              <a:solidFill>
                <a:schemeClr val="dk1"/>
              </a:solidFill>
            </a:endParaRPr>
          </a:p>
          <a:p>
            <a:pPr indent="0" lvl="0" marL="0" rtl="0" algn="l">
              <a:spcBef>
                <a:spcPts val="0"/>
              </a:spcBef>
              <a:spcAft>
                <a:spcPts val="0"/>
              </a:spcAft>
              <a:buSzPts val="1100"/>
              <a:buNone/>
            </a:pPr>
            <a:r>
              <a:rPr lang="en-US">
                <a:solidFill>
                  <a:schemeClr val="dk1"/>
                </a:solidFill>
              </a:rPr>
              <a:t>Bunch of layered squares is a file system</a:t>
            </a:r>
            <a:endParaRPr/>
          </a:p>
        </p:txBody>
      </p:sp>
      <p:sp>
        <p:nvSpPr>
          <p:cNvPr id="161" name="Google Shape;161;gde4e4a931c_2_3297: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de4e4a931c_2_3177"/>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de4e4a931c_2_3177"/>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de4e4a931c_2_3177"/>
          <p:cNvGrpSpPr/>
          <p:nvPr/>
        </p:nvGrpSpPr>
        <p:grpSpPr>
          <a:xfrm>
            <a:off x="1004144" y="1362666"/>
            <a:ext cx="7136668" cy="203195"/>
            <a:chOff x="1346429" y="1011300"/>
            <a:chExt cx="6452100" cy="152400"/>
          </a:xfrm>
        </p:grpSpPr>
        <p:cxnSp>
          <p:nvCxnSpPr>
            <p:cNvPr id="13" name="Google Shape;13;gde4e4a931c_2_317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de4e4a931c_2_317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de4e4a931c_2_3177"/>
          <p:cNvGrpSpPr/>
          <p:nvPr/>
        </p:nvGrpSpPr>
        <p:grpSpPr>
          <a:xfrm>
            <a:off x="1004151" y="5292001"/>
            <a:ext cx="7136668" cy="203195"/>
            <a:chOff x="1346435" y="3969088"/>
            <a:chExt cx="6452100" cy="152400"/>
          </a:xfrm>
        </p:grpSpPr>
        <p:cxnSp>
          <p:nvCxnSpPr>
            <p:cNvPr id="16" name="Google Shape;16;gde4e4a931c_2_317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de4e4a931c_2_317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de4e4a931c_2_3177"/>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gde4e4a931c_2_3177"/>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gde4e4a931c_2_317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de4e4a931c_2_32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de4e4a931c_2_32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de4e4a931c_2_3223"/>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gde4e4a931c_2_32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de4e4a931c_2_32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de4e4a931c_2_3230"/>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gde4e4a931c_2_3230"/>
          <p:cNvSpPr txBox="1"/>
          <p:nvPr>
            <p:ph idx="1" type="body"/>
          </p:nvPr>
        </p:nvSpPr>
        <p:spPr>
          <a:xfrm>
            <a:off x="457200" y="1600200"/>
            <a:ext cx="8229600" cy="4526100"/>
          </a:xfrm>
          <a:prstGeom prst="rect">
            <a:avLst/>
          </a:prstGeom>
          <a:noFill/>
          <a:ln>
            <a:noFill/>
          </a:ln>
        </p:spPr>
        <p:txBody>
          <a:bodyPr anchorCtr="0" anchor="t" bIns="45675" lIns="91375" spcFirstLastPara="1" rIns="91375" wrap="square" tIns="4567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5" name="Google Shape;65;gde4e4a931c_2_3230"/>
          <p:cNvSpPr txBox="1"/>
          <p:nvPr>
            <p:ph idx="10" type="dt"/>
          </p:nvPr>
        </p:nvSpPr>
        <p:spPr>
          <a:xfrm>
            <a:off x="457200" y="6356350"/>
            <a:ext cx="2133600" cy="365100"/>
          </a:xfrm>
          <a:prstGeom prst="rect">
            <a:avLst/>
          </a:prstGeom>
          <a:noFill/>
          <a:ln>
            <a:noFill/>
          </a:ln>
        </p:spPr>
        <p:txBody>
          <a:bodyPr anchorCtr="0" anchor="ctr" bIns="45675" lIns="91375" spcFirstLastPara="1" rIns="91375" wrap="square" tIns="4567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gde4e4a931c_2_3230"/>
          <p:cNvSpPr txBox="1"/>
          <p:nvPr>
            <p:ph idx="11" type="ftr"/>
          </p:nvPr>
        </p:nvSpPr>
        <p:spPr>
          <a:xfrm>
            <a:off x="3124200" y="6356350"/>
            <a:ext cx="2895600" cy="365100"/>
          </a:xfrm>
          <a:prstGeom prst="rect">
            <a:avLst/>
          </a:prstGeom>
          <a:noFill/>
          <a:ln>
            <a:noFill/>
          </a:ln>
        </p:spPr>
        <p:txBody>
          <a:bodyPr anchorCtr="0" anchor="ctr" bIns="45675" lIns="91375" spcFirstLastPara="1" rIns="91375" wrap="square" tIns="4567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de4e4a931c_2_3230"/>
          <p:cNvSpPr txBox="1"/>
          <p:nvPr>
            <p:ph idx="12" type="sldNum"/>
          </p:nvPr>
        </p:nvSpPr>
        <p:spPr>
          <a:xfrm>
            <a:off x="6553200" y="6356350"/>
            <a:ext cx="2133600" cy="365100"/>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de4e4a931c_2_3189"/>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de4e4a931c_2_3189"/>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gde4e4a931c_2_318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de4e4a931c_2_3193"/>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de4e4a931c_2_3193"/>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gde4e4a931c_2_3193"/>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gde4e4a931c_2_319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de4e4a931c_2_3198"/>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gde4e4a931c_2_3198"/>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gde4e4a931c_2_3198"/>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de4e4a931c_2_319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de4e4a931c_2_3203"/>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gde4e4a931c_2_320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de4e4a931c_2_3206"/>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gde4e4a931c_2_3206"/>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de4e4a931c_2_320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de4e4a931c_2_3210"/>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gde4e4a931c_2_32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de4e4a931c_2_3213"/>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gde4e4a931c_2_3213"/>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de4e4a931c_2_3213"/>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gde4e4a931c_2_3213"/>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gde4e4a931c_2_3213"/>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gde4e4a931c_2_32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de4e4a931c_2_322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gde4e4a931c_2_32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de4e4a931c_2_317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gde4e4a931c_2_317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gde4e4a931c_2_317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
          <p:cNvSpPr txBox="1"/>
          <p:nvPr>
            <p:ph idx="1" type="subTitle"/>
          </p:nvPr>
        </p:nvSpPr>
        <p:spPr>
          <a:xfrm>
            <a:off x="2272350" y="3640500"/>
            <a:ext cx="4941600" cy="9351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560"/>
              </a:spcBef>
              <a:spcAft>
                <a:spcPts val="0"/>
              </a:spcAft>
              <a:buClr>
                <a:schemeClr val="dk1"/>
              </a:buClr>
              <a:buSzPts val="2800"/>
              <a:buFont typeface="Arial"/>
              <a:buNone/>
            </a:pPr>
            <a:r>
              <a:rPr lang="en-US" sz="1800">
                <a:latin typeface="Times New Roman"/>
                <a:ea typeface="Times New Roman"/>
                <a:cs typeface="Times New Roman"/>
                <a:sym typeface="Times New Roman"/>
              </a:rPr>
              <a:t>Team members: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Jorge Tapias Gomez: Product Owner</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Sriram Ramesh: Developer</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Aaron Swoiskin: Developer</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Dhruv Tummala: Final Scrum Master</a:t>
            </a:r>
            <a:endParaRPr sz="1800">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000"/>
              <a:buFont typeface="Arial"/>
              <a:buNone/>
            </a:pPr>
            <a:r>
              <a:rPr lang="en-US" sz="10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p:txBody>
      </p:sp>
      <p:sp>
        <p:nvSpPr>
          <p:cNvPr id="74" name="Google Shape;74;p1"/>
          <p:cNvSpPr txBox="1"/>
          <p:nvPr>
            <p:ph type="ctrTitle"/>
          </p:nvPr>
        </p:nvSpPr>
        <p:spPr>
          <a:xfrm>
            <a:off x="3044700" y="1529124"/>
            <a:ext cx="3054600" cy="1939500"/>
          </a:xfrm>
          <a:prstGeom prst="rect">
            <a:avLst/>
          </a:prstGeom>
          <a:noFill/>
          <a:ln>
            <a:noFill/>
          </a:ln>
        </p:spPr>
        <p:txBody>
          <a:bodyPr anchorCtr="0" anchor="ctr" bIns="45675" lIns="91375" spcFirstLastPara="1" rIns="91375" wrap="square" tIns="45675">
            <a:spAutoFit/>
          </a:bodyPr>
          <a:lstStyle/>
          <a:p>
            <a:pPr indent="0" lvl="0" marL="0" rtl="0" algn="ctr">
              <a:lnSpc>
                <a:spcPct val="100000"/>
              </a:lnSpc>
              <a:spcBef>
                <a:spcPts val="0"/>
              </a:spcBef>
              <a:spcAft>
                <a:spcPts val="0"/>
              </a:spcAft>
              <a:buSzPts val="1400"/>
              <a:buNone/>
            </a:pPr>
            <a:r>
              <a:rPr lang="en-US" sz="4000">
                <a:latin typeface="Times New Roman"/>
                <a:ea typeface="Times New Roman"/>
                <a:cs typeface="Times New Roman"/>
                <a:sym typeface="Times New Roman"/>
              </a:rPr>
              <a:t>Automatic Cell Counting</a:t>
            </a:r>
            <a:endParaRPr/>
          </a:p>
        </p:txBody>
      </p:sp>
      <p:sp>
        <p:nvSpPr>
          <p:cNvPr id="75" name="Google Shape;75;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1"/>
          <p:cNvSpPr txBox="1"/>
          <p:nvPr/>
        </p:nvSpPr>
        <p:spPr>
          <a:xfrm>
            <a:off x="7529000" y="5831775"/>
            <a:ext cx="14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6/1/21</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p:nvPr/>
        </p:nvSpPr>
        <p:spPr>
          <a:xfrm>
            <a:off x="5029200" y="1854675"/>
            <a:ext cx="2425500" cy="17535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Architecture (while training)</a:t>
            </a:r>
            <a:endParaRPr/>
          </a:p>
        </p:txBody>
      </p:sp>
      <p:sp>
        <p:nvSpPr>
          <p:cNvPr id="197" name="Google Shape;197;p8"/>
          <p:cNvSpPr/>
          <p:nvPr/>
        </p:nvSpPr>
        <p:spPr>
          <a:xfrm flipH="1">
            <a:off x="1488975" y="1748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flipH="1">
            <a:off x="1409925" y="18149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flipH="1">
            <a:off x="1318650" y="19184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flipH="1">
            <a:off x="1166250" y="2070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flipH="1">
            <a:off x="1258325" y="20032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p>
          <a:p>
            <a:pPr indent="0" lvl="0" marL="0" rtl="0" algn="ctr">
              <a:spcBef>
                <a:spcPts val="0"/>
              </a:spcBef>
              <a:spcAft>
                <a:spcPts val="0"/>
              </a:spcAft>
              <a:buNone/>
            </a:pPr>
            <a:r>
              <a:rPr lang="en-US" sz="2600"/>
              <a:t>Dataset</a:t>
            </a:r>
            <a:endParaRPr sz="2600"/>
          </a:p>
          <a:p>
            <a:pPr indent="0" lvl="0" marL="0" rtl="0" algn="l">
              <a:spcBef>
                <a:spcPts val="0"/>
              </a:spcBef>
              <a:spcAft>
                <a:spcPts val="0"/>
              </a:spcAft>
              <a:buNone/>
            </a:pPr>
            <a:r>
              <a:t/>
            </a:r>
            <a:endParaRPr sz="2600"/>
          </a:p>
        </p:txBody>
      </p:sp>
      <p:sp>
        <p:nvSpPr>
          <p:cNvPr id="202" name="Google Shape;202;p8"/>
          <p:cNvSpPr txBox="1"/>
          <p:nvPr/>
        </p:nvSpPr>
        <p:spPr>
          <a:xfrm flipH="1">
            <a:off x="5245650" y="2208075"/>
            <a:ext cx="1992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Open Sans"/>
                <a:ea typeface="Open Sans"/>
                <a:cs typeface="Open Sans"/>
                <a:sym typeface="Open Sans"/>
              </a:rPr>
              <a:t>Training Notebook</a:t>
            </a:r>
            <a:endParaRPr sz="2800">
              <a:latin typeface="Open Sans"/>
              <a:ea typeface="Open Sans"/>
              <a:cs typeface="Open Sans"/>
              <a:sym typeface="Open Sans"/>
            </a:endParaRPr>
          </a:p>
        </p:txBody>
      </p:sp>
      <p:sp>
        <p:nvSpPr>
          <p:cNvPr id="203" name="Google Shape;203;p8"/>
          <p:cNvSpPr/>
          <p:nvPr/>
        </p:nvSpPr>
        <p:spPr>
          <a:xfrm>
            <a:off x="6853075" y="504572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Model weights</a:t>
            </a:r>
            <a:endParaRPr sz="2000"/>
          </a:p>
        </p:txBody>
      </p:sp>
      <p:sp>
        <p:nvSpPr>
          <p:cNvPr id="204" name="Google Shape;204;p8"/>
          <p:cNvSpPr/>
          <p:nvPr/>
        </p:nvSpPr>
        <p:spPr>
          <a:xfrm>
            <a:off x="1002425" y="4779825"/>
            <a:ext cx="2229000" cy="16137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t>Markup Converter</a:t>
            </a:r>
            <a:endParaRPr sz="2700"/>
          </a:p>
        </p:txBody>
      </p:sp>
      <p:cxnSp>
        <p:nvCxnSpPr>
          <p:cNvPr id="205" name="Google Shape;205;p8"/>
          <p:cNvCxnSpPr/>
          <p:nvPr/>
        </p:nvCxnSpPr>
        <p:spPr>
          <a:xfrm rot="5400000">
            <a:off x="744875" y="4008900"/>
            <a:ext cx="1259100" cy="232200"/>
          </a:xfrm>
          <a:prstGeom prst="curvedConnector3">
            <a:avLst>
              <a:gd fmla="val 50488" name="adj1"/>
            </a:avLst>
          </a:prstGeom>
          <a:noFill/>
          <a:ln cap="flat" cmpd="sng" w="9525">
            <a:solidFill>
              <a:schemeClr val="dk2"/>
            </a:solidFill>
            <a:prstDash val="solid"/>
            <a:round/>
            <a:headEnd len="med" w="med" type="none"/>
            <a:tailEnd len="med" w="med" type="triangle"/>
          </a:ln>
        </p:spPr>
      </p:cxnSp>
      <p:cxnSp>
        <p:nvCxnSpPr>
          <p:cNvPr id="206" name="Google Shape;206;p8"/>
          <p:cNvCxnSpPr/>
          <p:nvPr/>
        </p:nvCxnSpPr>
        <p:spPr>
          <a:xfrm rot="-5400000">
            <a:off x="2114825" y="4012138"/>
            <a:ext cx="1173600" cy="2934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7" name="Google Shape;207;p8"/>
          <p:cNvSpPr txBox="1"/>
          <p:nvPr/>
        </p:nvSpPr>
        <p:spPr>
          <a:xfrm>
            <a:off x="1401875" y="3804825"/>
            <a:ext cx="143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Modifies the files in </a:t>
            </a:r>
            <a:endParaRPr sz="1700">
              <a:latin typeface="Open Sans"/>
              <a:ea typeface="Open Sans"/>
              <a:cs typeface="Open Sans"/>
              <a:sym typeface="Open Sans"/>
            </a:endParaRPr>
          </a:p>
        </p:txBody>
      </p:sp>
      <p:cxnSp>
        <p:nvCxnSpPr>
          <p:cNvPr id="208" name="Google Shape;208;p8"/>
          <p:cNvCxnSpPr/>
          <p:nvPr/>
        </p:nvCxnSpPr>
        <p:spPr>
          <a:xfrm flipH="1" rot="-5400000">
            <a:off x="6448500" y="4050650"/>
            <a:ext cx="1371600" cy="552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9" name="Google Shape;209;p8"/>
          <p:cNvCxnSpPr/>
          <p:nvPr/>
        </p:nvCxnSpPr>
        <p:spPr>
          <a:xfrm flipH="1" rot="10800000">
            <a:off x="3362313" y="2457100"/>
            <a:ext cx="1637400" cy="3645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210" name="Google Shape;210;p8"/>
          <p:cNvSpPr txBox="1"/>
          <p:nvPr/>
        </p:nvSpPr>
        <p:spPr>
          <a:xfrm>
            <a:off x="3508450" y="2078175"/>
            <a:ext cx="13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Open Sans"/>
                <a:ea typeface="Open Sans"/>
                <a:cs typeface="Open Sans"/>
                <a:sym typeface="Open Sans"/>
              </a:rPr>
              <a:t>Evaluates</a:t>
            </a:r>
            <a:endParaRPr sz="1800">
              <a:latin typeface="Open Sans"/>
              <a:ea typeface="Open Sans"/>
              <a:cs typeface="Open Sans"/>
              <a:sym typeface="Open Sans"/>
            </a:endParaRPr>
          </a:p>
        </p:txBody>
      </p:sp>
      <p:sp>
        <p:nvSpPr>
          <p:cNvPr id="211" name="Google Shape;211;p8"/>
          <p:cNvSpPr txBox="1"/>
          <p:nvPr/>
        </p:nvSpPr>
        <p:spPr>
          <a:xfrm>
            <a:off x="7395900" y="4051125"/>
            <a:ext cx="129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Open Sans"/>
                <a:ea typeface="Open Sans"/>
                <a:cs typeface="Open Sans"/>
                <a:sym typeface="Open Sans"/>
              </a:rPr>
              <a:t>Outputs</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e4e4a931c_2_3329"/>
          <p:cNvSpPr/>
          <p:nvPr/>
        </p:nvSpPr>
        <p:spPr>
          <a:xfrm>
            <a:off x="5029200" y="1854675"/>
            <a:ext cx="2425500" cy="17535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de4e4a931c_2_3329"/>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Technologies </a:t>
            </a:r>
            <a:r>
              <a:rPr lang="en-US">
                <a:latin typeface="Times New Roman"/>
                <a:ea typeface="Times New Roman"/>
                <a:cs typeface="Times New Roman"/>
                <a:sym typeface="Times New Roman"/>
              </a:rPr>
              <a:t>(while training)</a:t>
            </a:r>
            <a:endParaRPr/>
          </a:p>
        </p:txBody>
      </p:sp>
      <p:sp>
        <p:nvSpPr>
          <p:cNvPr id="218" name="Google Shape;218;gde4e4a931c_2_3329"/>
          <p:cNvSpPr/>
          <p:nvPr/>
        </p:nvSpPr>
        <p:spPr>
          <a:xfrm flipH="1">
            <a:off x="1488975" y="1748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de4e4a931c_2_3329"/>
          <p:cNvSpPr/>
          <p:nvPr/>
        </p:nvSpPr>
        <p:spPr>
          <a:xfrm flipH="1">
            <a:off x="1409925" y="18149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de4e4a931c_2_3329"/>
          <p:cNvSpPr/>
          <p:nvPr/>
        </p:nvSpPr>
        <p:spPr>
          <a:xfrm flipH="1">
            <a:off x="1318650" y="19184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de4e4a931c_2_3329"/>
          <p:cNvSpPr/>
          <p:nvPr/>
        </p:nvSpPr>
        <p:spPr>
          <a:xfrm flipH="1">
            <a:off x="1166250" y="2070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de4e4a931c_2_3329"/>
          <p:cNvSpPr/>
          <p:nvPr/>
        </p:nvSpPr>
        <p:spPr>
          <a:xfrm flipH="1">
            <a:off x="1258325" y="20032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p>
          <a:p>
            <a:pPr indent="0" lvl="0" marL="0" rtl="0" algn="ctr">
              <a:spcBef>
                <a:spcPts val="0"/>
              </a:spcBef>
              <a:spcAft>
                <a:spcPts val="0"/>
              </a:spcAft>
              <a:buNone/>
            </a:pPr>
            <a:r>
              <a:rPr lang="en-US" sz="2600"/>
              <a:t>LabelMe,</a:t>
            </a:r>
            <a:endParaRPr sz="2600"/>
          </a:p>
          <a:p>
            <a:pPr indent="0" lvl="0" marL="0" rtl="0" algn="ctr">
              <a:spcBef>
                <a:spcPts val="0"/>
              </a:spcBef>
              <a:spcAft>
                <a:spcPts val="0"/>
              </a:spcAft>
              <a:buNone/>
            </a:pPr>
            <a:r>
              <a:rPr lang="en-US" sz="2600"/>
              <a:t>JSON</a:t>
            </a:r>
            <a:endParaRPr sz="2600"/>
          </a:p>
          <a:p>
            <a:pPr indent="0" lvl="0" marL="0" rtl="0" algn="l">
              <a:spcBef>
                <a:spcPts val="0"/>
              </a:spcBef>
              <a:spcAft>
                <a:spcPts val="0"/>
              </a:spcAft>
              <a:buNone/>
            </a:pPr>
            <a:r>
              <a:t/>
            </a:r>
            <a:endParaRPr sz="2600"/>
          </a:p>
        </p:txBody>
      </p:sp>
      <p:sp>
        <p:nvSpPr>
          <p:cNvPr id="223" name="Google Shape;223;gde4e4a931c_2_3329"/>
          <p:cNvSpPr txBox="1"/>
          <p:nvPr/>
        </p:nvSpPr>
        <p:spPr>
          <a:xfrm flipH="1">
            <a:off x="5245650" y="2208075"/>
            <a:ext cx="1992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latin typeface="Open Sans"/>
                <a:ea typeface="Open Sans"/>
                <a:cs typeface="Open Sans"/>
                <a:sym typeface="Open Sans"/>
              </a:rPr>
              <a:t>Google</a:t>
            </a:r>
            <a:endParaRPr sz="2800">
              <a:latin typeface="Open Sans"/>
              <a:ea typeface="Open Sans"/>
              <a:cs typeface="Open Sans"/>
              <a:sym typeface="Open Sans"/>
            </a:endParaRPr>
          </a:p>
          <a:p>
            <a:pPr indent="0" lvl="0" marL="0" rtl="0" algn="ctr">
              <a:spcBef>
                <a:spcPts val="0"/>
              </a:spcBef>
              <a:spcAft>
                <a:spcPts val="0"/>
              </a:spcAft>
              <a:buNone/>
            </a:pPr>
            <a:r>
              <a:rPr lang="en-US" sz="2800">
                <a:latin typeface="Open Sans"/>
                <a:ea typeface="Open Sans"/>
                <a:cs typeface="Open Sans"/>
                <a:sym typeface="Open Sans"/>
              </a:rPr>
              <a:t>Collab</a:t>
            </a:r>
            <a:endParaRPr sz="2800">
              <a:latin typeface="Open Sans"/>
              <a:ea typeface="Open Sans"/>
              <a:cs typeface="Open Sans"/>
              <a:sym typeface="Open Sans"/>
            </a:endParaRPr>
          </a:p>
        </p:txBody>
      </p:sp>
      <p:sp>
        <p:nvSpPr>
          <p:cNvPr id="224" name="Google Shape;224;gde4e4a931c_2_3329"/>
          <p:cNvSpPr/>
          <p:nvPr/>
        </p:nvSpPr>
        <p:spPr>
          <a:xfrm>
            <a:off x="6853075" y="504572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300"/>
              <a:t>.h5</a:t>
            </a:r>
            <a:endParaRPr sz="3300"/>
          </a:p>
        </p:txBody>
      </p:sp>
      <p:sp>
        <p:nvSpPr>
          <p:cNvPr id="225" name="Google Shape;225;gde4e4a931c_2_3329"/>
          <p:cNvSpPr/>
          <p:nvPr/>
        </p:nvSpPr>
        <p:spPr>
          <a:xfrm>
            <a:off x="1002425" y="4779825"/>
            <a:ext cx="2229000" cy="16137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t>Custom .py script</a:t>
            </a:r>
            <a:endParaRPr sz="2700"/>
          </a:p>
        </p:txBody>
      </p:sp>
      <p:cxnSp>
        <p:nvCxnSpPr>
          <p:cNvPr id="226" name="Google Shape;226;gde4e4a931c_2_3329"/>
          <p:cNvCxnSpPr/>
          <p:nvPr/>
        </p:nvCxnSpPr>
        <p:spPr>
          <a:xfrm rot="5400000">
            <a:off x="744875" y="4008900"/>
            <a:ext cx="1259100" cy="232200"/>
          </a:xfrm>
          <a:prstGeom prst="curvedConnector3">
            <a:avLst>
              <a:gd fmla="val 50488" name="adj1"/>
            </a:avLst>
          </a:prstGeom>
          <a:noFill/>
          <a:ln cap="flat" cmpd="sng" w="9525">
            <a:solidFill>
              <a:schemeClr val="dk2"/>
            </a:solidFill>
            <a:prstDash val="solid"/>
            <a:round/>
            <a:headEnd len="med" w="med" type="none"/>
            <a:tailEnd len="med" w="med" type="triangle"/>
          </a:ln>
        </p:spPr>
      </p:cxnSp>
      <p:cxnSp>
        <p:nvCxnSpPr>
          <p:cNvPr id="227" name="Google Shape;227;gde4e4a931c_2_3329"/>
          <p:cNvCxnSpPr/>
          <p:nvPr/>
        </p:nvCxnSpPr>
        <p:spPr>
          <a:xfrm rot="-5400000">
            <a:off x="2114825" y="4012138"/>
            <a:ext cx="1173600" cy="2934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28" name="Google Shape;228;gde4e4a931c_2_3329"/>
          <p:cNvSpPr txBox="1"/>
          <p:nvPr/>
        </p:nvSpPr>
        <p:spPr>
          <a:xfrm>
            <a:off x="1401875" y="3804825"/>
            <a:ext cx="1430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cxnSp>
        <p:nvCxnSpPr>
          <p:cNvPr id="229" name="Google Shape;229;gde4e4a931c_2_3329"/>
          <p:cNvCxnSpPr/>
          <p:nvPr/>
        </p:nvCxnSpPr>
        <p:spPr>
          <a:xfrm flipH="1" rot="-5400000">
            <a:off x="6448500" y="4050650"/>
            <a:ext cx="1371600" cy="552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30" name="Google Shape;230;gde4e4a931c_2_3329"/>
          <p:cNvCxnSpPr/>
          <p:nvPr/>
        </p:nvCxnSpPr>
        <p:spPr>
          <a:xfrm flipH="1" rot="10800000">
            <a:off x="3362313" y="2457100"/>
            <a:ext cx="1637400" cy="3645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231" name="Google Shape;231;gde4e4a931c_2_3329"/>
          <p:cNvSpPr txBox="1"/>
          <p:nvPr/>
        </p:nvSpPr>
        <p:spPr>
          <a:xfrm>
            <a:off x="3508450" y="2078175"/>
            <a:ext cx="13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232" name="Google Shape;232;gde4e4a931c_2_3329"/>
          <p:cNvSpPr txBox="1"/>
          <p:nvPr/>
        </p:nvSpPr>
        <p:spPr>
          <a:xfrm>
            <a:off x="7395900" y="4051125"/>
            <a:ext cx="129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38" name="Google Shape;238;p10"/>
          <p:cNvSpPr txBox="1"/>
          <p:nvPr>
            <p:ph type="title"/>
          </p:nvPr>
        </p:nvSpPr>
        <p:spPr>
          <a:xfrm>
            <a:off x="185875" y="10638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Project Management</a:t>
            </a:r>
            <a:endParaRPr/>
          </a:p>
        </p:txBody>
      </p:sp>
      <p:sp>
        <p:nvSpPr>
          <p:cNvPr id="239" name="Google Shape;239;p10"/>
          <p:cNvSpPr txBox="1"/>
          <p:nvPr>
            <p:ph idx="1" type="body"/>
          </p:nvPr>
        </p:nvSpPr>
        <p:spPr>
          <a:xfrm>
            <a:off x="457200" y="1371600"/>
            <a:ext cx="8229600" cy="4754563"/>
          </a:xfrm>
          <a:prstGeom prst="rect">
            <a:avLst/>
          </a:prstGeom>
          <a:noFill/>
          <a:ln>
            <a:noFill/>
          </a:ln>
        </p:spPr>
        <p:txBody>
          <a:bodyPr anchorCtr="0" anchor="t" bIns="45675" lIns="91375" spcFirstLastPara="1" rIns="91375" wrap="square" tIns="45675">
            <a:noAutofit/>
          </a:bodyPr>
          <a:lstStyle/>
          <a:p>
            <a:pPr indent="-349250" lvl="0" marL="457200" rtl="0" algn="l">
              <a:lnSpc>
                <a:spcPct val="2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Meeting only 3 times a week was not enough so we met very often to discuss about the state of our respective tasks.</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Tools:</a:t>
            </a: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Trello</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Github</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Google Drive</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Discord</a:t>
            </a:r>
            <a:endParaRPr sz="1900">
              <a:latin typeface="Times New Roman"/>
              <a:ea typeface="Times New Roman"/>
              <a:cs typeface="Times New Roman"/>
              <a:sym typeface="Times New Roman"/>
            </a:endParaRPr>
          </a:p>
        </p:txBody>
      </p:sp>
      <p:sp>
        <p:nvSpPr>
          <p:cNvPr id="240" name="Google Shape;240;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e4e4a931c_1_6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46" name="Google Shape;246;gde4e4a931c_1_63"/>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247" name="Google Shape;247;gde4e4a931c_1_63"/>
          <p:cNvSpPr txBox="1"/>
          <p:nvPr>
            <p:ph type="title"/>
          </p:nvPr>
        </p:nvSpPr>
        <p:spPr>
          <a:xfrm>
            <a:off x="457200" y="1007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Accomplishments</a:t>
            </a:r>
            <a:endParaRPr/>
          </a:p>
        </p:txBody>
      </p:sp>
      <p:sp>
        <p:nvSpPr>
          <p:cNvPr id="248" name="Google Shape;248;gde4e4a931c_1_63"/>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MVP</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Learned about various ML models</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Learned a lot about how to assess whether a model is viable during selection</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Very effective communication</a:t>
            </a:r>
            <a:endParaRPr sz="1900">
              <a:latin typeface="Times New Roman"/>
              <a:ea typeface="Times New Roman"/>
              <a:cs typeface="Times New Roman"/>
              <a:sym typeface="Times New Roman"/>
            </a:endParaRPr>
          </a:p>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Everyone was very good about attending the regular meetings despite uncontrollable outside factors</a:t>
            </a:r>
            <a:endParaRPr sz="1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de4e4a931c_1_4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54" name="Google Shape;254;gde4e4a931c_1_42"/>
          <p:cNvSpPr txBox="1"/>
          <p:nvPr>
            <p:ph type="title"/>
          </p:nvPr>
        </p:nvSpPr>
        <p:spPr>
          <a:xfrm>
            <a:off x="457200" y="10638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Fun</a:t>
            </a:r>
            <a:endParaRPr/>
          </a:p>
        </p:txBody>
      </p:sp>
      <p:sp>
        <p:nvSpPr>
          <p:cNvPr id="255" name="Google Shape;255;gde4e4a931c_1_42"/>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Working as a group and collaboratively problem solving</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project was really fun and we learned a lot about the models even in failure</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When all the debugging paid off</a:t>
            </a:r>
            <a:endParaRPr sz="1900">
              <a:latin typeface="Times New Roman"/>
              <a:ea typeface="Times New Roman"/>
              <a:cs typeface="Times New Roman"/>
              <a:sym typeface="Times New Roman"/>
            </a:endParaRPr>
          </a:p>
          <a:p>
            <a:pPr indent="-349250" lvl="1" marL="9144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Except DO-UNET, that one crushed our hopes and dreams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Redesigning our code base to follow the 5 principles</a:t>
            </a:r>
            <a:endParaRPr sz="2000">
              <a:latin typeface="Times New Roman"/>
              <a:ea typeface="Times New Roman"/>
              <a:cs typeface="Times New Roman"/>
              <a:sym typeface="Times New Roman"/>
            </a:endParaRPr>
          </a:p>
        </p:txBody>
      </p:sp>
      <p:sp>
        <p:nvSpPr>
          <p:cNvPr id="256" name="Google Shape;256;gde4e4a931c_1_4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de4e4a931c_2_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62" name="Google Shape;262;gde4e4a931c_2_5"/>
          <p:cNvSpPr txBox="1"/>
          <p:nvPr>
            <p:ph type="title"/>
          </p:nvPr>
        </p:nvSpPr>
        <p:spPr>
          <a:xfrm>
            <a:off x="457200" y="106383"/>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Not Fun</a:t>
            </a:r>
            <a:endParaRPr/>
          </a:p>
        </p:txBody>
      </p:sp>
      <p:sp>
        <p:nvSpPr>
          <p:cNvPr id="263" name="Google Shape;263;gde4e4a931c_2_5"/>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DO-UNET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Managing outdated requirements (wrong keras/tensorflow versions, etc.)</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Many contributions and many work hours didn’t end up in the final product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Using Google collab to train</a:t>
            </a:r>
            <a:endParaRPr sz="1900">
              <a:highlight>
                <a:schemeClr val="accent6"/>
              </a:highlight>
              <a:latin typeface="Times New Roman"/>
              <a:ea typeface="Times New Roman"/>
              <a:cs typeface="Times New Roman"/>
              <a:sym typeface="Times New Roman"/>
            </a:endParaRPr>
          </a:p>
        </p:txBody>
      </p:sp>
      <p:sp>
        <p:nvSpPr>
          <p:cNvPr id="264" name="Google Shape;264;gde4e4a931c_2_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de4e4a931c_2_13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70" name="Google Shape;270;gde4e4a931c_2_133"/>
          <p:cNvSpPr txBox="1"/>
          <p:nvPr>
            <p:ph type="title"/>
          </p:nvPr>
        </p:nvSpPr>
        <p:spPr>
          <a:xfrm>
            <a:off x="0" y="10650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2800">
                <a:latin typeface="Times New Roman"/>
                <a:ea typeface="Times New Roman"/>
                <a:cs typeface="Times New Roman"/>
                <a:sym typeface="Times New Roman"/>
              </a:rPr>
              <a:t>Lessons Learned: What went well</a:t>
            </a:r>
            <a:endParaRPr sz="2800">
              <a:latin typeface="Times New Roman"/>
              <a:ea typeface="Times New Roman"/>
              <a:cs typeface="Times New Roman"/>
              <a:sym typeface="Times New Roman"/>
            </a:endParaRPr>
          </a:p>
        </p:txBody>
      </p:sp>
      <p:sp>
        <p:nvSpPr>
          <p:cNvPr id="271" name="Google Shape;271;gde4e4a931c_2_133"/>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Ask for help from each other earlier rather than later.</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We </a:t>
            </a:r>
            <a:r>
              <a:rPr lang="en-US" sz="1900">
                <a:latin typeface="Times New Roman"/>
                <a:ea typeface="Times New Roman"/>
                <a:cs typeface="Times New Roman"/>
                <a:sym typeface="Times New Roman"/>
              </a:rPr>
              <a:t>communicated</a:t>
            </a:r>
            <a:r>
              <a:rPr lang="en-US" sz="1900">
                <a:latin typeface="Times New Roman"/>
                <a:ea typeface="Times New Roman"/>
                <a:cs typeface="Times New Roman"/>
                <a:sym typeface="Times New Roman"/>
              </a:rPr>
              <a:t> concerns we had as they came up and addressed them as soon as we could.</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Having regular meetings kept us all updated on progress and let us know what we needed to work on next.</a:t>
            </a:r>
            <a:endParaRPr sz="1900">
              <a:latin typeface="Times New Roman"/>
              <a:ea typeface="Times New Roman"/>
              <a:cs typeface="Times New Roman"/>
              <a:sym typeface="Times New Roman"/>
            </a:endParaRPr>
          </a:p>
        </p:txBody>
      </p:sp>
      <p:sp>
        <p:nvSpPr>
          <p:cNvPr id="272" name="Google Shape;272;gde4e4a931c_2_13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de4e4a931c_1_4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78" name="Google Shape;278;gde4e4a931c_1_49"/>
          <p:cNvSpPr txBox="1"/>
          <p:nvPr>
            <p:ph type="title"/>
          </p:nvPr>
        </p:nvSpPr>
        <p:spPr>
          <a:xfrm>
            <a:off x="-460450" y="10650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3100">
                <a:latin typeface="Times New Roman"/>
                <a:ea typeface="Times New Roman"/>
                <a:cs typeface="Times New Roman"/>
                <a:sym typeface="Times New Roman"/>
              </a:rPr>
              <a:t>Lessons Learned: What didn’t go well</a:t>
            </a:r>
            <a:endParaRPr sz="3100"/>
          </a:p>
        </p:txBody>
      </p:sp>
      <p:sp>
        <p:nvSpPr>
          <p:cNvPr id="279" name="Google Shape;279;gde4e4a931c_1_49"/>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If you don’t see issues raised in a Github’s </a:t>
            </a:r>
            <a:r>
              <a:rPr lang="en-US" sz="1900">
                <a:latin typeface="Times New Roman"/>
                <a:ea typeface="Times New Roman"/>
                <a:cs typeface="Times New Roman"/>
                <a:sym typeface="Times New Roman"/>
              </a:rPr>
              <a:t>history</a:t>
            </a:r>
            <a:r>
              <a:rPr lang="en-US" sz="1900">
                <a:latin typeface="Times New Roman"/>
                <a:ea typeface="Times New Roman"/>
                <a:cs typeface="Times New Roman"/>
                <a:sym typeface="Times New Roman"/>
              </a:rPr>
              <a:t>, it means no one is using the repo. </a:t>
            </a:r>
            <a:r>
              <a:rPr b="1" lang="en-US" sz="1900">
                <a:latin typeface="Times New Roman"/>
                <a:ea typeface="Times New Roman"/>
                <a:cs typeface="Times New Roman"/>
                <a:sym typeface="Times New Roman"/>
              </a:rPr>
              <a:t>It does not mean that it’s just high quality code</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Turns out machine learning progresses really fast, and so things get outdated extremely fast. A 2 year old package is </a:t>
            </a:r>
            <a:r>
              <a:rPr b="1" lang="en-US" sz="1900">
                <a:latin typeface="Times New Roman"/>
                <a:ea typeface="Times New Roman"/>
                <a:cs typeface="Times New Roman"/>
                <a:sym typeface="Times New Roman"/>
              </a:rPr>
              <a:t>old</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Creating users stories following the agile guidelines for this project was really tough and painful.</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scrum board did not work very well as we tended to forget about it specially in sprint 2 and 3 where we were stuck on the same tasks.</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 perfect is the enemy of the good.</a:t>
            </a:r>
            <a:endParaRPr sz="1900">
              <a:latin typeface="Times New Roman"/>
              <a:ea typeface="Times New Roman"/>
              <a:cs typeface="Times New Roman"/>
              <a:sym typeface="Times New Roman"/>
            </a:endParaRPr>
          </a:p>
        </p:txBody>
      </p:sp>
      <p:sp>
        <p:nvSpPr>
          <p:cNvPr id="280" name="Google Shape;280;gde4e4a931c_1_4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gde4e4a931c_2_12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286" name="Google Shape;286;gde4e4a931c_2_126"/>
          <p:cNvSpPr txBox="1"/>
          <p:nvPr>
            <p:ph type="title"/>
          </p:nvPr>
        </p:nvSpPr>
        <p:spPr>
          <a:xfrm>
            <a:off x="-459625" y="10650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3000">
                <a:latin typeface="Times New Roman"/>
                <a:ea typeface="Times New Roman"/>
                <a:cs typeface="Times New Roman"/>
                <a:sym typeface="Times New Roman"/>
              </a:rPr>
              <a:t>Lessons Learned: What we wish we did</a:t>
            </a:r>
            <a:endParaRPr sz="3000"/>
          </a:p>
        </p:txBody>
      </p:sp>
      <p:sp>
        <p:nvSpPr>
          <p:cNvPr id="287" name="Google Shape;287;gde4e4a931c_2_126"/>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Doing less stuff through Jupyter notebooks. It makes synchronising and collaborating difficult. </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We could have trained in chunks rather than doing the whole thing at once.</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Dedicate a part of your notebook to be a setup script.</a:t>
            </a:r>
            <a:endParaRPr sz="1900">
              <a:latin typeface="Times New Roman"/>
              <a:ea typeface="Times New Roman"/>
              <a:cs typeface="Times New Roman"/>
              <a:sym typeface="Times New Roman"/>
            </a:endParaRPr>
          </a:p>
          <a:p>
            <a:pPr indent="-349250" lvl="0" marL="457200" rtl="0" algn="l">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Don’t work on code that depends on the result of a research spike.</a:t>
            </a:r>
            <a:endParaRPr sz="1900">
              <a:latin typeface="Times New Roman"/>
              <a:ea typeface="Times New Roman"/>
              <a:cs typeface="Times New Roman"/>
              <a:sym typeface="Times New Roman"/>
            </a:endParaRPr>
          </a:p>
        </p:txBody>
      </p:sp>
      <p:sp>
        <p:nvSpPr>
          <p:cNvPr id="288" name="Google Shape;288;gde4e4a931c_2_12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2e2adacde_1_0"/>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t>Thank You</a:t>
            </a:r>
            <a:endParaRPr/>
          </a:p>
        </p:txBody>
      </p:sp>
      <p:sp>
        <p:nvSpPr>
          <p:cNvPr id="294" name="Google Shape;294;gd2e2adacde_1_0"/>
          <p:cNvSpPr txBox="1"/>
          <p:nvPr>
            <p:ph idx="1" type="body"/>
          </p:nvPr>
        </p:nvSpPr>
        <p:spPr>
          <a:xfrm>
            <a:off x="457200" y="3093100"/>
            <a:ext cx="8229600" cy="1245600"/>
          </a:xfrm>
          <a:prstGeom prst="rect">
            <a:avLst/>
          </a:prstGeom>
          <a:noFill/>
          <a:ln>
            <a:noFill/>
          </a:ln>
        </p:spPr>
        <p:txBody>
          <a:bodyPr anchorCtr="0" anchor="t" bIns="45675" lIns="91375" spcFirstLastPara="1" rIns="91375" wrap="square" tIns="45675">
            <a:noAutofit/>
          </a:bodyPr>
          <a:lstStyle/>
          <a:p>
            <a:pPr indent="0" lvl="0" marL="0" rtl="0" algn="ctr">
              <a:lnSpc>
                <a:spcPct val="100000"/>
              </a:lnSpc>
              <a:spcBef>
                <a:spcPts val="360"/>
              </a:spcBef>
              <a:spcAft>
                <a:spcPts val="0"/>
              </a:spcAft>
              <a:buSzPts val="1800"/>
              <a:buNone/>
            </a:pPr>
            <a:r>
              <a:rPr lang="en-US"/>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idx="4294967295" type="body"/>
          </p:nvPr>
        </p:nvSpPr>
        <p:spPr>
          <a:xfrm>
            <a:off x="354500" y="1010175"/>
            <a:ext cx="8229600" cy="51234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0"/>
              </a:spcBef>
              <a:spcAft>
                <a:spcPts val="0"/>
              </a:spcAft>
              <a:buSzPts val="1800"/>
              <a:buNone/>
            </a:pPr>
            <a:r>
              <a:rPr lang="en-US" sz="2500">
                <a:solidFill>
                  <a:schemeClr val="lt1"/>
                </a:solidFill>
                <a:latin typeface="Times New Roman"/>
                <a:ea typeface="Times New Roman"/>
                <a:cs typeface="Times New Roman"/>
                <a:sym typeface="Times New Roman"/>
              </a:rPr>
              <a:t>The problem:</a:t>
            </a:r>
            <a:endParaRPr sz="25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2500">
              <a:solidFill>
                <a:schemeClr val="lt1"/>
              </a:solidFill>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lang="en-US" sz="2500">
                <a:solidFill>
                  <a:schemeClr val="lt1"/>
                </a:solidFill>
                <a:latin typeface="Times New Roman"/>
                <a:ea typeface="Times New Roman"/>
                <a:cs typeface="Times New Roman"/>
                <a:sym typeface="Times New Roman"/>
              </a:rPr>
              <a:t>Lab researchers have to spend many hours of their time manually counting cells in samples that they obtain. This takes away time from their more important research and employers must pay for the time that they spend counting. This task is also heavily error-prone.</a:t>
            </a:r>
            <a:endParaRPr sz="2500">
              <a:solidFill>
                <a:schemeClr val="lt1"/>
              </a:solidFill>
              <a:latin typeface="Times New Roman"/>
              <a:ea typeface="Times New Roman"/>
              <a:cs typeface="Times New Roman"/>
              <a:sym typeface="Times New Roman"/>
            </a:endParaRPr>
          </a:p>
          <a:p>
            <a:pPr indent="0" lvl="0" marL="0" rtl="0" algn="l">
              <a:lnSpc>
                <a:spcPct val="100000"/>
              </a:lnSpc>
              <a:spcBef>
                <a:spcPts val="560"/>
              </a:spcBef>
              <a:spcAft>
                <a:spcPts val="0"/>
              </a:spcAft>
              <a:buNone/>
            </a:pPr>
            <a:r>
              <a:t/>
            </a:r>
            <a:endParaRPr sz="2500">
              <a:latin typeface="Times New Roman"/>
              <a:ea typeface="Times New Roman"/>
              <a:cs typeface="Times New Roman"/>
              <a:sym typeface="Times New Roman"/>
            </a:endParaRPr>
          </a:p>
        </p:txBody>
      </p:sp>
      <p:pic>
        <p:nvPicPr>
          <p:cNvPr id="82" name="Google Shape;82;p2"/>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p:nvPr/>
        </p:nvSpPr>
        <p:spPr>
          <a:xfrm>
            <a:off x="0" y="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3"/>
          <p:cNvSpPr txBox="1"/>
          <p:nvPr>
            <p:ph type="title"/>
          </p:nvPr>
        </p:nvSpPr>
        <p:spPr>
          <a:xfrm>
            <a:off x="311700" y="719554"/>
            <a:ext cx="8520600" cy="8103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3600">
                <a:latin typeface="Times New Roman"/>
                <a:ea typeface="Times New Roman"/>
                <a:cs typeface="Times New Roman"/>
                <a:sym typeface="Times New Roman"/>
              </a:rPr>
              <a:t>Goals we planned to achieve</a:t>
            </a:r>
            <a:endParaRPr sz="3600"/>
          </a:p>
        </p:txBody>
      </p:sp>
      <p:sp>
        <p:nvSpPr>
          <p:cNvPr id="89" name="Google Shape;89;p3"/>
          <p:cNvSpPr txBox="1"/>
          <p:nvPr>
            <p:ph idx="1" type="body"/>
          </p:nvPr>
        </p:nvSpPr>
        <p:spPr>
          <a:xfrm>
            <a:off x="311700" y="1688433"/>
            <a:ext cx="8520600" cy="4403700"/>
          </a:xfrm>
          <a:prstGeom prst="rect">
            <a:avLst/>
          </a:prstGeom>
          <a:noFill/>
          <a:ln>
            <a:noFill/>
          </a:ln>
        </p:spPr>
        <p:txBody>
          <a:bodyPr anchorCtr="0" anchor="t" bIns="45675" lIns="91375" spcFirstLastPara="1" rIns="91375" wrap="square" tIns="45675">
            <a:noAutofit/>
          </a:bodyPr>
          <a:lstStyle/>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Be able to count cells correctly (ignore dirt specks)</a:t>
            </a:r>
            <a:endParaRPr sz="3300">
              <a:latin typeface="Times New Roman"/>
              <a:ea typeface="Times New Roman"/>
              <a:cs typeface="Times New Roman"/>
              <a:sym typeface="Times New Roman"/>
            </a:endParaRPr>
          </a:p>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Be able to identify dead cells</a:t>
            </a:r>
            <a:endParaRPr sz="3300">
              <a:latin typeface="Times New Roman"/>
              <a:ea typeface="Times New Roman"/>
              <a:cs typeface="Times New Roman"/>
              <a:sym typeface="Times New Roman"/>
            </a:endParaRPr>
          </a:p>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Be able to only count cells in a certain area</a:t>
            </a:r>
            <a:endParaRPr sz="3300">
              <a:latin typeface="Times New Roman"/>
              <a:ea typeface="Times New Roman"/>
              <a:cs typeface="Times New Roman"/>
              <a:sym typeface="Times New Roman"/>
            </a:endParaRPr>
          </a:p>
          <a:p>
            <a:pPr indent="-438150" lvl="0" marL="457200" rtl="0" algn="l">
              <a:lnSpc>
                <a:spcPct val="115000"/>
              </a:lnSpc>
              <a:spcBef>
                <a:spcPts val="0"/>
              </a:spcBef>
              <a:spcAft>
                <a:spcPts val="0"/>
              </a:spcAft>
              <a:buSzPts val="3300"/>
              <a:buFont typeface="Times New Roman"/>
              <a:buChar char="•"/>
            </a:pPr>
            <a:r>
              <a:rPr lang="en-US" sz="3300">
                <a:latin typeface="Times New Roman"/>
                <a:ea typeface="Times New Roman"/>
                <a:cs typeface="Times New Roman"/>
                <a:sym typeface="Times New Roman"/>
              </a:rPr>
              <a:t>Have a simple interface that the user can interact with</a:t>
            </a:r>
            <a:endParaRPr sz="3300">
              <a:latin typeface="Times New Roman"/>
              <a:ea typeface="Times New Roman"/>
              <a:cs typeface="Times New Roman"/>
              <a:sym typeface="Times New Roman"/>
            </a:endParaRPr>
          </a:p>
        </p:txBody>
      </p:sp>
      <p:sp>
        <p:nvSpPr>
          <p:cNvPr id="90" name="Google Shape;90;p3"/>
          <p:cNvSpPr/>
          <p:nvPr/>
        </p:nvSpPr>
        <p:spPr>
          <a:xfrm>
            <a:off x="192500" y="2774163"/>
            <a:ext cx="708900" cy="66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92500" y="3345450"/>
            <a:ext cx="708900" cy="66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3"/>
          <p:cNvPicPr preferRelativeResize="0"/>
          <p:nvPr/>
        </p:nvPicPr>
        <p:blipFill>
          <a:blip r:embed="rId3">
            <a:alphaModFix/>
          </a:blip>
          <a:stretch>
            <a:fillRect/>
          </a:stretch>
        </p:blipFill>
        <p:spPr>
          <a:xfrm>
            <a:off x="61125" y="1529838"/>
            <a:ext cx="895350" cy="895350"/>
          </a:xfrm>
          <a:prstGeom prst="rect">
            <a:avLst/>
          </a:prstGeom>
          <a:noFill/>
          <a:ln>
            <a:noFill/>
          </a:ln>
        </p:spPr>
      </p:pic>
      <p:pic>
        <p:nvPicPr>
          <p:cNvPr id="93" name="Google Shape;93;p3"/>
          <p:cNvPicPr preferRelativeResize="0"/>
          <p:nvPr/>
        </p:nvPicPr>
        <p:blipFill>
          <a:blip r:embed="rId4">
            <a:alphaModFix/>
          </a:blip>
          <a:stretch>
            <a:fillRect/>
          </a:stretch>
        </p:blipFill>
        <p:spPr>
          <a:xfrm>
            <a:off x="99275" y="3868732"/>
            <a:ext cx="895350" cy="7961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gde4e4a931c_1_5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9" name="Google Shape;99;gde4e4a931c_1_56"/>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0" name="Google Shape;100;gde4e4a931c_1_56"/>
          <p:cNvSpPr txBox="1"/>
          <p:nvPr>
            <p:ph type="title"/>
          </p:nvPr>
        </p:nvSpPr>
        <p:spPr>
          <a:xfrm>
            <a:off x="457200" y="1007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sz="5200">
                <a:latin typeface="Times New Roman"/>
                <a:ea typeface="Times New Roman"/>
                <a:cs typeface="Times New Roman"/>
                <a:sym typeface="Times New Roman"/>
              </a:rPr>
              <a:t>Challenges</a:t>
            </a:r>
            <a:endParaRPr sz="5200"/>
          </a:p>
        </p:txBody>
      </p:sp>
      <p:sp>
        <p:nvSpPr>
          <p:cNvPr id="101" name="Google Shape;101;gde4e4a931c_1_56"/>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Lack of experience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Researching models</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Failure of 3rd party code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Trial and error</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Outdated code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Underestimating completion time</a:t>
            </a:r>
            <a:endParaRPr sz="3300">
              <a:latin typeface="Times New Roman"/>
              <a:ea typeface="Times New Roman"/>
              <a:cs typeface="Times New Roman"/>
              <a:sym typeface="Times New Roman"/>
            </a:endParaRPr>
          </a:p>
          <a:p>
            <a:pPr indent="-482600" lvl="0" marL="457200" rtl="0" algn="l">
              <a:lnSpc>
                <a:spcPct val="115000"/>
              </a:lnSpc>
              <a:spcBef>
                <a:spcPts val="0"/>
              </a:spcBef>
              <a:spcAft>
                <a:spcPts val="0"/>
              </a:spcAft>
              <a:buSzPts val="4000"/>
              <a:buFont typeface="Times New Roman"/>
              <a:buChar char="●"/>
            </a:pPr>
            <a:r>
              <a:rPr lang="en-US" sz="3300">
                <a:latin typeface="Times New Roman"/>
                <a:ea typeface="Times New Roman"/>
                <a:cs typeface="Times New Roman"/>
                <a:sym typeface="Times New Roman"/>
              </a:rPr>
              <a:t>Outside commitments</a:t>
            </a:r>
            <a:endParaRPr sz="3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de4e4a931c_1_7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7" name="Google Shape;107;gde4e4a931c_1_70"/>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8" name="Google Shape;108;gde4e4a931c_1_70"/>
          <p:cNvSpPr txBox="1"/>
          <p:nvPr>
            <p:ph type="title"/>
          </p:nvPr>
        </p:nvSpPr>
        <p:spPr>
          <a:xfrm>
            <a:off x="457200" y="-12382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Demo/Screenshots</a:t>
            </a:r>
            <a:endParaRPr/>
          </a:p>
        </p:txBody>
      </p:sp>
      <p:sp>
        <p:nvSpPr>
          <p:cNvPr id="109" name="Google Shape;109;gde4e4a931c_1_70"/>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TEMP easy to do</a:t>
            </a:r>
            <a:endParaRPr sz="1900">
              <a:latin typeface="Times New Roman"/>
              <a:ea typeface="Times New Roman"/>
              <a:cs typeface="Times New Roman"/>
              <a:sym typeface="Times New Roman"/>
            </a:endParaRPr>
          </a:p>
        </p:txBody>
      </p:sp>
      <p:pic>
        <p:nvPicPr>
          <p:cNvPr id="110" name="Google Shape;110;gde4e4a931c_1_70"/>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e4ec648fa_0_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16" name="Google Shape;116;gde4ec648fa_0_0"/>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17" name="Google Shape;117;gde4ec648fa_0_0"/>
          <p:cNvSpPr txBox="1"/>
          <p:nvPr>
            <p:ph type="title"/>
          </p:nvPr>
        </p:nvSpPr>
        <p:spPr>
          <a:xfrm>
            <a:off x="457200" y="-12382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Demo/Screenshots</a:t>
            </a:r>
            <a:endParaRPr/>
          </a:p>
        </p:txBody>
      </p:sp>
      <p:sp>
        <p:nvSpPr>
          <p:cNvPr id="118" name="Google Shape;118;gde4ec648fa_0_0"/>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TEMP easy to do</a:t>
            </a:r>
            <a:endParaRPr sz="1900">
              <a:latin typeface="Times New Roman"/>
              <a:ea typeface="Times New Roman"/>
              <a:cs typeface="Times New Roman"/>
              <a:sym typeface="Times New Roman"/>
            </a:endParaRPr>
          </a:p>
        </p:txBody>
      </p:sp>
      <p:pic>
        <p:nvPicPr>
          <p:cNvPr id="119" name="Google Shape;119;gde4ec648fa_0_0"/>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e4ec648fa_0_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5" name="Google Shape;125;gde4ec648fa_0_7"/>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26" name="Google Shape;126;gde4ec648fa_0_7"/>
          <p:cNvSpPr txBox="1"/>
          <p:nvPr>
            <p:ph type="title"/>
          </p:nvPr>
        </p:nvSpPr>
        <p:spPr>
          <a:xfrm>
            <a:off x="457200" y="-12382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Demo/Screenshots</a:t>
            </a:r>
            <a:endParaRPr/>
          </a:p>
        </p:txBody>
      </p:sp>
      <p:sp>
        <p:nvSpPr>
          <p:cNvPr id="127" name="Google Shape;127;gde4ec648fa_0_7"/>
          <p:cNvSpPr txBox="1"/>
          <p:nvPr>
            <p:ph idx="1" type="body"/>
          </p:nvPr>
        </p:nvSpPr>
        <p:spPr>
          <a:xfrm>
            <a:off x="457200" y="979550"/>
            <a:ext cx="8229600" cy="5438700"/>
          </a:xfrm>
          <a:prstGeom prst="rect">
            <a:avLst/>
          </a:prstGeom>
          <a:noFill/>
          <a:ln>
            <a:noFill/>
          </a:ln>
        </p:spPr>
        <p:txBody>
          <a:bodyPr anchorCtr="0" anchor="t" bIns="45675" lIns="91375" spcFirstLastPara="1" rIns="91375" wrap="square" tIns="45675">
            <a:noAutofit/>
          </a:bodyPr>
          <a:lstStyle/>
          <a:p>
            <a:pPr indent="-393700" lvl="0" marL="457200" rtl="0" algn="l">
              <a:lnSpc>
                <a:spcPct val="115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TEMP easy to do</a:t>
            </a:r>
            <a:endParaRPr sz="1900">
              <a:latin typeface="Times New Roman"/>
              <a:ea typeface="Times New Roman"/>
              <a:cs typeface="Times New Roman"/>
              <a:sym typeface="Times New Roman"/>
            </a:endParaRPr>
          </a:p>
        </p:txBody>
      </p:sp>
      <p:pic>
        <p:nvPicPr>
          <p:cNvPr id="128" name="Google Shape;128;gde4ec648fa_0_7"/>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e4e4a931c_2_3261"/>
          <p:cNvSpPr/>
          <p:nvPr/>
        </p:nvSpPr>
        <p:spPr>
          <a:xfrm>
            <a:off x="2259300" y="4705700"/>
            <a:ext cx="2171100" cy="13821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de4e4a931c_2_3261"/>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Architecture (while running)</a:t>
            </a:r>
            <a:endParaRPr/>
          </a:p>
        </p:txBody>
      </p:sp>
      <p:sp>
        <p:nvSpPr>
          <p:cNvPr id="135" name="Google Shape;135;gde4e4a931c_2_3261"/>
          <p:cNvSpPr/>
          <p:nvPr/>
        </p:nvSpPr>
        <p:spPr>
          <a:xfrm flipH="1">
            <a:off x="6865200" y="11980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e4e4a931c_2_3261"/>
          <p:cNvSpPr/>
          <p:nvPr/>
        </p:nvSpPr>
        <p:spPr>
          <a:xfrm flipH="1">
            <a:off x="6786150" y="1264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de4e4a931c_2_3261"/>
          <p:cNvSpPr/>
          <p:nvPr/>
        </p:nvSpPr>
        <p:spPr>
          <a:xfrm flipH="1">
            <a:off x="6694875" y="13683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de4e4a931c_2_3261"/>
          <p:cNvSpPr/>
          <p:nvPr/>
        </p:nvSpPr>
        <p:spPr>
          <a:xfrm flipH="1">
            <a:off x="6542475" y="15207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de4e4a931c_2_3261"/>
          <p:cNvSpPr/>
          <p:nvPr/>
        </p:nvSpPr>
        <p:spPr>
          <a:xfrm flipH="1">
            <a:off x="6634550" y="1453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t>User File system</a:t>
            </a:r>
            <a:endParaRPr sz="2600"/>
          </a:p>
        </p:txBody>
      </p:sp>
      <p:sp>
        <p:nvSpPr>
          <p:cNvPr id="140" name="Google Shape;140;gde4e4a931c_2_3261"/>
          <p:cNvSpPr/>
          <p:nvPr/>
        </p:nvSpPr>
        <p:spPr>
          <a:xfrm flipH="1">
            <a:off x="2525475" y="1255850"/>
            <a:ext cx="1723800" cy="16920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200"/>
              <a:t>UI</a:t>
            </a:r>
            <a:endParaRPr sz="4200"/>
          </a:p>
        </p:txBody>
      </p:sp>
      <p:sp>
        <p:nvSpPr>
          <p:cNvPr id="141" name="Google Shape;141;gde4e4a931c_2_3261"/>
          <p:cNvSpPr txBox="1"/>
          <p:nvPr/>
        </p:nvSpPr>
        <p:spPr>
          <a:xfrm flipH="1">
            <a:off x="2348550" y="5027525"/>
            <a:ext cx="1992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Open Sans"/>
                <a:ea typeface="Open Sans"/>
                <a:cs typeface="Open Sans"/>
                <a:sym typeface="Open Sans"/>
              </a:rPr>
              <a:t>Predictor</a:t>
            </a:r>
            <a:endParaRPr sz="3200">
              <a:latin typeface="Open Sans"/>
              <a:ea typeface="Open Sans"/>
              <a:cs typeface="Open Sans"/>
              <a:sym typeface="Open Sans"/>
            </a:endParaRPr>
          </a:p>
        </p:txBody>
      </p:sp>
      <p:sp>
        <p:nvSpPr>
          <p:cNvPr id="142" name="Google Shape;142;gde4e4a931c_2_3261"/>
          <p:cNvSpPr/>
          <p:nvPr/>
        </p:nvSpPr>
        <p:spPr>
          <a:xfrm>
            <a:off x="220050" y="1589200"/>
            <a:ext cx="2171100" cy="965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Start here</a:t>
            </a:r>
            <a:endParaRPr sz="2500"/>
          </a:p>
        </p:txBody>
      </p:sp>
      <p:sp>
        <p:nvSpPr>
          <p:cNvPr id="143" name="Google Shape;143;gde4e4a931c_2_3261"/>
          <p:cNvSpPr txBox="1"/>
          <p:nvPr/>
        </p:nvSpPr>
        <p:spPr>
          <a:xfrm>
            <a:off x="4439027" y="1198000"/>
            <a:ext cx="206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Open Sans"/>
                <a:ea typeface="Open Sans"/>
                <a:cs typeface="Open Sans"/>
                <a:sym typeface="Open Sans"/>
              </a:rPr>
              <a:t>Takes i</a:t>
            </a:r>
            <a:r>
              <a:rPr lang="en-US" sz="1600">
                <a:latin typeface="Open Sans"/>
                <a:ea typeface="Open Sans"/>
                <a:cs typeface="Open Sans"/>
                <a:sym typeface="Open Sans"/>
              </a:rPr>
              <a:t>mages from</a:t>
            </a:r>
            <a:endParaRPr sz="1600">
              <a:latin typeface="Open Sans"/>
              <a:ea typeface="Open Sans"/>
              <a:cs typeface="Open Sans"/>
              <a:sym typeface="Open Sans"/>
            </a:endParaRPr>
          </a:p>
        </p:txBody>
      </p:sp>
      <p:cxnSp>
        <p:nvCxnSpPr>
          <p:cNvPr id="144" name="Google Shape;144;gde4e4a931c_2_3261"/>
          <p:cNvCxnSpPr/>
          <p:nvPr/>
        </p:nvCxnSpPr>
        <p:spPr>
          <a:xfrm flipH="1" rot="10800000">
            <a:off x="4278600" y="2555075"/>
            <a:ext cx="2237100" cy="1221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gde4e4a931c_2_3261"/>
          <p:cNvSpPr txBox="1"/>
          <p:nvPr/>
        </p:nvSpPr>
        <p:spPr>
          <a:xfrm>
            <a:off x="4362814" y="2588113"/>
            <a:ext cx="20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Download Results</a:t>
            </a:r>
            <a:endParaRPr sz="1700">
              <a:latin typeface="Open Sans"/>
              <a:ea typeface="Open Sans"/>
              <a:cs typeface="Open Sans"/>
              <a:sym typeface="Open Sans"/>
            </a:endParaRPr>
          </a:p>
        </p:txBody>
      </p:sp>
      <p:cxnSp>
        <p:nvCxnSpPr>
          <p:cNvPr id="146" name="Google Shape;146;gde4e4a931c_2_3261"/>
          <p:cNvCxnSpPr/>
          <p:nvPr/>
        </p:nvCxnSpPr>
        <p:spPr>
          <a:xfrm flipH="1">
            <a:off x="2701775" y="2970575"/>
            <a:ext cx="122100" cy="16749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gde4e4a931c_2_3261"/>
          <p:cNvSpPr txBox="1"/>
          <p:nvPr/>
        </p:nvSpPr>
        <p:spPr>
          <a:xfrm>
            <a:off x="1625677" y="3438563"/>
            <a:ext cx="119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Open Sans"/>
                <a:ea typeface="Open Sans"/>
                <a:cs typeface="Open Sans"/>
                <a:sym typeface="Open Sans"/>
              </a:rPr>
              <a:t>Supplies Images</a:t>
            </a:r>
            <a:endParaRPr sz="1800">
              <a:latin typeface="Open Sans"/>
              <a:ea typeface="Open Sans"/>
              <a:cs typeface="Open Sans"/>
              <a:sym typeface="Open Sans"/>
            </a:endParaRPr>
          </a:p>
        </p:txBody>
      </p:sp>
      <p:cxnSp>
        <p:nvCxnSpPr>
          <p:cNvPr id="148" name="Google Shape;148;gde4e4a931c_2_3261"/>
          <p:cNvCxnSpPr/>
          <p:nvPr/>
        </p:nvCxnSpPr>
        <p:spPr>
          <a:xfrm rot="10800000">
            <a:off x="3911925" y="2970525"/>
            <a:ext cx="281100" cy="17115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gde4e4a931c_2_3261"/>
          <p:cNvSpPr txBox="1"/>
          <p:nvPr/>
        </p:nvSpPr>
        <p:spPr>
          <a:xfrm>
            <a:off x="4113600" y="3239050"/>
            <a:ext cx="91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Open Sans"/>
                <a:ea typeface="Open Sans"/>
                <a:cs typeface="Open Sans"/>
                <a:sym typeface="Open Sans"/>
              </a:rPr>
              <a:t>Outputs</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count and</a:t>
            </a:r>
            <a:endParaRPr>
              <a:latin typeface="Open Sans"/>
              <a:ea typeface="Open Sans"/>
              <a:cs typeface="Open Sans"/>
              <a:sym typeface="Open Sans"/>
            </a:endParaRPr>
          </a:p>
          <a:p>
            <a:pPr indent="0" lvl="0" marL="0" rtl="0" algn="l">
              <a:spcBef>
                <a:spcPts val="0"/>
              </a:spcBef>
              <a:spcAft>
                <a:spcPts val="0"/>
              </a:spcAft>
              <a:buNone/>
            </a:pPr>
            <a:r>
              <a:rPr lang="en-US">
                <a:latin typeface="Open Sans"/>
                <a:ea typeface="Open Sans"/>
                <a:cs typeface="Open Sans"/>
                <a:sym typeface="Open Sans"/>
              </a:rPr>
              <a:t>other results</a:t>
            </a:r>
            <a:endParaRPr>
              <a:latin typeface="Open Sans"/>
              <a:ea typeface="Open Sans"/>
              <a:cs typeface="Open Sans"/>
              <a:sym typeface="Open Sans"/>
            </a:endParaRPr>
          </a:p>
        </p:txBody>
      </p:sp>
      <p:sp>
        <p:nvSpPr>
          <p:cNvPr id="150" name="Google Shape;150;gde4e4a931c_2_3261"/>
          <p:cNvSpPr/>
          <p:nvPr/>
        </p:nvSpPr>
        <p:spPr>
          <a:xfrm>
            <a:off x="6779700" y="452007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Model weights</a:t>
            </a:r>
            <a:endParaRPr sz="2000"/>
          </a:p>
        </p:txBody>
      </p:sp>
      <p:cxnSp>
        <p:nvCxnSpPr>
          <p:cNvPr id="151" name="Google Shape;151;gde4e4a931c_2_3261"/>
          <p:cNvCxnSpPr>
            <a:stCxn id="141" idx="1"/>
            <a:endCxn id="150" idx="1"/>
          </p:cNvCxnSpPr>
          <p:nvPr/>
        </p:nvCxnSpPr>
        <p:spPr>
          <a:xfrm>
            <a:off x="4341150" y="5366075"/>
            <a:ext cx="24387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gde4e4a931c_2_3261"/>
          <p:cNvSpPr txBox="1"/>
          <p:nvPr/>
        </p:nvSpPr>
        <p:spPr>
          <a:xfrm>
            <a:off x="4583100" y="5476625"/>
            <a:ext cx="2171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Reads in parameters from</a:t>
            </a:r>
            <a:endParaRPr sz="1700">
              <a:latin typeface="Open Sans"/>
              <a:ea typeface="Open Sans"/>
              <a:cs typeface="Open Sans"/>
              <a:sym typeface="Open Sans"/>
            </a:endParaRPr>
          </a:p>
        </p:txBody>
      </p:sp>
      <p:sp>
        <p:nvSpPr>
          <p:cNvPr id="153" name="Google Shape;153;gde4e4a931c_2_3261"/>
          <p:cNvSpPr txBox="1"/>
          <p:nvPr/>
        </p:nvSpPr>
        <p:spPr>
          <a:xfrm>
            <a:off x="4362825" y="10726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1</a:t>
            </a:r>
            <a:endParaRPr>
              <a:solidFill>
                <a:srgbClr val="FF0000"/>
              </a:solidFill>
              <a:latin typeface="Open Sans"/>
              <a:ea typeface="Open Sans"/>
              <a:cs typeface="Open Sans"/>
              <a:sym typeface="Open Sans"/>
            </a:endParaRPr>
          </a:p>
        </p:txBody>
      </p:sp>
      <p:cxnSp>
        <p:nvCxnSpPr>
          <p:cNvPr id="154" name="Google Shape;154;gde4e4a931c_2_3261"/>
          <p:cNvCxnSpPr/>
          <p:nvPr/>
        </p:nvCxnSpPr>
        <p:spPr>
          <a:xfrm>
            <a:off x="4254150" y="1699225"/>
            <a:ext cx="2298300" cy="855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gde4e4a931c_2_3261"/>
          <p:cNvSpPr txBox="1"/>
          <p:nvPr/>
        </p:nvSpPr>
        <p:spPr>
          <a:xfrm>
            <a:off x="1471300" y="32910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2</a:t>
            </a:r>
            <a:endParaRPr>
              <a:solidFill>
                <a:srgbClr val="FF0000"/>
              </a:solidFill>
              <a:latin typeface="Open Sans"/>
              <a:ea typeface="Open Sans"/>
              <a:cs typeface="Open Sans"/>
              <a:sym typeface="Open Sans"/>
            </a:endParaRPr>
          </a:p>
        </p:txBody>
      </p:sp>
      <p:sp>
        <p:nvSpPr>
          <p:cNvPr id="156" name="Google Shape;156;gde4e4a931c_2_3261"/>
          <p:cNvSpPr txBox="1"/>
          <p:nvPr/>
        </p:nvSpPr>
        <p:spPr>
          <a:xfrm>
            <a:off x="4496475" y="5313774"/>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3</a:t>
            </a:r>
            <a:endParaRPr>
              <a:solidFill>
                <a:srgbClr val="FF0000"/>
              </a:solidFill>
              <a:latin typeface="Open Sans"/>
              <a:ea typeface="Open Sans"/>
              <a:cs typeface="Open Sans"/>
              <a:sym typeface="Open Sans"/>
            </a:endParaRPr>
          </a:p>
        </p:txBody>
      </p:sp>
      <p:sp>
        <p:nvSpPr>
          <p:cNvPr id="157" name="Google Shape;157;gde4e4a931c_2_3261"/>
          <p:cNvSpPr txBox="1"/>
          <p:nvPr/>
        </p:nvSpPr>
        <p:spPr>
          <a:xfrm>
            <a:off x="4777575" y="36031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4</a:t>
            </a:r>
            <a:endParaRPr>
              <a:solidFill>
                <a:srgbClr val="FF0000"/>
              </a:solidFill>
              <a:latin typeface="Open Sans"/>
              <a:ea typeface="Open Sans"/>
              <a:cs typeface="Open Sans"/>
              <a:sym typeface="Open Sans"/>
            </a:endParaRPr>
          </a:p>
        </p:txBody>
      </p:sp>
      <p:sp>
        <p:nvSpPr>
          <p:cNvPr id="158" name="Google Shape;158;gde4e4a931c_2_3261"/>
          <p:cNvSpPr txBox="1"/>
          <p:nvPr/>
        </p:nvSpPr>
        <p:spPr>
          <a:xfrm>
            <a:off x="5595875" y="28717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Open Sans"/>
                <a:ea typeface="Open Sans"/>
                <a:cs typeface="Open Sans"/>
                <a:sym typeface="Open Sans"/>
              </a:rPr>
              <a:t>5</a:t>
            </a:r>
            <a:endParaRPr>
              <a:solidFill>
                <a:srgbClr val="FF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e4e4a931c_2_3297"/>
          <p:cNvSpPr txBox="1"/>
          <p:nvPr>
            <p:ph type="title"/>
          </p:nvPr>
        </p:nvSpPr>
        <p:spPr>
          <a:xfrm>
            <a:off x="457200" y="-2234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Technologies </a:t>
            </a:r>
            <a:r>
              <a:rPr lang="en-US">
                <a:latin typeface="Times New Roman"/>
                <a:ea typeface="Times New Roman"/>
                <a:cs typeface="Times New Roman"/>
                <a:sym typeface="Times New Roman"/>
              </a:rPr>
              <a:t>(while running)</a:t>
            </a:r>
            <a:endParaRPr/>
          </a:p>
        </p:txBody>
      </p:sp>
      <p:sp>
        <p:nvSpPr>
          <p:cNvPr id="164" name="Google Shape;164;gde4e4a931c_2_3297"/>
          <p:cNvSpPr/>
          <p:nvPr/>
        </p:nvSpPr>
        <p:spPr>
          <a:xfrm flipH="1">
            <a:off x="6865200" y="11980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de4e4a931c_2_3297"/>
          <p:cNvSpPr/>
          <p:nvPr/>
        </p:nvSpPr>
        <p:spPr>
          <a:xfrm flipH="1">
            <a:off x="6786150" y="12648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de4e4a931c_2_3297"/>
          <p:cNvSpPr/>
          <p:nvPr/>
        </p:nvSpPr>
        <p:spPr>
          <a:xfrm flipH="1">
            <a:off x="6694875" y="13683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de4e4a931c_2_3297"/>
          <p:cNvSpPr/>
          <p:nvPr/>
        </p:nvSpPr>
        <p:spPr>
          <a:xfrm flipH="1">
            <a:off x="6542475" y="152075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de4e4a931c_2_3297"/>
          <p:cNvSpPr/>
          <p:nvPr/>
        </p:nvSpPr>
        <p:spPr>
          <a:xfrm flipH="1">
            <a:off x="6634550" y="1453100"/>
            <a:ext cx="18216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600"/>
              <a:t>OS</a:t>
            </a:r>
            <a:endParaRPr sz="2600"/>
          </a:p>
        </p:txBody>
      </p:sp>
      <p:sp>
        <p:nvSpPr>
          <p:cNvPr id="169" name="Google Shape;169;gde4e4a931c_2_3297"/>
          <p:cNvSpPr/>
          <p:nvPr/>
        </p:nvSpPr>
        <p:spPr>
          <a:xfrm flipH="1">
            <a:off x="2525475" y="1255850"/>
            <a:ext cx="1723800" cy="16920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t>Tkinter</a:t>
            </a:r>
            <a:endParaRPr sz="2800"/>
          </a:p>
        </p:txBody>
      </p:sp>
      <p:sp>
        <p:nvSpPr>
          <p:cNvPr id="170" name="Google Shape;170;gde4e4a931c_2_3297"/>
          <p:cNvSpPr/>
          <p:nvPr/>
        </p:nvSpPr>
        <p:spPr>
          <a:xfrm>
            <a:off x="220050" y="1589200"/>
            <a:ext cx="2171100" cy="9657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Start here</a:t>
            </a:r>
            <a:endParaRPr sz="2500"/>
          </a:p>
        </p:txBody>
      </p:sp>
      <p:sp>
        <p:nvSpPr>
          <p:cNvPr id="171" name="Google Shape;171;gde4e4a931c_2_3297"/>
          <p:cNvSpPr txBox="1"/>
          <p:nvPr/>
        </p:nvSpPr>
        <p:spPr>
          <a:xfrm>
            <a:off x="4439027" y="1198000"/>
            <a:ext cx="206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Open Sans"/>
              <a:ea typeface="Open Sans"/>
              <a:cs typeface="Open Sans"/>
              <a:sym typeface="Open Sans"/>
            </a:endParaRPr>
          </a:p>
        </p:txBody>
      </p:sp>
      <p:cxnSp>
        <p:nvCxnSpPr>
          <p:cNvPr id="172" name="Google Shape;172;gde4e4a931c_2_3297"/>
          <p:cNvCxnSpPr/>
          <p:nvPr/>
        </p:nvCxnSpPr>
        <p:spPr>
          <a:xfrm flipH="1" rot="10800000">
            <a:off x="4278600" y="2555075"/>
            <a:ext cx="2237100" cy="1221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gde4e4a931c_2_3297"/>
          <p:cNvSpPr txBox="1"/>
          <p:nvPr/>
        </p:nvSpPr>
        <p:spPr>
          <a:xfrm>
            <a:off x="4362814" y="2588113"/>
            <a:ext cx="20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cxnSp>
        <p:nvCxnSpPr>
          <p:cNvPr id="174" name="Google Shape;174;gde4e4a931c_2_3297"/>
          <p:cNvCxnSpPr/>
          <p:nvPr/>
        </p:nvCxnSpPr>
        <p:spPr>
          <a:xfrm flipH="1">
            <a:off x="2701775" y="2970575"/>
            <a:ext cx="122100" cy="16749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gde4e4a931c_2_3297"/>
          <p:cNvSpPr txBox="1"/>
          <p:nvPr/>
        </p:nvSpPr>
        <p:spPr>
          <a:xfrm>
            <a:off x="1625677" y="3438563"/>
            <a:ext cx="11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cxnSp>
        <p:nvCxnSpPr>
          <p:cNvPr id="176" name="Google Shape;176;gde4e4a931c_2_3297"/>
          <p:cNvCxnSpPr/>
          <p:nvPr/>
        </p:nvCxnSpPr>
        <p:spPr>
          <a:xfrm rot="10800000">
            <a:off x="3911925" y="2970525"/>
            <a:ext cx="281100" cy="17115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gde4e4a931c_2_3297"/>
          <p:cNvSpPr txBox="1"/>
          <p:nvPr/>
        </p:nvSpPr>
        <p:spPr>
          <a:xfrm>
            <a:off x="4113600" y="3239050"/>
            <a:ext cx="9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gde4e4a931c_2_3297"/>
          <p:cNvSpPr/>
          <p:nvPr/>
        </p:nvSpPr>
        <p:spPr>
          <a:xfrm>
            <a:off x="6779700" y="4520075"/>
            <a:ext cx="1992600" cy="1692000"/>
          </a:xfrm>
          <a:prstGeom prst="foldedCorner">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.h5</a:t>
            </a:r>
            <a:endParaRPr sz="2500"/>
          </a:p>
        </p:txBody>
      </p:sp>
      <p:cxnSp>
        <p:nvCxnSpPr>
          <p:cNvPr id="179" name="Google Shape;179;gde4e4a931c_2_3297"/>
          <p:cNvCxnSpPr>
            <a:stCxn id="180" idx="1"/>
            <a:endCxn id="178" idx="1"/>
          </p:cNvCxnSpPr>
          <p:nvPr/>
        </p:nvCxnSpPr>
        <p:spPr>
          <a:xfrm flipH="1" rot="10800000">
            <a:off x="4341000" y="5366075"/>
            <a:ext cx="2438700" cy="111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gde4e4a931c_2_3297"/>
          <p:cNvSpPr txBox="1"/>
          <p:nvPr/>
        </p:nvSpPr>
        <p:spPr>
          <a:xfrm>
            <a:off x="4583100" y="5476625"/>
            <a:ext cx="2171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sp>
        <p:nvSpPr>
          <p:cNvPr id="182" name="Google Shape;182;gde4e4a931c_2_3297"/>
          <p:cNvSpPr txBox="1"/>
          <p:nvPr/>
        </p:nvSpPr>
        <p:spPr>
          <a:xfrm>
            <a:off x="4362825" y="10726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cxnSp>
        <p:nvCxnSpPr>
          <p:cNvPr id="183" name="Google Shape;183;gde4e4a931c_2_3297"/>
          <p:cNvCxnSpPr/>
          <p:nvPr/>
        </p:nvCxnSpPr>
        <p:spPr>
          <a:xfrm>
            <a:off x="4254150" y="1699225"/>
            <a:ext cx="2298300" cy="855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gde4e4a931c_2_3297"/>
          <p:cNvSpPr txBox="1"/>
          <p:nvPr/>
        </p:nvSpPr>
        <p:spPr>
          <a:xfrm>
            <a:off x="1471300" y="32910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5" name="Google Shape;185;gde4e4a931c_2_3297"/>
          <p:cNvSpPr txBox="1"/>
          <p:nvPr/>
        </p:nvSpPr>
        <p:spPr>
          <a:xfrm>
            <a:off x="4496475" y="5313774"/>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6" name="Google Shape;186;gde4e4a931c_2_3297"/>
          <p:cNvSpPr txBox="1"/>
          <p:nvPr/>
        </p:nvSpPr>
        <p:spPr>
          <a:xfrm>
            <a:off x="4777575" y="3603138"/>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7" name="Google Shape;187;gde4e4a931c_2_3297"/>
          <p:cNvSpPr txBox="1"/>
          <p:nvPr/>
        </p:nvSpPr>
        <p:spPr>
          <a:xfrm>
            <a:off x="5595875" y="2871713"/>
            <a:ext cx="2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Open Sans"/>
              <a:ea typeface="Open Sans"/>
              <a:cs typeface="Open Sans"/>
              <a:sym typeface="Open Sans"/>
            </a:endParaRPr>
          </a:p>
        </p:txBody>
      </p:sp>
      <p:sp>
        <p:nvSpPr>
          <p:cNvPr id="188" name="Google Shape;188;gde4e4a931c_2_3297"/>
          <p:cNvSpPr/>
          <p:nvPr/>
        </p:nvSpPr>
        <p:spPr>
          <a:xfrm>
            <a:off x="2259300" y="4705700"/>
            <a:ext cx="2171100" cy="1382100"/>
          </a:xfrm>
          <a:prstGeom prst="beve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de4e4a931c_2_3297"/>
          <p:cNvSpPr txBox="1"/>
          <p:nvPr/>
        </p:nvSpPr>
        <p:spPr>
          <a:xfrm flipH="1">
            <a:off x="2348550" y="4792350"/>
            <a:ext cx="1992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Open Sans"/>
                <a:ea typeface="Open Sans"/>
                <a:cs typeface="Open Sans"/>
                <a:sym typeface="Open Sans"/>
              </a:rPr>
              <a:t>Mask RCNN</a:t>
            </a:r>
            <a:endParaRPr sz="3200">
              <a:latin typeface="Open Sans"/>
              <a:ea typeface="Open Sans"/>
              <a:cs typeface="Open Sans"/>
              <a:sym typeface="Open Sans"/>
            </a:endParaRPr>
          </a:p>
        </p:txBody>
      </p:sp>
      <p:sp>
        <p:nvSpPr>
          <p:cNvPr id="190" name="Google Shape;190;gde4e4a931c_2_3297"/>
          <p:cNvSpPr txBox="1"/>
          <p:nvPr/>
        </p:nvSpPr>
        <p:spPr>
          <a:xfrm>
            <a:off x="4572000" y="4929325"/>
            <a:ext cx="20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Open Sans"/>
                <a:ea typeface="Open Sans"/>
                <a:cs typeface="Open Sans"/>
                <a:sym typeface="Open Sans"/>
              </a:rPr>
              <a:t>(Built on Keras)</a:t>
            </a:r>
            <a:endParaRPr sz="17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