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72" r:id="rId7"/>
    <p:sldId id="273" r:id="rId8"/>
    <p:sldId id="268" r:id="rId9"/>
    <p:sldId id="264" r:id="rId10"/>
    <p:sldId id="265" r:id="rId11"/>
    <p:sldId id="266" r:id="rId12"/>
    <p:sldId id="267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751462F-CF53-4AE2-B399-C2EE954DAC5D}">
          <p14:sldIdLst>
            <p14:sldId id="256"/>
            <p14:sldId id="257"/>
            <p14:sldId id="258"/>
            <p14:sldId id="259"/>
            <p14:sldId id="271"/>
            <p14:sldId id="272"/>
            <p14:sldId id="273"/>
            <p14:sldId id="268"/>
            <p14:sldId id="264"/>
            <p14:sldId id="265"/>
            <p14:sldId id="266"/>
            <p14:sldId id="267"/>
            <p14:sldId id="26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E8ABA-68B5-4BF2-AB75-2D1AB44748C2}" type="datetimeFigureOut">
              <a:rPr lang="de-DE" smtClean="0"/>
              <a:t>04.12.2018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B733F-60A3-413D-8154-0CF30ABC15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58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1B72-B7E5-4B76-AFD9-B2F3C06EC4F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5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32E6-6C48-47CC-BFD3-839FDE54D449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71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4D00-A61B-4FD9-B9DC-2DAD5EA43C24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5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DA3B-D8EF-4896-B274-B10CD1C416A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94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3EA83-1580-43BB-ADB9-AA5E7BC6B45A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D9EB-B084-44C8-A9BB-3EDCCC7F87F1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8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1F0E-4BF8-4E4B-9E86-0E49EEA5436D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1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2C87-1704-4439-94D9-5FDE830FE974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2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147E8B-D024-4AD8-89FA-F9EEBBDBF458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2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247C2-6E80-4E81-9F6A-5E0B6065A864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7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81EF9F-FA33-45FA-87C0-B86F5BFD8FA4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97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5F3BC6-89A4-4D3D-995C-EEA7EDE18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de-DE" dirty="0"/>
              <a:t>Touch Down -  UniRisk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1681BF-7ACE-4613-A2FB-23FCB2B3A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de-DE" dirty="0"/>
              <a:t>05.12.18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014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0445"/>
          </a:xfrm>
        </p:spPr>
        <p:txBody>
          <a:bodyPr>
            <a:normAutofit fontScale="90000"/>
          </a:bodyPr>
          <a:lstStyle/>
          <a:p>
            <a:r>
              <a:rPr lang="de-DE" dirty="0"/>
              <a:t>Fachliches Datenmodell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0C75481-0B0E-4AD0-866D-94B4CD7E8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363" y="1792288"/>
            <a:ext cx="8074098" cy="430993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2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06429"/>
          </a:xfrm>
        </p:spPr>
        <p:txBody>
          <a:bodyPr>
            <a:normAutofit fontScale="90000"/>
          </a:bodyPr>
          <a:lstStyle/>
          <a:p>
            <a:r>
              <a:rPr lang="de-DE" dirty="0"/>
              <a:t>Architekturdokument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E76C21F-AC56-4D3A-8853-B06AEB0F4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404" y="1202005"/>
            <a:ext cx="7287192" cy="495350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78437"/>
          </a:xfrm>
        </p:spPr>
        <p:txBody>
          <a:bodyPr>
            <a:normAutofit fontScale="90000"/>
          </a:bodyPr>
          <a:lstStyle/>
          <a:p>
            <a:r>
              <a:rPr lang="de-DE" dirty="0"/>
              <a:t>Testprotokolle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6A53D55-27A5-47F3-9525-F329BA113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505" y="1778465"/>
            <a:ext cx="6281431" cy="4334924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6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B74F27-9CBE-419F-A429-4D948C81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Aktuell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A8981-94D5-466D-86BA-414D50D3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7886D7-8107-45E6-97F3-CCD9494AACB9}" type="datetime1">
              <a:rPr lang="de-DE" smtClean="0"/>
              <a:pPr>
                <a:spcAft>
                  <a:spcPts val="600"/>
                </a:spcAft>
              </a:pPr>
              <a:t>04.12.2018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602D6-0B61-45AF-B8CF-37D49DF8F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de-DE" dirty="0"/>
              <a:t>Projektstand</a:t>
            </a:r>
          </a:p>
          <a:p>
            <a:r>
              <a:rPr lang="de-DE" dirty="0"/>
              <a:t>Vorführung Projektstand</a:t>
            </a:r>
          </a:p>
          <a:p>
            <a:r>
              <a:rPr lang="de-DE" dirty="0"/>
              <a:t>Eigene Eindrücke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CD46FE-E2F8-4F36-9798-EA2C0B43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schemeClr val="tx2"/>
                </a:solidFill>
              </a:rPr>
              <a:t>Bosin, Espig, Lauenroth, Siefert, Techel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6718E8-5376-4C31-96DF-487D1C46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0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2B0F1-BCC9-41A1-8272-CD368193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0301F7-3EFB-4213-B23D-DBB6F6CE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D885BA-1121-41C6-8F81-237E36CC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657903-DE6F-48E5-B5D4-69D88AEBF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367392"/>
            <a:ext cx="6619875" cy="468630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D4EC6FE8-BDB0-4EEF-BF58-93DD0B83FFDC}"/>
              </a:ext>
            </a:extLst>
          </p:cNvPr>
          <p:cNvSpPr txBox="1">
            <a:spLocks/>
          </p:cNvSpPr>
          <p:nvPr/>
        </p:nvSpPr>
        <p:spPr>
          <a:xfrm>
            <a:off x="1306485" y="5436181"/>
            <a:ext cx="9905998" cy="64111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351859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8E75CA-BC56-4EE6-8ED7-55B3720E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145525-1D6D-4887-97E0-247834D573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BD44C77-B7E7-4497-975E-10443C40B2CF}" type="datetime1">
              <a:rPr lang="de-DE" smtClean="0"/>
              <a:pPr>
                <a:spcAft>
                  <a:spcPts val="600"/>
                </a:spcAft>
              </a:pPr>
              <a:t>04.12.2018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4941A-9E95-4028-A709-2D3D8E43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de-DE" dirty="0"/>
              <a:t>Die Idee</a:t>
            </a:r>
          </a:p>
          <a:p>
            <a:r>
              <a:rPr lang="de-DE" dirty="0"/>
              <a:t>Die Umsetzung</a:t>
            </a:r>
          </a:p>
          <a:p>
            <a:pPr lvl="1"/>
            <a:r>
              <a:rPr lang="de-DE" dirty="0" err="1"/>
              <a:t>UniRisk</a:t>
            </a:r>
            <a:endParaRPr lang="de-DE" dirty="0"/>
          </a:p>
          <a:p>
            <a:pPr lvl="1"/>
            <a:r>
              <a:rPr lang="de-DE" dirty="0"/>
              <a:t>Anforderungsspezifikation</a:t>
            </a:r>
          </a:p>
          <a:p>
            <a:pPr lvl="1"/>
            <a:r>
              <a:rPr lang="de-DE" dirty="0"/>
              <a:t>Fachliches Datenmodell</a:t>
            </a:r>
          </a:p>
          <a:p>
            <a:pPr lvl="1"/>
            <a:r>
              <a:rPr lang="de-DE" dirty="0"/>
              <a:t>Architekturdokument</a:t>
            </a:r>
          </a:p>
          <a:p>
            <a:pPr lvl="1"/>
            <a:r>
              <a:rPr lang="de-DE" dirty="0"/>
              <a:t>Testprotokoll</a:t>
            </a:r>
          </a:p>
          <a:p>
            <a:r>
              <a:rPr lang="de-DE" dirty="0"/>
              <a:t>Aktueller Stand</a:t>
            </a:r>
          </a:p>
          <a:p>
            <a:r>
              <a:rPr lang="de-DE" dirty="0"/>
              <a:t>Eigene Eindrücke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81BD2-428D-4073-83AE-3A6538C9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schemeClr val="tx2"/>
                </a:solidFill>
              </a:rPr>
              <a:t>Bosin, Espig, Lauenroth, Siefert, Techel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8195B-1A31-49A0-A6AC-8842B91B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00C6FB-B206-4AED-8E9F-FAD7C0AD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Die 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EFB1E-0286-4E48-B98B-F0B983E4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de-DE" sz="1500" dirty="0">
              <a:solidFill>
                <a:srgbClr val="FFFFFF"/>
              </a:solidFill>
            </a:endParaRPr>
          </a:p>
          <a:p>
            <a:r>
              <a:rPr lang="de-DE" sz="1500" dirty="0">
                <a:solidFill>
                  <a:srgbClr val="FFFFFF"/>
                </a:solidFill>
              </a:rPr>
              <a:t>Risiko Deluxe</a:t>
            </a:r>
          </a:p>
          <a:p>
            <a:r>
              <a:rPr lang="de-DE" sz="1500" dirty="0">
                <a:solidFill>
                  <a:srgbClr val="FFFFFF"/>
                </a:solidFill>
              </a:rPr>
              <a:t>- Länder</a:t>
            </a:r>
          </a:p>
          <a:p>
            <a:r>
              <a:rPr lang="de-DE" sz="1500" dirty="0">
                <a:solidFill>
                  <a:srgbClr val="FFFFFF"/>
                </a:solidFill>
              </a:rPr>
              <a:t>- Kontinente</a:t>
            </a:r>
          </a:p>
          <a:p>
            <a:r>
              <a:rPr lang="de-DE" sz="1500" dirty="0">
                <a:solidFill>
                  <a:srgbClr val="FFFFFF"/>
                </a:solidFill>
              </a:rPr>
              <a:t>- Spielfiguren</a:t>
            </a:r>
          </a:p>
          <a:p>
            <a:r>
              <a:rPr lang="de-DE" sz="1500" dirty="0">
                <a:solidFill>
                  <a:srgbClr val="FFFFFF"/>
                </a:solidFill>
              </a:rPr>
              <a:t>- Bonuskarten</a:t>
            </a:r>
          </a:p>
          <a:p>
            <a:r>
              <a:rPr lang="de-DE" sz="1500" dirty="0">
                <a:solidFill>
                  <a:srgbClr val="FFFFFF"/>
                </a:solidFill>
              </a:rPr>
              <a:t>- Missionskarten</a:t>
            </a:r>
          </a:p>
          <a:p>
            <a:r>
              <a:rPr lang="de-DE" sz="1500" dirty="0">
                <a:solidFill>
                  <a:srgbClr val="FFFFFF"/>
                </a:solidFill>
              </a:rPr>
              <a:t>- Spielzugphasen</a:t>
            </a:r>
          </a:p>
          <a:p>
            <a:endParaRPr lang="de-DE" sz="1500" dirty="0">
              <a:solidFill>
                <a:srgbClr val="FFFFFF"/>
              </a:solidFill>
            </a:endParaRPr>
          </a:p>
          <a:p>
            <a:endParaRPr lang="de-DE" sz="15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CB0720-C5AE-442C-A013-FE02BE172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777748"/>
            <a:ext cx="6798082" cy="5302504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997F8-3509-4D72-AC82-0238C9EC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/>
              <a:t>Bosin, Espig, Lauenroth, Siefert, Techel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FE312B-E276-4FD0-B9EC-10FD652B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4202" y="6459785"/>
            <a:ext cx="173537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6DFF5AA2-2B9B-4807-B2FD-96ADC2DDE0E2}" type="datetime1">
              <a:rPr lang="de-DE" smtClean="0"/>
              <a:pPr algn="r">
                <a:spcAft>
                  <a:spcPts val="600"/>
                </a:spcAft>
              </a:pPr>
              <a:t>04.12.2018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99D1B6-5D2C-4AA9-AAFD-6238D2BC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8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B0803F-9AD0-4840-9BD5-0007ECDB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Die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729D8B-CB1B-426A-9555-908D4F25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de-DE" sz="1500" dirty="0">
              <a:solidFill>
                <a:srgbClr val="FFFFFF"/>
              </a:solidFill>
            </a:endParaRPr>
          </a:p>
          <a:p>
            <a:r>
              <a:rPr lang="de-DE" sz="1500" dirty="0">
                <a:solidFill>
                  <a:srgbClr val="FFFFFF"/>
                </a:solidFill>
              </a:rPr>
              <a:t>Gebäude </a:t>
            </a:r>
          </a:p>
          <a:p>
            <a:r>
              <a:rPr lang="de-DE" sz="1500" dirty="0">
                <a:solidFill>
                  <a:srgbClr val="FFFFFF"/>
                </a:solidFill>
              </a:rPr>
              <a:t>Fachbereiche</a:t>
            </a:r>
          </a:p>
          <a:p>
            <a:pPr marL="0" indent="0">
              <a:buNone/>
            </a:pPr>
            <a:endParaRPr lang="de-DE" sz="1500" dirty="0">
              <a:solidFill>
                <a:srgbClr val="FFFFFF"/>
              </a:solidFill>
            </a:endParaRPr>
          </a:p>
          <a:p>
            <a:endParaRPr lang="de-DE" sz="15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C2B2C2B-B7C7-4390-B3E1-B6F55650B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383" y="755780"/>
            <a:ext cx="7540657" cy="5542383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66A830-AD7B-45A5-B0B2-57F7A213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/>
              <a:t>Bosin, Espig, Lauenroth, Siefert, Techel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339D6-AA5C-41D6-ACB1-7DABAE31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4202" y="6459785"/>
            <a:ext cx="173537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745FFD75-3049-4E7A-8FFF-7B1BB1DB6209}" type="datetime1">
              <a:rPr lang="de-DE" smtClean="0"/>
              <a:pPr algn="r">
                <a:spcAft>
                  <a:spcPts val="600"/>
                </a:spcAft>
              </a:pPr>
              <a:t>04.12.2018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5634B-DCE9-4B9E-9F2D-E5FE7CC9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0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00C6FB-B206-4AED-8E9F-FAD7C0AD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Die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EFB1E-0286-4E48-B98B-F0B983E48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de-DE" sz="1500" dirty="0">
              <a:solidFill>
                <a:srgbClr val="FFFFFF"/>
              </a:solidFill>
            </a:endParaRPr>
          </a:p>
          <a:p>
            <a:r>
              <a:rPr lang="de-DE" sz="1500" dirty="0" err="1">
                <a:solidFill>
                  <a:srgbClr val="FFFFFF"/>
                </a:solidFill>
              </a:rPr>
              <a:t>Ersties</a:t>
            </a:r>
            <a:endParaRPr lang="de-DE" sz="1500" dirty="0">
              <a:solidFill>
                <a:srgbClr val="FFFFFF"/>
              </a:solidFill>
            </a:endParaRPr>
          </a:p>
          <a:p>
            <a:r>
              <a:rPr lang="de-DE" sz="1500" dirty="0">
                <a:solidFill>
                  <a:srgbClr val="FFFFFF"/>
                </a:solidFill>
              </a:rPr>
              <a:t>Studenten</a:t>
            </a:r>
          </a:p>
          <a:p>
            <a:r>
              <a:rPr lang="de-DE" sz="1500" dirty="0">
                <a:solidFill>
                  <a:srgbClr val="FFFFFF"/>
                </a:solidFill>
              </a:rPr>
              <a:t>Professoren</a:t>
            </a:r>
          </a:p>
          <a:p>
            <a:endParaRPr lang="de-DE" sz="1500" dirty="0">
              <a:solidFill>
                <a:srgbClr val="FFFFFF"/>
              </a:solidFill>
            </a:endParaRPr>
          </a:p>
          <a:p>
            <a:endParaRPr lang="de-DE" sz="1500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9997F8-3509-4D72-AC82-0238C9EC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 dirty="0"/>
              <a:t>Bosin, Espig, Lauenroth, Siefert, Techel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FE312B-E276-4FD0-B9EC-10FD652B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4202" y="6459785"/>
            <a:ext cx="173537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6DFF5AA2-2B9B-4807-B2FD-96ADC2DDE0E2}" type="datetime1">
              <a:rPr lang="de-DE" smtClean="0"/>
              <a:pPr algn="r">
                <a:spcAft>
                  <a:spcPts val="600"/>
                </a:spcAft>
              </a:pPr>
              <a:t>04.12.2018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99D1B6-5D2C-4AA9-AAFD-6238D2BC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10FB57-E748-4F1E-9BFA-410144572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17" y="1001233"/>
            <a:ext cx="1346777" cy="2159925"/>
          </a:xfrm>
          <a:prstGeom prst="rect">
            <a:avLst/>
          </a:prstGeom>
        </p:spPr>
      </p:pic>
      <p:pic>
        <p:nvPicPr>
          <p:cNvPr id="11" name="Grafik 10" descr="Ein Bild, das ClipArt enthält.&#10;&#10;Mit sehr hoher Zuverlässigkeit generierte Beschreibung">
            <a:extLst>
              <a:ext uri="{FF2B5EF4-FFF2-40B4-BE49-F238E27FC236}">
                <a16:creationId xmlns:a16="http://schemas.microsoft.com/office/drawing/2014/main" id="{335674C5-3761-4ED7-BD99-C63098AB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341" y="1053377"/>
            <a:ext cx="1346776" cy="211456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3798F1D-08AB-4DBA-B9C1-CF20421D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157" y="4015776"/>
            <a:ext cx="3200035" cy="19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2B739B-F5BF-4C7E-8367-C6A81723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F78DB55-C754-4AB2-B9F1-CF00D12F7BCC}" type="datetime1">
              <a:rPr lang="de-DE" smtClean="0"/>
              <a:pPr>
                <a:spcAft>
                  <a:spcPts val="600"/>
                </a:spcAft>
              </a:pPr>
              <a:t>04.12.2018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C0787-EC1D-438F-84B9-5FACC694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de-DE" dirty="0"/>
              <a:t>Bonuskarten</a:t>
            </a:r>
          </a:p>
          <a:p>
            <a:r>
              <a:rPr lang="de-DE" dirty="0"/>
              <a:t>- eintauschen um mehr </a:t>
            </a:r>
            <a:r>
              <a:rPr lang="de-DE" dirty="0" err="1"/>
              <a:t>Ersties</a:t>
            </a:r>
            <a:r>
              <a:rPr lang="de-DE" dirty="0"/>
              <a:t> zu erhalten</a:t>
            </a:r>
          </a:p>
          <a:p>
            <a:endParaRPr lang="de-DE" dirty="0"/>
          </a:p>
          <a:p>
            <a:r>
              <a:rPr lang="de-DE" dirty="0"/>
              <a:t>Missionskarten</a:t>
            </a:r>
          </a:p>
          <a:p>
            <a:r>
              <a:rPr lang="de-DE" dirty="0"/>
              <a:t>- Befreie alle Länder von ETTI/SPO/WOW/AERO/BAU</a:t>
            </a:r>
          </a:p>
          <a:p>
            <a:r>
              <a:rPr lang="de-DE" dirty="0"/>
              <a:t>- Fünfzehn Gebäude einnehmen</a:t>
            </a:r>
          </a:p>
          <a:p>
            <a:r>
              <a:rPr lang="de-DE" dirty="0"/>
              <a:t>- Zwei Fachbereiche einnehmen</a:t>
            </a:r>
          </a:p>
          <a:p>
            <a:r>
              <a:rPr lang="de-DE" dirty="0"/>
              <a:t>- Zehn Gebäude einnehmen und mit jeweils 2 </a:t>
            </a:r>
            <a:r>
              <a:rPr lang="de-DE" dirty="0" err="1"/>
              <a:t>Ersties</a:t>
            </a:r>
            <a:r>
              <a:rPr lang="de-DE" dirty="0"/>
              <a:t> besetzen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82BCB2-3E62-4F42-B3F4-FAAE30EF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schemeClr val="tx2"/>
                </a:solidFill>
              </a:rPr>
              <a:t>Bosin, Espig, Lauenroth, Siefert, Techel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5FCDC6-EB08-41F6-BE82-0F18356D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30D1CB7-DA86-47BC-AF92-920EAAF970FB}"/>
              </a:ext>
            </a:extLst>
          </p:cNvPr>
          <p:cNvSpPr txBox="1">
            <a:spLocks/>
          </p:cNvSpPr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500" dirty="0">
              <a:solidFill>
                <a:srgbClr val="FFFFFF"/>
              </a:solidFill>
            </a:endParaRPr>
          </a:p>
          <a:p>
            <a:r>
              <a:rPr lang="de-DE" sz="1500" dirty="0">
                <a:solidFill>
                  <a:srgbClr val="FFFFFF"/>
                </a:solidFill>
              </a:rPr>
              <a:t>Bonuskarten</a:t>
            </a:r>
          </a:p>
          <a:p>
            <a:r>
              <a:rPr lang="de-DE" sz="1500" dirty="0">
                <a:solidFill>
                  <a:srgbClr val="FFFFFF"/>
                </a:solidFill>
              </a:rPr>
              <a:t>Missionskarten</a:t>
            </a:r>
          </a:p>
          <a:p>
            <a:endParaRPr lang="de-DE" sz="1500" dirty="0">
              <a:solidFill>
                <a:srgbClr val="FFFFFF"/>
              </a:solidFill>
            </a:endParaRPr>
          </a:p>
          <a:p>
            <a:endParaRPr lang="de-DE" sz="1500" dirty="0">
              <a:solidFill>
                <a:srgbClr val="FFFFFF"/>
              </a:solidFill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88295A07-2635-4FDC-AF80-F915D51C4B40}"/>
              </a:ext>
            </a:extLst>
          </p:cNvPr>
          <p:cNvSpPr txBox="1">
            <a:spLocks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>
                <a:solidFill>
                  <a:srgbClr val="FFFFFF"/>
                </a:solidFill>
              </a:rPr>
              <a:t>Die Umsetzung</a:t>
            </a:r>
            <a:endParaRPr lang="de-DE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41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3A0248-A81B-4693-9B70-ED756722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Die Umsetzung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2C4A219-4420-43FD-87A3-83B252E6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nhaltsplatzhalter 7">
            <a:extLst>
              <a:ext uri="{FF2B5EF4-FFF2-40B4-BE49-F238E27FC236}">
                <a16:creationId xmlns:a16="http://schemas.microsoft.com/office/drawing/2014/main" id="{AA33E17C-8A96-4E0F-88A1-FD5E4C6A9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663" y="-4283"/>
            <a:ext cx="7289561" cy="6833965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6A98A-B1DE-4FAD-BD8D-982991DD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/>
              <a:t>Bosin, Espig, Lauenroth, Siefert, Techel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DE373-D231-4645-88C0-8ABDEE61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4202" y="6459785"/>
            <a:ext cx="173537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FF78DB55-C754-4AB2-B9F1-CF00D12F7BCC}" type="datetime1">
              <a:rPr lang="de-DE" smtClean="0"/>
              <a:pPr algn="r">
                <a:spcAft>
                  <a:spcPts val="600"/>
                </a:spcAft>
              </a:pPr>
              <a:t>04.12.2018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571A7D-FFED-4002-9D98-222DAE60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4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B0803F-9AD0-4840-9BD5-0007ECDB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de-DE" sz="3600">
                <a:solidFill>
                  <a:srgbClr val="FFFFFF"/>
                </a:solidFill>
              </a:rPr>
              <a:t>Die Umsetzung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339D6-AA5C-41D6-ACB1-7DABAE31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5FFD75-3049-4E7A-8FFF-7B1BB1DB6209}" type="datetime1">
              <a:rPr lang="de-DE" smtClean="0"/>
              <a:pPr>
                <a:spcAft>
                  <a:spcPts val="600"/>
                </a:spcAft>
              </a:pPr>
              <a:t>04.12.2018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729D8B-CB1B-426A-9555-908D4F25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de-DE" dirty="0"/>
              <a:t>Anforderungsspezifikation</a:t>
            </a:r>
          </a:p>
          <a:p>
            <a:r>
              <a:rPr lang="de-DE" dirty="0"/>
              <a:t>Fachliches Datenmodell</a:t>
            </a:r>
          </a:p>
          <a:p>
            <a:r>
              <a:rPr lang="de-DE" dirty="0"/>
              <a:t>Architekturdokument</a:t>
            </a:r>
          </a:p>
          <a:p>
            <a:r>
              <a:rPr lang="de-DE" dirty="0"/>
              <a:t>Testprotokolle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66A830-AD7B-45A5-B0B2-57F7A213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schemeClr val="tx2"/>
                </a:solidFill>
              </a:rPr>
              <a:t>Bosin, Espig, Lauenroth, Siefert, Techel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E5634B-DCE9-4B9E-9F2D-E5FE7CC9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0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0445"/>
          </a:xfrm>
        </p:spPr>
        <p:txBody>
          <a:bodyPr>
            <a:normAutofit fontScale="90000"/>
          </a:bodyPr>
          <a:lstStyle/>
          <a:p>
            <a:r>
              <a:rPr lang="de-DE" dirty="0"/>
              <a:t>Anforderungsspezifikation</a:t>
            </a:r>
          </a:p>
        </p:txBody>
      </p:sp>
      <p:pic>
        <p:nvPicPr>
          <p:cNvPr id="7" name="Bild 35" descr="../../../../Desktop/Anwendungsfalldiagramm.png">
            <a:extLst>
              <a:ext uri="{FF2B5EF4-FFF2-40B4-BE49-F238E27FC236}">
                <a16:creationId xmlns:a16="http://schemas.microsoft.com/office/drawing/2014/main" id="{BABADB64-016F-4004-B0DC-623564AE1B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053085"/>
            <a:ext cx="9905998" cy="36225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DB55-C754-4AB2-B9F1-CF00D12F7BCC}" type="datetime1">
              <a:rPr lang="de-DE" smtClean="0"/>
              <a:t>04.12.2018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Bosin, Espig, Lauenroth, Siefert, Techel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3934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255</Words>
  <Application>Microsoft Office PowerPoint</Application>
  <PresentationFormat>Breitbild</PresentationFormat>
  <Paragraphs>96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Rückblick</vt:lpstr>
      <vt:lpstr>Touch Down -  UniRisk</vt:lpstr>
      <vt:lpstr>Agenda</vt:lpstr>
      <vt:lpstr>Die Idee</vt:lpstr>
      <vt:lpstr>Die Umsetzung</vt:lpstr>
      <vt:lpstr>Die Umsetzung</vt:lpstr>
      <vt:lpstr>PowerPoint-Präsentation</vt:lpstr>
      <vt:lpstr>Die Umsetzung</vt:lpstr>
      <vt:lpstr>Die Umsetzung</vt:lpstr>
      <vt:lpstr>Anforderungsspezifikation</vt:lpstr>
      <vt:lpstr>Fachliches Datenmodell</vt:lpstr>
      <vt:lpstr>Architekturdokument</vt:lpstr>
      <vt:lpstr>Testprotokolle</vt:lpstr>
      <vt:lpstr>Aktuell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 Espig</dc:creator>
  <cp:lastModifiedBy>David Espig</cp:lastModifiedBy>
  <cp:revision>14</cp:revision>
  <dcterms:created xsi:type="dcterms:W3CDTF">2018-12-03T06:36:19Z</dcterms:created>
  <dcterms:modified xsi:type="dcterms:W3CDTF">2018-12-04T17:57:33Z</dcterms:modified>
</cp:coreProperties>
</file>