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DE9AFC1-3186-4FCD-8F63-3700ACB230F6}">
  <a:tblStyle styleId="{8DE9AFC1-3186-4FCD-8F63-3700ACB230F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99a6bda9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99a6bda9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b362f8b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b362f8b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b362f8bc8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b362f8bc8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b362f8bc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b362f8bc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99a6bda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99a6bda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af2f089e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af2f089e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af2f089e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af2f089e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bd02cda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bd02cda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b362f8bc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b362f8bc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bd02cdab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bd02cdab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af2f089e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af2f089e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b362f8bc8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b362f8bc8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b362f8bc8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b362f8bc8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HM Capital Management</a:t>
            </a:r>
            <a:endParaRPr sz="4800"/>
          </a:p>
        </p:txBody>
      </p:sp>
      <p:sp>
        <p:nvSpPr>
          <p:cNvPr id="65" name="Google Shape;65;p13"/>
          <p:cNvSpPr txBox="1"/>
          <p:nvPr>
            <p:ph idx="1" type="subTitle"/>
          </p:nvPr>
        </p:nvSpPr>
        <p:spPr>
          <a:xfrm>
            <a:off x="311700" y="1878550"/>
            <a:ext cx="4459500" cy="11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Strategists</a:t>
            </a:r>
            <a:r>
              <a:rPr lang="en"/>
              <a:t> </a:t>
            </a:r>
            <a:endParaRPr/>
          </a:p>
          <a:p>
            <a:pPr indent="0" lvl="0" marL="0" rtl="0" algn="l">
              <a:spcBef>
                <a:spcPts val="0"/>
              </a:spcBef>
              <a:spcAft>
                <a:spcPts val="0"/>
              </a:spcAft>
              <a:buNone/>
            </a:pPr>
            <a:r>
              <a:rPr lang="en"/>
              <a:t>Robert Hatem, </a:t>
            </a:r>
            <a:r>
              <a:rPr lang="en"/>
              <a:t>12208493</a:t>
            </a:r>
            <a:endParaRPr/>
          </a:p>
          <a:p>
            <a:pPr indent="0" lvl="0" marL="0" rtl="0" algn="l">
              <a:spcBef>
                <a:spcPts val="0"/>
              </a:spcBef>
              <a:spcAft>
                <a:spcPts val="0"/>
              </a:spcAft>
              <a:buNone/>
            </a:pPr>
            <a:r>
              <a:rPr lang="en"/>
              <a:t>Benjamin Morgan, 12211971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Portfolio Performance Metrics since Jan-2015</a:t>
            </a:r>
            <a:endParaRPr/>
          </a:p>
        </p:txBody>
      </p:sp>
      <p:graphicFrame>
        <p:nvGraphicFramePr>
          <p:cNvPr id="130" name="Google Shape;130;p22"/>
          <p:cNvGraphicFramePr/>
          <p:nvPr/>
        </p:nvGraphicFramePr>
        <p:xfrm>
          <a:off x="311800" y="1565575"/>
          <a:ext cx="3000000" cy="3000000"/>
        </p:xfrm>
        <a:graphic>
          <a:graphicData uri="http://schemas.openxmlformats.org/drawingml/2006/table">
            <a:tbl>
              <a:tblPr>
                <a:noFill/>
                <a:tableStyleId>{8DE9AFC1-3186-4FCD-8F63-3700ACB230F6}</a:tableStyleId>
              </a:tblPr>
              <a:tblGrid>
                <a:gridCol w="1217225"/>
                <a:gridCol w="1217225"/>
                <a:gridCol w="1217225"/>
                <a:gridCol w="1217225"/>
                <a:gridCol w="1217225"/>
                <a:gridCol w="1217225"/>
                <a:gridCol w="1217225"/>
              </a:tblGrid>
              <a:tr h="1212075">
                <a:tc>
                  <a:txBody>
                    <a:bodyPr/>
                    <a:lstStyle/>
                    <a:p>
                      <a:pPr indent="0" lvl="0" marL="0" rtl="0" algn="l">
                        <a:spcBef>
                          <a:spcPts val="0"/>
                        </a:spcBef>
                        <a:spcAft>
                          <a:spcPts val="0"/>
                        </a:spcAft>
                        <a:buNone/>
                      </a:pPr>
                      <a:r>
                        <a:rPr lang="en"/>
                        <a:t>Annualized Strategy Return</a:t>
                      </a:r>
                      <a:endParaRPr/>
                    </a:p>
                  </a:txBody>
                  <a:tcPr marT="91425" marB="91425" marR="91425" marL="91425"/>
                </a:tc>
                <a:tc>
                  <a:txBody>
                    <a:bodyPr/>
                    <a:lstStyle/>
                    <a:p>
                      <a:pPr indent="0" lvl="0" marL="0" rtl="0" algn="l">
                        <a:spcBef>
                          <a:spcPts val="0"/>
                        </a:spcBef>
                        <a:spcAft>
                          <a:spcPts val="0"/>
                        </a:spcAft>
                        <a:buNone/>
                      </a:pPr>
                      <a:r>
                        <a:rPr lang="en"/>
                        <a:t>Annualized Market Return</a:t>
                      </a:r>
                      <a:endParaRPr/>
                    </a:p>
                  </a:txBody>
                  <a:tcPr marT="91425" marB="91425" marR="91425" marL="91425"/>
                </a:tc>
                <a:tc>
                  <a:txBody>
                    <a:bodyPr/>
                    <a:lstStyle/>
                    <a:p>
                      <a:pPr indent="0" lvl="0" marL="0" rtl="0" algn="l">
                        <a:spcBef>
                          <a:spcPts val="0"/>
                        </a:spcBef>
                        <a:spcAft>
                          <a:spcPts val="0"/>
                        </a:spcAft>
                        <a:buNone/>
                      </a:pPr>
                      <a:r>
                        <a:rPr lang="en"/>
                        <a:t>Annualized Strategy Volatility</a:t>
                      </a:r>
                      <a:endParaRPr/>
                    </a:p>
                  </a:txBody>
                  <a:tcPr marT="91425" marB="91425" marR="91425" marL="91425"/>
                </a:tc>
                <a:tc>
                  <a:txBody>
                    <a:bodyPr/>
                    <a:lstStyle/>
                    <a:p>
                      <a:pPr indent="0" lvl="0" marL="0" rtl="0" algn="l">
                        <a:spcBef>
                          <a:spcPts val="0"/>
                        </a:spcBef>
                        <a:spcAft>
                          <a:spcPts val="0"/>
                        </a:spcAft>
                        <a:buNone/>
                      </a:pPr>
                      <a:r>
                        <a:rPr lang="en"/>
                        <a:t>Annualized Market Volatility</a:t>
                      </a:r>
                      <a:endParaRPr/>
                    </a:p>
                  </a:txBody>
                  <a:tcPr marT="91425" marB="91425" marR="91425" marL="91425"/>
                </a:tc>
                <a:tc>
                  <a:txBody>
                    <a:bodyPr/>
                    <a:lstStyle/>
                    <a:p>
                      <a:pPr indent="0" lvl="0" marL="0" rtl="0" algn="l">
                        <a:spcBef>
                          <a:spcPts val="0"/>
                        </a:spcBef>
                        <a:spcAft>
                          <a:spcPts val="0"/>
                        </a:spcAft>
                        <a:buNone/>
                      </a:pPr>
                      <a:r>
                        <a:rPr lang="en"/>
                        <a:t>Annualized Sharpe</a:t>
                      </a:r>
                      <a:endParaRPr/>
                    </a:p>
                  </a:txBody>
                  <a:tcPr marT="91425" marB="91425" marR="91425" marL="91425"/>
                </a:tc>
                <a:tc>
                  <a:txBody>
                    <a:bodyPr/>
                    <a:lstStyle/>
                    <a:p>
                      <a:pPr indent="0" lvl="0" marL="0" rtl="0" algn="l">
                        <a:spcBef>
                          <a:spcPts val="0"/>
                        </a:spcBef>
                        <a:spcAft>
                          <a:spcPts val="0"/>
                        </a:spcAft>
                        <a:buNone/>
                      </a:pPr>
                      <a:r>
                        <a:rPr lang="en"/>
                        <a:t>Max Drawdown</a:t>
                      </a:r>
                      <a:endParaRPr/>
                    </a:p>
                  </a:txBody>
                  <a:tcPr marT="91425" marB="91425" marR="91425" marL="91425"/>
                </a:tc>
                <a:tc>
                  <a:txBody>
                    <a:bodyPr/>
                    <a:lstStyle/>
                    <a:p>
                      <a:pPr indent="0" lvl="0" marL="0" rtl="0" algn="l">
                        <a:spcBef>
                          <a:spcPts val="0"/>
                        </a:spcBef>
                        <a:spcAft>
                          <a:spcPts val="0"/>
                        </a:spcAft>
                        <a:buNone/>
                      </a:pPr>
                      <a:r>
                        <a:rPr lang="en"/>
                        <a:t>Alpha</a:t>
                      </a:r>
                      <a:endParaRPr/>
                    </a:p>
                  </a:txBody>
                  <a:tcPr marT="91425" marB="91425" marR="91425" marL="91425"/>
                </a:tc>
              </a:tr>
              <a:tr h="889750">
                <a:tc>
                  <a:txBody>
                    <a:bodyPr/>
                    <a:lstStyle/>
                    <a:p>
                      <a:pPr indent="0" lvl="0" marL="0" rtl="0" algn="l">
                        <a:spcBef>
                          <a:spcPts val="0"/>
                        </a:spcBef>
                        <a:spcAft>
                          <a:spcPts val="0"/>
                        </a:spcAft>
                        <a:buNone/>
                      </a:pPr>
                      <a:r>
                        <a:rPr b="1" lang="en"/>
                        <a:t>18.77%</a:t>
                      </a:r>
                      <a:endParaRPr b="1"/>
                    </a:p>
                  </a:txBody>
                  <a:tcPr marT="91425" marB="91425" marR="91425" marL="91425"/>
                </a:tc>
                <a:tc>
                  <a:txBody>
                    <a:bodyPr/>
                    <a:lstStyle/>
                    <a:p>
                      <a:pPr indent="0" lvl="0" marL="0" rtl="0" algn="l">
                        <a:spcBef>
                          <a:spcPts val="0"/>
                        </a:spcBef>
                        <a:spcAft>
                          <a:spcPts val="0"/>
                        </a:spcAft>
                        <a:buNone/>
                      </a:pPr>
                      <a:r>
                        <a:rPr lang="en"/>
                        <a:t>12.94%</a:t>
                      </a:r>
                      <a:endParaRPr/>
                    </a:p>
                  </a:txBody>
                  <a:tcPr marT="91425" marB="91425" marR="91425" marL="91425"/>
                </a:tc>
                <a:tc>
                  <a:txBody>
                    <a:bodyPr/>
                    <a:lstStyle/>
                    <a:p>
                      <a:pPr indent="0" lvl="0" marL="0" rtl="0" algn="l">
                        <a:spcBef>
                          <a:spcPts val="0"/>
                        </a:spcBef>
                        <a:spcAft>
                          <a:spcPts val="0"/>
                        </a:spcAft>
                        <a:buNone/>
                      </a:pPr>
                      <a:r>
                        <a:rPr b="1" lang="en"/>
                        <a:t>13.45%</a:t>
                      </a:r>
                      <a:endParaRPr b="1"/>
                    </a:p>
                  </a:txBody>
                  <a:tcPr marT="91425" marB="91425" marR="91425" marL="91425"/>
                </a:tc>
                <a:tc>
                  <a:txBody>
                    <a:bodyPr/>
                    <a:lstStyle/>
                    <a:p>
                      <a:pPr indent="0" lvl="0" marL="0" rtl="0" algn="l">
                        <a:spcBef>
                          <a:spcPts val="0"/>
                        </a:spcBef>
                        <a:spcAft>
                          <a:spcPts val="0"/>
                        </a:spcAft>
                        <a:buNone/>
                      </a:pPr>
                      <a:r>
                        <a:rPr lang="en"/>
                        <a:t>14.55%</a:t>
                      </a:r>
                      <a:endParaRPr/>
                    </a:p>
                  </a:txBody>
                  <a:tcPr marT="91425" marB="91425" marR="91425" marL="91425"/>
                </a:tc>
                <a:tc>
                  <a:txBody>
                    <a:bodyPr/>
                    <a:lstStyle/>
                    <a:p>
                      <a:pPr indent="0" lvl="0" marL="0" rtl="0" algn="l">
                        <a:spcBef>
                          <a:spcPts val="0"/>
                        </a:spcBef>
                        <a:spcAft>
                          <a:spcPts val="0"/>
                        </a:spcAft>
                        <a:buNone/>
                      </a:pPr>
                      <a:r>
                        <a:rPr lang="en"/>
                        <a:t>1.25</a:t>
                      </a:r>
                      <a:endParaRPr/>
                    </a:p>
                  </a:txBody>
                  <a:tcPr marT="91425" marB="91425" marR="91425" marL="91425"/>
                </a:tc>
                <a:tc>
                  <a:txBody>
                    <a:bodyPr/>
                    <a:lstStyle/>
                    <a:p>
                      <a:pPr indent="0" lvl="0" marL="0" rtl="0" algn="l">
                        <a:spcBef>
                          <a:spcPts val="0"/>
                        </a:spcBef>
                        <a:spcAft>
                          <a:spcPts val="0"/>
                        </a:spcAft>
                        <a:buNone/>
                      </a:pPr>
                      <a:r>
                        <a:rPr lang="en"/>
                        <a:t>16.67%</a:t>
                      </a:r>
                      <a:endParaRPr/>
                    </a:p>
                  </a:txBody>
                  <a:tcPr marT="91425" marB="91425" marR="91425" marL="91425"/>
                </a:tc>
                <a:tc>
                  <a:txBody>
                    <a:bodyPr/>
                    <a:lstStyle/>
                    <a:p>
                      <a:pPr indent="0" lvl="0" marL="0" rtl="0" algn="l">
                        <a:spcBef>
                          <a:spcPts val="0"/>
                        </a:spcBef>
                        <a:spcAft>
                          <a:spcPts val="0"/>
                        </a:spcAft>
                        <a:buNone/>
                      </a:pPr>
                      <a:r>
                        <a:rPr lang="en"/>
                        <a:t>0.82%</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Stress Testing By Comparable Observation</a:t>
            </a:r>
            <a:endParaRPr/>
          </a:p>
        </p:txBody>
      </p:sp>
      <p:pic>
        <p:nvPicPr>
          <p:cNvPr id="136" name="Google Shape;136;p23"/>
          <p:cNvPicPr preferRelativeResize="0"/>
          <p:nvPr/>
        </p:nvPicPr>
        <p:blipFill>
          <a:blip r:embed="rId3">
            <a:alphaModFix/>
          </a:blip>
          <a:stretch>
            <a:fillRect/>
          </a:stretch>
        </p:blipFill>
        <p:spPr>
          <a:xfrm>
            <a:off x="0" y="1294725"/>
            <a:ext cx="7302149" cy="3230075"/>
          </a:xfrm>
          <a:prstGeom prst="rect">
            <a:avLst/>
          </a:prstGeom>
          <a:noFill/>
          <a:ln>
            <a:noFill/>
          </a:ln>
        </p:spPr>
      </p:pic>
      <p:sp>
        <p:nvSpPr>
          <p:cNvPr id="137" name="Google Shape;137;p23"/>
          <p:cNvSpPr txBox="1"/>
          <p:nvPr/>
        </p:nvSpPr>
        <p:spPr>
          <a:xfrm>
            <a:off x="6702900" y="1818675"/>
            <a:ext cx="2380500" cy="29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First, we need an idea of how the strategy performs without the sentiment data.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This is a plot of the strategy without sentiment vs the market over the original time period.</a:t>
            </a:r>
            <a:endParaRPr>
              <a:latin typeface="Roboto"/>
              <a:ea typeface="Roboto"/>
              <a:cs typeface="Roboto"/>
              <a:sym typeface="Roboto"/>
            </a:endParaRPr>
          </a:p>
        </p:txBody>
      </p:sp>
      <p:sp>
        <p:nvSpPr>
          <p:cNvPr id="138" name="Google Shape;138;p23"/>
          <p:cNvSpPr txBox="1"/>
          <p:nvPr/>
        </p:nvSpPr>
        <p:spPr>
          <a:xfrm>
            <a:off x="74175" y="4808025"/>
            <a:ext cx="8975400" cy="2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Roboto"/>
                <a:ea typeface="Roboto"/>
                <a:cs typeface="Roboto"/>
                <a:sym typeface="Roboto"/>
              </a:rPr>
              <a:t>Disclaimer: Past performance does not guarantee future performance. Property of HM Capital Management.</a:t>
            </a:r>
            <a:endParaRPr sz="8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Stress Testing By Comparable Observation</a:t>
            </a:r>
            <a:endParaRPr/>
          </a:p>
          <a:p>
            <a:pPr indent="0" lvl="0" marL="0" rtl="0" algn="l">
              <a:spcBef>
                <a:spcPts val="0"/>
              </a:spcBef>
              <a:spcAft>
                <a:spcPts val="0"/>
              </a:spcAft>
              <a:buNone/>
            </a:pPr>
            <a:r>
              <a:t/>
            </a:r>
            <a:endParaRPr/>
          </a:p>
        </p:txBody>
      </p:sp>
      <p:pic>
        <p:nvPicPr>
          <p:cNvPr id="144" name="Google Shape;144;p24"/>
          <p:cNvPicPr preferRelativeResize="0"/>
          <p:nvPr/>
        </p:nvPicPr>
        <p:blipFill>
          <a:blip r:embed="rId3">
            <a:alphaModFix/>
          </a:blip>
          <a:stretch>
            <a:fillRect/>
          </a:stretch>
        </p:blipFill>
        <p:spPr>
          <a:xfrm>
            <a:off x="0" y="1272525"/>
            <a:ext cx="7306626" cy="3232049"/>
          </a:xfrm>
          <a:prstGeom prst="rect">
            <a:avLst/>
          </a:prstGeom>
          <a:noFill/>
          <a:ln>
            <a:noFill/>
          </a:ln>
        </p:spPr>
      </p:pic>
      <p:sp>
        <p:nvSpPr>
          <p:cNvPr id="145" name="Google Shape;145;p24"/>
          <p:cNvSpPr txBox="1"/>
          <p:nvPr/>
        </p:nvSpPr>
        <p:spPr>
          <a:xfrm>
            <a:off x="6655700" y="1818675"/>
            <a:ext cx="2441100" cy="29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Then we took the same strategy and keeping the split and beta cap the same, ran it against the market over a stressful time period i.e. the 2008 crisis.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Here you can see that the strategy remained fairly robust during this crisis.</a:t>
            </a:r>
            <a:endParaRPr>
              <a:latin typeface="Roboto"/>
              <a:ea typeface="Roboto"/>
              <a:cs typeface="Roboto"/>
              <a:sym typeface="Roboto"/>
            </a:endParaRPr>
          </a:p>
        </p:txBody>
      </p:sp>
      <p:sp>
        <p:nvSpPr>
          <p:cNvPr id="146" name="Google Shape;146;p24"/>
          <p:cNvSpPr txBox="1"/>
          <p:nvPr/>
        </p:nvSpPr>
        <p:spPr>
          <a:xfrm>
            <a:off x="74175" y="4808025"/>
            <a:ext cx="8975400" cy="2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Roboto"/>
                <a:ea typeface="Roboto"/>
                <a:cs typeface="Roboto"/>
                <a:sym typeface="Roboto"/>
              </a:rPr>
              <a:t>Disclaimer: Past performance does not guarantee future performance. Property of HM Capital Management.</a:t>
            </a:r>
            <a:endParaRPr sz="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a:t>
            </a:r>
            <a:endParaRPr/>
          </a:p>
        </p:txBody>
      </p:sp>
      <p:sp>
        <p:nvSpPr>
          <p:cNvPr id="152" name="Google Shape;152;p25"/>
          <p:cNvSpPr txBox="1"/>
          <p:nvPr/>
        </p:nvSpPr>
        <p:spPr>
          <a:xfrm>
            <a:off x="74175" y="4808025"/>
            <a:ext cx="8975400" cy="2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Roboto"/>
                <a:ea typeface="Roboto"/>
                <a:cs typeface="Roboto"/>
                <a:sym typeface="Roboto"/>
              </a:rPr>
              <a:t>Disclaimer: Past performance does not guarantee future performance. Property of HM Capital.</a:t>
            </a:r>
            <a:endParaRPr sz="800">
              <a:latin typeface="Roboto"/>
              <a:ea typeface="Roboto"/>
              <a:cs typeface="Roboto"/>
              <a:sym typeface="Roboto"/>
            </a:endParaRPr>
          </a:p>
        </p:txBody>
      </p:sp>
      <p:sp>
        <p:nvSpPr>
          <p:cNvPr id="153" name="Google Shape;153;p25"/>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Following our analysis utilizing sentiment data in our strategy, we believe that there are investment opportunities that we can capitalize on and that this initial analysis provides evidence of proof of concept. </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Sentiment data proves to be an unique feature set and as new natural language processing techniques continue to develop and employed, the sentiment data available will continue to grow and offer new ways of exploring different investment opportunities.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Strategist...</a:t>
            </a:r>
            <a:endParaRPr/>
          </a:p>
        </p:txBody>
      </p:sp>
      <p:sp>
        <p:nvSpPr>
          <p:cNvPr id="159" name="Google Shape;159;p26"/>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Robert Hatem is a graduate student at the University of Chicago working towards a Master’s Degree in Financial Mathematics. He enjoys exploring different machine learning topics and publishing his work on his GitHub page. Robert will be graduating in December 2019. </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Benjamin Morgan is also a </a:t>
            </a:r>
            <a:r>
              <a:rPr lang="en"/>
              <a:t>graduate student at the University of Chicago working towards a Master’s Degree in Financial Mathematics. In his free time, he enjoys photography and being active outside running or playing ultimate frisbee. Benjamin will be graduating in December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Sentiment Data?</a:t>
            </a:r>
            <a:endParaRPr/>
          </a:p>
        </p:txBody>
      </p:sp>
      <p:sp>
        <p:nvSpPr>
          <p:cNvPr id="71" name="Google Shape;71;p14"/>
          <p:cNvSpPr txBox="1"/>
          <p:nvPr/>
        </p:nvSpPr>
        <p:spPr>
          <a:xfrm>
            <a:off x="372350" y="1524000"/>
            <a:ext cx="8477400" cy="7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Sentimental data refers to </a:t>
            </a:r>
            <a:r>
              <a:rPr i="1" lang="en">
                <a:latin typeface="Roboto"/>
                <a:ea typeface="Roboto"/>
                <a:cs typeface="Roboto"/>
                <a:sym typeface="Roboto"/>
              </a:rPr>
              <a:t>textual analysis</a:t>
            </a:r>
            <a:r>
              <a:rPr lang="en">
                <a:latin typeface="Roboto"/>
                <a:ea typeface="Roboto"/>
                <a:cs typeface="Roboto"/>
                <a:sym typeface="Roboto"/>
              </a:rPr>
              <a:t> or </a:t>
            </a:r>
            <a:r>
              <a:rPr i="1" lang="en">
                <a:latin typeface="Roboto"/>
                <a:ea typeface="Roboto"/>
                <a:cs typeface="Roboto"/>
                <a:sym typeface="Roboto"/>
              </a:rPr>
              <a:t>natural language processing</a:t>
            </a:r>
            <a:r>
              <a:rPr lang="en">
                <a:latin typeface="Roboto"/>
                <a:ea typeface="Roboto"/>
                <a:cs typeface="Roboto"/>
                <a:sym typeface="Roboto"/>
              </a:rPr>
              <a:t> to identify the states of subjective information. Identifying the polarity of the information is a beneficial task consisting of identifying positive, negative, or neutral sentiment. </a:t>
            </a:r>
            <a:endParaRPr>
              <a:latin typeface="Roboto"/>
              <a:ea typeface="Roboto"/>
              <a:cs typeface="Roboto"/>
              <a:sym typeface="Roboto"/>
            </a:endParaRPr>
          </a:p>
        </p:txBody>
      </p:sp>
      <p:sp>
        <p:nvSpPr>
          <p:cNvPr id="72" name="Google Shape;72;p14"/>
          <p:cNvSpPr txBox="1"/>
          <p:nvPr/>
        </p:nvSpPr>
        <p:spPr>
          <a:xfrm>
            <a:off x="441625" y="2616775"/>
            <a:ext cx="3983100" cy="10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Examples of </a:t>
            </a:r>
            <a:r>
              <a:rPr lang="en">
                <a:highlight>
                  <a:srgbClr val="00FF00"/>
                </a:highlight>
                <a:latin typeface="Roboto"/>
                <a:ea typeface="Roboto"/>
                <a:cs typeface="Roboto"/>
                <a:sym typeface="Roboto"/>
              </a:rPr>
              <a:t>Positive Sentiment</a:t>
            </a:r>
            <a:r>
              <a:rPr lang="en">
                <a:latin typeface="Roboto"/>
                <a:ea typeface="Roboto"/>
                <a:cs typeface="Roboto"/>
                <a:sym typeface="Roboto"/>
              </a:rPr>
              <a: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Chicago pizza is the best pizza.</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 really liked the movie.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You are such a nice friend. </a:t>
            </a:r>
            <a:endParaRPr>
              <a:latin typeface="Roboto"/>
              <a:ea typeface="Roboto"/>
              <a:cs typeface="Roboto"/>
              <a:sym typeface="Roboto"/>
            </a:endParaRPr>
          </a:p>
        </p:txBody>
      </p:sp>
      <p:sp>
        <p:nvSpPr>
          <p:cNvPr id="73" name="Google Shape;73;p14"/>
          <p:cNvSpPr txBox="1"/>
          <p:nvPr/>
        </p:nvSpPr>
        <p:spPr>
          <a:xfrm>
            <a:off x="4572000" y="2616775"/>
            <a:ext cx="3983100" cy="10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Examples of </a:t>
            </a:r>
            <a:r>
              <a:rPr lang="en">
                <a:highlight>
                  <a:srgbClr val="FF0000"/>
                </a:highlight>
                <a:latin typeface="Roboto"/>
                <a:ea typeface="Roboto"/>
                <a:cs typeface="Roboto"/>
                <a:sym typeface="Roboto"/>
              </a:rPr>
              <a:t>Negative Sentiment</a:t>
            </a:r>
            <a:r>
              <a:rPr lang="en">
                <a:latin typeface="Roboto"/>
                <a:ea typeface="Roboto"/>
                <a:cs typeface="Roboto"/>
                <a:sym typeface="Roboto"/>
              </a:rPr>
              <a: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That popcorn was the absolute worst.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That movie ending was not great.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That was rude of you. </a:t>
            </a:r>
            <a:endParaRPr>
              <a:latin typeface="Roboto"/>
              <a:ea typeface="Roboto"/>
              <a:cs typeface="Roboto"/>
              <a:sym typeface="Roboto"/>
            </a:endParaRPr>
          </a:p>
        </p:txBody>
      </p:sp>
      <p:sp>
        <p:nvSpPr>
          <p:cNvPr id="74" name="Google Shape;74;p14"/>
          <p:cNvSpPr txBox="1"/>
          <p:nvPr/>
        </p:nvSpPr>
        <p:spPr>
          <a:xfrm>
            <a:off x="74175" y="4808025"/>
            <a:ext cx="8975400" cy="2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Roboto"/>
                <a:ea typeface="Roboto"/>
                <a:cs typeface="Roboto"/>
                <a:sym typeface="Roboto"/>
              </a:rPr>
              <a:t>Disclaimer: Past performance does not guarantee future performance. Property of HM Capital Management.</a:t>
            </a:r>
            <a:endParaRPr sz="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Our Strategy Utilize This</a:t>
            </a:r>
            <a:endParaRPr/>
          </a:p>
        </p:txBody>
      </p:sp>
      <p:sp>
        <p:nvSpPr>
          <p:cNvPr id="80" name="Google Shape;80;p15"/>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This strategy’s primary objective is to identify positive performing equities with opportunistic future value through a blend of data sources, including sentimental features. These are then used as the inputs into a proprietary model of models to predict next period performance. </a:t>
            </a:r>
            <a:endParaRPr/>
          </a:p>
        </p:txBody>
      </p:sp>
      <p:sp>
        <p:nvSpPr>
          <p:cNvPr id="81" name="Google Shape;81;p15"/>
          <p:cNvSpPr txBox="1"/>
          <p:nvPr/>
        </p:nvSpPr>
        <p:spPr>
          <a:xfrm>
            <a:off x="74175" y="4808025"/>
            <a:ext cx="8975400" cy="2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Roboto"/>
                <a:ea typeface="Roboto"/>
                <a:cs typeface="Roboto"/>
                <a:sym typeface="Roboto"/>
              </a:rPr>
              <a:t>Disclaimer: Past performance does not guarantee future performance. Property of HM Capital Management.</a:t>
            </a:r>
            <a:endParaRPr sz="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Features</a:t>
            </a:r>
            <a:endParaRPr/>
          </a:p>
        </p:txBody>
      </p:sp>
      <p:sp>
        <p:nvSpPr>
          <p:cNvPr id="87" name="Google Shape;87;p16"/>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The data our strategy accepts is a mix between sentimental data, found in online articles and news sources, intraday highs and lows, and absolute number of articles online and fundamental financial ratios compiled from a single, historically consistent source.</a:t>
            </a:r>
            <a:endParaRPr sz="1800"/>
          </a:p>
        </p:txBody>
      </p:sp>
      <p:sp>
        <p:nvSpPr>
          <p:cNvPr id="88" name="Google Shape;88;p16"/>
          <p:cNvSpPr txBox="1"/>
          <p:nvPr/>
        </p:nvSpPr>
        <p:spPr>
          <a:xfrm>
            <a:off x="74175" y="4808025"/>
            <a:ext cx="8975400" cy="2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Roboto"/>
                <a:ea typeface="Roboto"/>
                <a:cs typeface="Roboto"/>
                <a:sym typeface="Roboto"/>
              </a:rPr>
              <a:t>Disclaimer: Past performance does not guarantee future performance. Property of HM Capital Management.</a:t>
            </a:r>
            <a:endParaRPr sz="8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Investment Universe</a:t>
            </a:r>
            <a:endParaRPr/>
          </a:p>
        </p:txBody>
      </p:sp>
      <p:sp>
        <p:nvSpPr>
          <p:cNvPr id="94" name="Google Shape;94;p17"/>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Our investment universe consists of equities meeting certain criteria with enough information to appropriately backtest our strategy. The filtering and cleaning of the equity data produces a universe of 1130 equities that meet our precise criteria</a:t>
            </a:r>
            <a:endParaRPr sz="1800"/>
          </a:p>
        </p:txBody>
      </p:sp>
      <p:sp>
        <p:nvSpPr>
          <p:cNvPr id="95" name="Google Shape;95;p17"/>
          <p:cNvSpPr txBox="1"/>
          <p:nvPr/>
        </p:nvSpPr>
        <p:spPr>
          <a:xfrm>
            <a:off x="74175" y="4808025"/>
            <a:ext cx="8975400" cy="2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Roboto"/>
                <a:ea typeface="Roboto"/>
                <a:cs typeface="Roboto"/>
                <a:sym typeface="Roboto"/>
              </a:rPr>
              <a:t>Disclaimer: Past performance does not guarantee future performance. Property of HM Capital Management.</a:t>
            </a:r>
            <a:endParaRPr sz="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Our Competitive Advantage?</a:t>
            </a:r>
            <a:endParaRPr/>
          </a:p>
        </p:txBody>
      </p:sp>
      <p:sp>
        <p:nvSpPr>
          <p:cNvPr id="101" name="Google Shape;101;p18"/>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Our strategy leverages not 1, but 3 different machine learning models while utilizing a proprietary set of sentiment features</a:t>
            </a:r>
            <a:endParaRPr sz="1800"/>
          </a:p>
        </p:txBody>
      </p:sp>
      <p:sp>
        <p:nvSpPr>
          <p:cNvPr id="102" name="Google Shape;102;p18"/>
          <p:cNvSpPr txBox="1"/>
          <p:nvPr/>
        </p:nvSpPr>
        <p:spPr>
          <a:xfrm>
            <a:off x="74175" y="4808025"/>
            <a:ext cx="8975400" cy="2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Roboto"/>
                <a:ea typeface="Roboto"/>
                <a:cs typeface="Roboto"/>
                <a:sym typeface="Roboto"/>
              </a:rPr>
              <a:t>Disclaimer: Past performance does not guarantee future performance. Property of HM Capital Management.</a:t>
            </a:r>
            <a:endParaRPr sz="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Long-Only Equity Strategy</a:t>
            </a:r>
            <a:endParaRPr/>
          </a:p>
        </p:txBody>
      </p:sp>
      <p:sp>
        <p:nvSpPr>
          <p:cNvPr id="108" name="Google Shape;108;p19"/>
          <p:cNvSpPr txBox="1"/>
          <p:nvPr>
            <p:ph idx="4294967295" type="body"/>
          </p:nvPr>
        </p:nvSpPr>
        <p:spPr>
          <a:xfrm>
            <a:off x="311725" y="1480700"/>
            <a:ext cx="8468700" cy="342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Monthly long equity positions, with market neutral using market beta</a:t>
            </a:r>
            <a:endParaRPr sz="1800"/>
          </a:p>
          <a:p>
            <a:pPr indent="-342900" lvl="0" marL="457200" rtl="0" algn="l">
              <a:spcBef>
                <a:spcPts val="0"/>
              </a:spcBef>
              <a:spcAft>
                <a:spcPts val="0"/>
              </a:spcAft>
              <a:buSzPts val="1800"/>
              <a:buChar char="●"/>
            </a:pPr>
            <a:r>
              <a:rPr lang="en" sz="1800"/>
              <a:t>Equities ranked using prediction of performance from prior month</a:t>
            </a:r>
            <a:endParaRPr sz="1800"/>
          </a:p>
          <a:p>
            <a:pPr indent="-342900" lvl="0" marL="457200" rtl="0" algn="l">
              <a:spcBef>
                <a:spcPts val="0"/>
              </a:spcBef>
              <a:spcAft>
                <a:spcPts val="0"/>
              </a:spcAft>
              <a:buSzPts val="1800"/>
              <a:buChar char="●"/>
            </a:pPr>
            <a:r>
              <a:rPr lang="en" sz="1800"/>
              <a:t>Prediction comes from average of an LSTM, gradient boosting, and logistic regression models</a:t>
            </a:r>
            <a:endParaRPr sz="1800"/>
          </a:p>
          <a:p>
            <a:pPr indent="-342900" lvl="0" marL="457200" rtl="0" algn="l">
              <a:spcBef>
                <a:spcPts val="0"/>
              </a:spcBef>
              <a:spcAft>
                <a:spcPts val="0"/>
              </a:spcAft>
              <a:buSzPts val="1800"/>
              <a:buChar char="●"/>
            </a:pPr>
            <a:r>
              <a:rPr lang="en" sz="1800"/>
              <a:t>Uses sentiment and fundamental predictors</a:t>
            </a:r>
            <a:endParaRPr sz="1800"/>
          </a:p>
          <a:p>
            <a:pPr indent="-342900" lvl="0" marL="457200" rtl="0" algn="l">
              <a:spcBef>
                <a:spcPts val="0"/>
              </a:spcBef>
              <a:spcAft>
                <a:spcPts val="0"/>
              </a:spcAft>
              <a:buSzPts val="1800"/>
              <a:buChar char="●"/>
            </a:pPr>
            <a:r>
              <a:rPr lang="en" sz="1800"/>
              <a:t>Rigorous backtesting and model checking</a:t>
            </a:r>
            <a:endParaRPr sz="1800"/>
          </a:p>
          <a:p>
            <a:pPr indent="-342900" lvl="0" marL="457200" rtl="0" algn="l">
              <a:spcBef>
                <a:spcPts val="0"/>
              </a:spcBef>
              <a:spcAft>
                <a:spcPts val="0"/>
              </a:spcAft>
              <a:buSzPts val="1800"/>
              <a:buChar char="●"/>
            </a:pPr>
            <a:r>
              <a:rPr lang="en" sz="1800"/>
              <a:t>Developed with focus on risk management and capital preservation</a:t>
            </a:r>
            <a:endParaRPr sz="1800"/>
          </a:p>
        </p:txBody>
      </p:sp>
      <p:sp>
        <p:nvSpPr>
          <p:cNvPr id="109" name="Google Shape;109;p19"/>
          <p:cNvSpPr txBox="1"/>
          <p:nvPr/>
        </p:nvSpPr>
        <p:spPr>
          <a:xfrm>
            <a:off x="74175" y="4808025"/>
            <a:ext cx="8975400" cy="2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Roboto"/>
                <a:ea typeface="Roboto"/>
                <a:cs typeface="Roboto"/>
                <a:sym typeface="Roboto"/>
              </a:rPr>
              <a:t>Disclaimer: Past performance does not guarantee future performance. Property of HM Capital Management.</a:t>
            </a:r>
            <a:endParaRPr sz="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Management</a:t>
            </a:r>
            <a:endParaRPr/>
          </a:p>
        </p:txBody>
      </p:sp>
      <p:sp>
        <p:nvSpPr>
          <p:cNvPr id="115" name="Google Shape;115;p20"/>
          <p:cNvSpPr txBox="1"/>
          <p:nvPr>
            <p:ph idx="1" type="body"/>
          </p:nvPr>
        </p:nvSpPr>
        <p:spPr>
          <a:xfrm>
            <a:off x="311700" y="1505700"/>
            <a:ext cx="85557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strategy attempted to be market neutral by taking an opposite position of each equity positions by beta times the equity long amount.</a:t>
            </a:r>
            <a:endParaRPr/>
          </a:p>
          <a:p>
            <a:pPr indent="-311150" lvl="0" marL="457200" rtl="0" algn="l">
              <a:spcBef>
                <a:spcPts val="0"/>
              </a:spcBef>
              <a:spcAft>
                <a:spcPts val="0"/>
              </a:spcAft>
              <a:buSzPts val="1300"/>
              <a:buChar char="●"/>
            </a:pPr>
            <a:r>
              <a:rPr lang="en"/>
              <a:t>However, betas from the previous month occasionally were unreasonably large, resulting in large, often short, market positions. While usually having little effect, these large positions caused large losses if the market moved adversely in that period.</a:t>
            </a:r>
            <a:endParaRPr/>
          </a:p>
          <a:p>
            <a:pPr indent="-311150" lvl="0" marL="457200" rtl="0" algn="l">
              <a:spcBef>
                <a:spcPts val="0"/>
              </a:spcBef>
              <a:spcAft>
                <a:spcPts val="0"/>
              </a:spcAft>
              <a:buSzPts val="1300"/>
              <a:buChar char="●"/>
            </a:pPr>
            <a:r>
              <a:rPr lang="en"/>
              <a:t>To avoid these large, risky positions, we capped the beta values to a certain range. This lowered the extreme positions from extreme betas.</a:t>
            </a:r>
            <a:endParaRPr/>
          </a:p>
          <a:p>
            <a:pPr indent="-311150" lvl="0" marL="457200" rtl="0" algn="l">
              <a:spcBef>
                <a:spcPts val="0"/>
              </a:spcBef>
              <a:spcAft>
                <a:spcPts val="0"/>
              </a:spcAft>
              <a:buSzPts val="1300"/>
              <a:buChar char="●"/>
            </a:pPr>
            <a:r>
              <a:rPr lang="en"/>
              <a:t>This beta capping lowered volatility, and softened the large drops found in our initial backtesting.</a:t>
            </a:r>
            <a:endParaRPr/>
          </a:p>
        </p:txBody>
      </p:sp>
      <p:sp>
        <p:nvSpPr>
          <p:cNvPr id="116" name="Google Shape;116;p20"/>
          <p:cNvSpPr txBox="1"/>
          <p:nvPr/>
        </p:nvSpPr>
        <p:spPr>
          <a:xfrm>
            <a:off x="74175" y="4808025"/>
            <a:ext cx="8975400" cy="2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Roboto"/>
                <a:ea typeface="Roboto"/>
                <a:cs typeface="Roboto"/>
                <a:sym typeface="Roboto"/>
              </a:rPr>
              <a:t>Disclaimer: Past performance does not guarantee future performance. Property of HM Capital Management.</a:t>
            </a:r>
            <a:endParaRPr sz="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nvSpPr>
        <p:spPr>
          <a:xfrm>
            <a:off x="6655700" y="1818675"/>
            <a:ext cx="2362500" cy="29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Roboto"/>
                <a:ea typeface="Roboto"/>
                <a:cs typeface="Roboto"/>
                <a:sym typeface="Roboto"/>
              </a:rPr>
              <a:t>Strategy Performance</a:t>
            </a:r>
            <a:endParaRPr b="1" u="sng">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Total Returns: </a:t>
            </a:r>
            <a:r>
              <a:rPr b="1" lang="en">
                <a:latin typeface="Roboto"/>
                <a:ea typeface="Roboto"/>
                <a:cs typeface="Roboto"/>
                <a:sym typeface="Roboto"/>
              </a:rPr>
              <a:t>104.05%</a:t>
            </a:r>
            <a:endParaRPr b="1">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Annualized Returns: </a:t>
            </a:r>
            <a:r>
              <a:rPr b="1" lang="en">
                <a:latin typeface="Roboto"/>
                <a:ea typeface="Roboto"/>
                <a:cs typeface="Roboto"/>
                <a:sym typeface="Roboto"/>
              </a:rPr>
              <a:t>18.8%</a:t>
            </a:r>
            <a:endParaRPr b="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u="sng">
                <a:latin typeface="Roboto"/>
                <a:ea typeface="Roboto"/>
                <a:cs typeface="Roboto"/>
                <a:sym typeface="Roboto"/>
              </a:rPr>
              <a:t>Market Performance</a:t>
            </a:r>
            <a:endParaRPr b="1" u="sng">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Total Returns: 67.71%</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Annualized Returns: 12.9%</a:t>
            </a:r>
            <a:endParaRPr>
              <a:latin typeface="Roboto"/>
              <a:ea typeface="Roboto"/>
              <a:cs typeface="Roboto"/>
              <a:sym typeface="Roboto"/>
            </a:endParaRPr>
          </a:p>
        </p:txBody>
      </p:sp>
      <p:sp>
        <p:nvSpPr>
          <p:cNvPr id="122" name="Google Shape;122;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Portfolio Performance vs. Market Performance</a:t>
            </a:r>
            <a:endParaRPr/>
          </a:p>
        </p:txBody>
      </p:sp>
      <p:pic>
        <p:nvPicPr>
          <p:cNvPr id="123" name="Google Shape;123;p21"/>
          <p:cNvPicPr preferRelativeResize="0"/>
          <p:nvPr/>
        </p:nvPicPr>
        <p:blipFill>
          <a:blip r:embed="rId3">
            <a:alphaModFix/>
          </a:blip>
          <a:stretch>
            <a:fillRect/>
          </a:stretch>
        </p:blipFill>
        <p:spPr>
          <a:xfrm>
            <a:off x="0" y="1282850"/>
            <a:ext cx="7296324" cy="3250125"/>
          </a:xfrm>
          <a:prstGeom prst="rect">
            <a:avLst/>
          </a:prstGeom>
          <a:noFill/>
          <a:ln>
            <a:noFill/>
          </a:ln>
        </p:spPr>
      </p:pic>
      <p:sp>
        <p:nvSpPr>
          <p:cNvPr id="124" name="Google Shape;124;p21"/>
          <p:cNvSpPr txBox="1"/>
          <p:nvPr/>
        </p:nvSpPr>
        <p:spPr>
          <a:xfrm>
            <a:off x="74175" y="4808025"/>
            <a:ext cx="8975400" cy="2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Roboto"/>
                <a:ea typeface="Roboto"/>
                <a:cs typeface="Roboto"/>
                <a:sym typeface="Roboto"/>
              </a:rPr>
              <a:t>Disclaimer: Past performance does not guarantee future performance. Property of HM Capital Management.</a:t>
            </a:r>
            <a:endParaRPr sz="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