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1" r:id="rId3"/>
    <p:sldId id="285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0"/>
    <p:restoredTop sz="96197"/>
  </p:normalViewPr>
  <p:slideViewPr>
    <p:cSldViewPr snapToGrid="0">
      <p:cViewPr varScale="1">
        <p:scale>
          <a:sx n="118" d="100"/>
          <a:sy n="118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20F06-3274-E643-9744-0A33CF314F5A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77EE9-F6D9-1746-BC82-5ADDB8B5C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42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F183-4442-864A-820B-39D3843CF244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A98C-601A-E44C-8BE6-8CDDD4AC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1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DD73-9D2D-74F8-A3C0-41A2E8CE6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756" y="112886"/>
            <a:ext cx="7238623" cy="58011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11893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3C47A1-2270-2068-E344-610B3E72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986" y="6539442"/>
            <a:ext cx="2057400" cy="283108"/>
          </a:xfrm>
        </p:spPr>
        <p:txBody>
          <a:bodyPr/>
          <a:lstStyle>
            <a:lvl1pPr>
              <a:defRPr kumimoji="1" lang="ja-JP" altLang="en-US" sz="923" b="1" i="0" u="none" strike="noStrike" cap="none" smtClean="0">
                <a:solidFill>
                  <a:srgbClr val="2D30DD"/>
                </a:solidFill>
                <a:latin typeface="Arial" panose="020B0604020202020204" pitchFamily="34" charset="0"/>
                <a:ea typeface="Hiragino Maru Gothic ProN W4" panose="020F0400000000000000" pitchFamily="34" charset="-128"/>
                <a:cs typeface="Arial" panose="020B0604020202020204" pitchFamily="34" charset="0"/>
                <a:sym typeface="Arial"/>
              </a:defRPr>
            </a:lvl1pPr>
          </a:lstStyle>
          <a:p>
            <a:fld id="{9E042287-587B-3D41-A6B5-FEF59CD0E04C}" type="datetime1">
              <a:rPr lang="ja-JP" altLang="en-US" smtClean="0"/>
              <a:t>2024/12/8</a:t>
            </a:fld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BF3153-9215-C196-2439-DA6937B6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981" y="6539442"/>
            <a:ext cx="2057400" cy="283108"/>
          </a:xfrm>
        </p:spPr>
        <p:txBody>
          <a:bodyPr/>
          <a:lstStyle>
            <a:lvl1pPr>
              <a:defRPr sz="923" b="1">
                <a:solidFill>
                  <a:srgbClr val="2D30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0B90A5-3FB4-D64D-A0E4-5A4903006F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CCC7849-12E1-E847-A5F5-BBE6DB8C15A0}"/>
              </a:ext>
            </a:extLst>
          </p:cNvPr>
          <p:cNvSpPr txBox="1">
            <a:spLocks/>
          </p:cNvSpPr>
          <p:nvPr userDrawn="1"/>
        </p:nvSpPr>
        <p:spPr>
          <a:xfrm>
            <a:off x="3201150" y="6539442"/>
            <a:ext cx="2825982" cy="318558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chemeClr val="accent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" altLang="ja-JP" sz="923" b="1" dirty="0">
                <a:solidFill>
                  <a:srgbClr val="2D30D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D'isum Inc, 2023 All rights reserved.</a:t>
            </a:r>
            <a:endParaRPr kumimoji="1" lang="ja-JP" altLang="en-US" sz="923" b="1">
              <a:solidFill>
                <a:srgbClr val="2D30D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819D866-8759-5FA9-D439-BD72BD3A3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54" y="120215"/>
            <a:ext cx="1152128" cy="3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7EE6BA-7F9F-7C05-8F09-45215D5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70652"/>
            <a:ext cx="2057400" cy="366183"/>
          </a:xfrm>
        </p:spPr>
        <p:txBody>
          <a:bodyPr/>
          <a:lstStyle>
            <a:lvl1pPr>
              <a:defRPr sz="923" b="1">
                <a:solidFill>
                  <a:srgbClr val="2D30DD"/>
                </a:solidFill>
              </a:defRPr>
            </a:lvl1pPr>
          </a:lstStyle>
          <a:p>
            <a:fld id="{240FE7BB-EDD8-AC4F-A9DE-B541DFFFCD33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0CD3EF-8868-4C43-BF66-6A5A97AD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470652"/>
            <a:ext cx="3086100" cy="366183"/>
          </a:xfrm>
        </p:spPr>
        <p:txBody>
          <a:bodyPr/>
          <a:lstStyle>
            <a:lvl1pPr>
              <a:defRPr sz="923" b="1">
                <a:solidFill>
                  <a:srgbClr val="2D30DD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8A1974-A156-D536-7E14-C216F3CE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70652"/>
            <a:ext cx="2057400" cy="366183"/>
          </a:xfrm>
        </p:spPr>
        <p:txBody>
          <a:bodyPr/>
          <a:lstStyle>
            <a:lvl1pPr>
              <a:defRPr sz="923" b="1">
                <a:solidFill>
                  <a:srgbClr val="2D30DD"/>
                </a:solidFill>
              </a:defRPr>
            </a:lvl1pPr>
          </a:lstStyle>
          <a:p>
            <a:fld id="{6D0B90A5-3FB4-D64D-A0E4-5A4903006F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8E55C2-570F-0240-48B3-D7CA76C756EE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29890"/>
            <a:ext cx="1152128" cy="3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付プレースホルダー 2">
            <a:extLst>
              <a:ext uri="{FF2B5EF4-FFF2-40B4-BE49-F238E27FC236}">
                <a16:creationId xmlns:a16="http://schemas.microsoft.com/office/drawing/2014/main" id="{FC02A674-11EB-DA63-43A9-4DBC48BB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6986" y="6539442"/>
            <a:ext cx="2057400" cy="283108"/>
          </a:xfrm>
        </p:spPr>
        <p:txBody>
          <a:bodyPr/>
          <a:lstStyle>
            <a:lvl1pPr>
              <a:defRPr kumimoji="1" lang="ja-JP" altLang="en-US" sz="923" b="1" i="0" u="none" strike="noStrike" cap="none" smtClean="0">
                <a:solidFill>
                  <a:schemeClr val="accent1"/>
                </a:solidFill>
                <a:latin typeface="Arial" panose="020B0604020202020204" pitchFamily="34" charset="0"/>
                <a:ea typeface="Hiragino Maru Gothic ProN W4" panose="020F0400000000000000" pitchFamily="34" charset="-128"/>
                <a:cs typeface="Arial" panose="020B0604020202020204" pitchFamily="34" charset="0"/>
                <a:sym typeface="Arial"/>
              </a:defRPr>
            </a:lvl1pPr>
          </a:lstStyle>
          <a:p>
            <a:fld id="{394A655B-5190-7E4A-9E96-C1D9EC8546EE}" type="datetime1">
              <a:rPr lang="ja-JP" altLang="en-US" smtClean="0"/>
              <a:t>2024/12/8</a:t>
            </a:fld>
            <a:endParaRPr lang="en-US" dirty="0"/>
          </a:p>
        </p:txBody>
      </p:sp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A2CE6EA1-B36B-DCCA-894E-969F9159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9981" y="6539442"/>
            <a:ext cx="2057400" cy="283108"/>
          </a:xfrm>
        </p:spPr>
        <p:txBody>
          <a:bodyPr/>
          <a:lstStyle>
            <a:lvl1pPr>
              <a:defRPr sz="92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0B90A5-3FB4-D64D-A0E4-5A4903006F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FD4D907-65A5-5700-63B4-E47A49B05E08}"/>
              </a:ext>
            </a:extLst>
          </p:cNvPr>
          <p:cNvSpPr txBox="1">
            <a:spLocks/>
          </p:cNvSpPr>
          <p:nvPr userDrawn="1"/>
        </p:nvSpPr>
        <p:spPr>
          <a:xfrm>
            <a:off x="3201150" y="6539442"/>
            <a:ext cx="2825982" cy="318558"/>
          </a:xfrm>
          <a:prstGeom prst="rect">
            <a:avLst/>
          </a:prstGeom>
        </p:spPr>
        <p:txBody>
          <a:bodyPr vert="horz" lIns="84406" tIns="42203" rIns="84406" bIns="42203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1" i="0" u="none" strike="noStrike" cap="none">
                <a:solidFill>
                  <a:schemeClr val="accent1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4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en" altLang="ja-JP" sz="923" dirty="0">
                <a:latin typeface="Arial" panose="020B0604020202020204" pitchFamily="34" charset="0"/>
                <a:cs typeface="Arial" panose="020B0604020202020204" pitchFamily="34" charset="0"/>
              </a:rPr>
              <a:t>D'isum Inc, 2023 All rights reserved.</a:t>
            </a:r>
            <a:endParaRPr kumimoji="1" lang="ja-JP" altLang="en-US" sz="92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3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237DB-E767-144A-A508-8C41409B587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A98C-601A-E44C-8BE6-8CDDD4AC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0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2774F-A840-B05F-8F84-903C6357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76F6-9302-0F4F-A213-C546B5D0254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530C1-F1DA-BE15-99C6-5EA264F8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A98C-601A-E44C-8BE6-8CDDD4AC847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C2A3BC-3637-461C-DAE5-423D1184D7B4}"/>
              </a:ext>
            </a:extLst>
          </p:cNvPr>
          <p:cNvSpPr txBox="1"/>
          <p:nvPr/>
        </p:nvSpPr>
        <p:spPr>
          <a:xfrm>
            <a:off x="2018225" y="2011679"/>
            <a:ext cx="507119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Guideline for Analysis</a:t>
            </a:r>
          </a:p>
          <a:p>
            <a:pPr algn="ctr"/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on Stand-Alone Tire Data</a:t>
            </a:r>
          </a:p>
          <a:p>
            <a:pPr algn="ctr"/>
            <a:endParaRPr kumimoji="1" lang="en-US" altLang="ja-JP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2024/12/9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4AAAE27-B8EC-C01F-155F-CE30DDE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</a:t>
            </a:r>
            <a:endParaRPr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3922B3-D825-4253-7896-D0447149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55B-5190-7E4A-9E96-C1D9EC8546EE}" type="datetime1">
              <a:rPr lang="ja-JP" altLang="en-US" smtClean="0"/>
              <a:t>2024/12/8</a:t>
            </a:fld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6B83C4B-9D37-5B78-1ECA-8E216B1C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90A5-3FB4-D64D-A0E4-5A4903006FA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2948E9-6E57-EBCF-DEE1-304CBC21B9CA}"/>
              </a:ext>
            </a:extLst>
          </p:cNvPr>
          <p:cNvSpPr txBox="1"/>
          <p:nvPr/>
        </p:nvSpPr>
        <p:spPr>
          <a:xfrm>
            <a:off x="698499" y="1054100"/>
            <a:ext cx="7933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Since tire hitting sounds from trucks are sometimes distorted due to a few reasons, let’s analyze the relationships between hitting pulse widths and air pressure.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All info for analysis is here.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www.dropbox.com</a:t>
            </a:r>
            <a:r>
              <a:rPr kumimoji="1"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scl</a:t>
            </a:r>
            <a:r>
              <a:rPr kumimoji="1"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kumimoji="1"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/fqle57kxhqrubcqx6755e/ABzQws5GFMZxWHybeMKN_98?rlkey=f23k8z84fbwndatwplugj575q&amp;dl=0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841F49-61D8-98CC-FB5C-16333D68F08B}"/>
              </a:ext>
            </a:extLst>
          </p:cNvPr>
          <p:cNvSpPr txBox="1"/>
          <p:nvPr/>
        </p:nvSpPr>
        <p:spPr>
          <a:xfrm>
            <a:off x="3594100" y="3492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01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B985F-460E-3C74-38E5-47567D3D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0E4FED-13CC-8DE4-FB3D-D79AB8E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Making segments data</a:t>
            </a:r>
            <a:endParaRPr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010557-4751-EADB-44DB-773D68A5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55B-5190-7E4A-9E96-C1D9EC8546EE}" type="datetime1">
              <a:rPr lang="ja-JP" altLang="en-US" smtClean="0"/>
              <a:t>2024/12/8</a:t>
            </a:fld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A23881-5728-AC42-32FC-CCAE73D8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90A5-3FB4-D64D-A0E4-5A4903006FA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EC6DD-48EB-03FA-807C-B5FCA64A5B53}"/>
              </a:ext>
            </a:extLst>
          </p:cNvPr>
          <p:cNvSpPr txBox="1"/>
          <p:nvPr/>
        </p:nvSpPr>
        <p:spPr>
          <a:xfrm>
            <a:off x="3594100" y="33727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8" name="図 7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32393DC-1671-0E90-8364-FA071392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7" y="674914"/>
            <a:ext cx="3585936" cy="2676405"/>
          </a:xfrm>
          <a:prstGeom prst="rect">
            <a:avLst/>
          </a:prstGeom>
        </p:spPr>
      </p:pic>
      <p:pic>
        <p:nvPicPr>
          <p:cNvPr id="10" name="図 9" descr="白い背景にある&#10;&#10;低い精度で自動的に生成された説明">
            <a:extLst>
              <a:ext uri="{FF2B5EF4-FFF2-40B4-BE49-F238E27FC236}">
                <a16:creationId xmlns:a16="http://schemas.microsoft.com/office/drawing/2014/main" id="{A4875FBD-84DE-EBAA-C81B-173C75A4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5229074"/>
            <a:ext cx="7772400" cy="123319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DECB49-0CFE-E384-F103-43B482EC8E3B}"/>
              </a:ext>
            </a:extLst>
          </p:cNvPr>
          <p:cNvSpPr txBox="1"/>
          <p:nvPr/>
        </p:nvSpPr>
        <p:spPr>
          <a:xfrm>
            <a:off x="2079172" y="5257800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Weak    </a:t>
            </a:r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endParaRPr kumimoji="1" lang="ja-JP" alt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2AE849-A185-3D76-9458-99FA911680EA}"/>
              </a:ext>
            </a:extLst>
          </p:cNvPr>
          <p:cNvSpPr txBox="1"/>
          <p:nvPr/>
        </p:nvSpPr>
        <p:spPr>
          <a:xfrm>
            <a:off x="3755572" y="5257800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Weak    Strong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1B63AD-BC77-141E-358B-7CD98CA5B255}"/>
              </a:ext>
            </a:extLst>
          </p:cNvPr>
          <p:cNvSpPr txBox="1"/>
          <p:nvPr/>
        </p:nvSpPr>
        <p:spPr>
          <a:xfrm>
            <a:off x="5540829" y="5290457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Weak    Strong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685A20-C296-7310-5716-469992970FCE}"/>
              </a:ext>
            </a:extLst>
          </p:cNvPr>
          <p:cNvSpPr txBox="1"/>
          <p:nvPr/>
        </p:nvSpPr>
        <p:spPr>
          <a:xfrm>
            <a:off x="7097487" y="5279571"/>
            <a:ext cx="1415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Weak    Strong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36191A-F4A8-716D-51DB-2574CF3B0DA9}"/>
              </a:ext>
            </a:extLst>
          </p:cNvPr>
          <p:cNvSpPr txBox="1"/>
          <p:nvPr/>
        </p:nvSpPr>
        <p:spPr>
          <a:xfrm>
            <a:off x="2383974" y="4920343"/>
            <a:ext cx="64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Tread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FBAF2C-B4AC-354B-41D1-2923B885DA3D}"/>
              </a:ext>
            </a:extLst>
          </p:cNvPr>
          <p:cNvSpPr txBox="1"/>
          <p:nvPr/>
        </p:nvSpPr>
        <p:spPr>
          <a:xfrm>
            <a:off x="5856517" y="4865914"/>
            <a:ext cx="64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Tread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456071-DBE9-1B5C-3069-32C0A003D057}"/>
              </a:ext>
            </a:extLst>
          </p:cNvPr>
          <p:cNvSpPr txBox="1"/>
          <p:nvPr/>
        </p:nvSpPr>
        <p:spPr>
          <a:xfrm>
            <a:off x="4038603" y="49094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98E009-C294-B996-D6E5-0AA27348A327}"/>
              </a:ext>
            </a:extLst>
          </p:cNvPr>
          <p:cNvSpPr txBox="1"/>
          <p:nvPr/>
        </p:nvSpPr>
        <p:spPr>
          <a:xfrm>
            <a:off x="7489375" y="48550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B19EB5-5C4A-C476-9305-92ED56B7192E}"/>
              </a:ext>
            </a:extLst>
          </p:cNvPr>
          <p:cNvSpPr txBox="1"/>
          <p:nvPr/>
        </p:nvSpPr>
        <p:spPr>
          <a:xfrm>
            <a:off x="3080661" y="4659086"/>
            <a:ext cx="912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A</a:t>
            </a:r>
            <a:endParaRPr kumimoji="1" lang="ja-JP" alt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7B5B24-E64A-C97A-966D-512AC5FBA46B}"/>
              </a:ext>
            </a:extLst>
          </p:cNvPr>
          <p:cNvSpPr txBox="1"/>
          <p:nvPr/>
        </p:nvSpPr>
        <p:spPr>
          <a:xfrm>
            <a:off x="6531433" y="4615543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Person B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F5182-AD84-9B3E-C1A9-D5EB4DF3C211}"/>
              </a:ext>
            </a:extLst>
          </p:cNvPr>
          <p:cNvSpPr txBox="1"/>
          <p:nvPr/>
        </p:nvSpPr>
        <p:spPr>
          <a:xfrm>
            <a:off x="763814" y="923468"/>
            <a:ext cx="57240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The original data folder is #1.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There are 63 files.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Average every 24 dimensions data.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2000 Hz sampling data (1,000Hz frequency bandwidth.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Use only Person A &amp; Tread &amp; Strong data.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5 hitting x 63 = 315 segments.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Select 256 dimensions data including the hitting sound pulse.</a:t>
            </a:r>
          </a:p>
          <a:p>
            <a:pPr marL="742950" lvl="1" indent="-285750">
              <a:buFont typeface="Wingdings" pitchFamily="2" charset="2"/>
              <a:buChar char="l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itchFamily="2" charset="2"/>
              <a:buChar char="l"/>
            </a:pP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Convert segments data from Wav to Intensity.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Zero-offset.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Calculate the square of each dimension value.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63 groups each has 5 segments.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図 2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4A9D0258-3D99-6F57-1EA6-D4BF6F6B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532051"/>
            <a:ext cx="2275114" cy="755431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DB6A5764-921B-C499-FEFA-18262F51702D}"/>
              </a:ext>
            </a:extLst>
          </p:cNvPr>
          <p:cNvSpPr/>
          <p:nvPr/>
        </p:nvSpPr>
        <p:spPr>
          <a:xfrm>
            <a:off x="2690586" y="5546271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920F5F0C-217F-6BF3-F08E-84123CD740FC}"/>
              </a:ext>
            </a:extLst>
          </p:cNvPr>
          <p:cNvCxnSpPr>
            <a:cxnSpLocks/>
            <a:stCxn id="25" idx="7"/>
            <a:endCxn id="24" idx="3"/>
          </p:cNvCxnSpPr>
          <p:nvPr/>
        </p:nvCxnSpPr>
        <p:spPr>
          <a:xfrm rot="5400000" flipH="1" flipV="1">
            <a:off x="2707087" y="3673756"/>
            <a:ext cx="2770415" cy="1242439"/>
          </a:xfrm>
          <a:prstGeom prst="curvedConnector4">
            <a:avLst>
              <a:gd name="adj1" fmla="val 33432"/>
              <a:gd name="adj2" fmla="val 1705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9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6EBE4-7D8F-D487-F2E3-6583402B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ABB5AE0-3D2C-EEAA-5D3A-1B1D59AC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Pulse-Width Calculation</a:t>
            </a:r>
            <a:endParaRPr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3AE7AC-6BF2-26D3-8458-D9B07185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55B-5190-7E4A-9E96-C1D9EC8546EE}" type="datetime1">
              <a:rPr lang="ja-JP" altLang="en-US" smtClean="0"/>
              <a:t>2024/12/8</a:t>
            </a:fld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F320F1-081B-B761-8F9D-E49C28D7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B90A5-3FB4-D64D-A0E4-5A4903006FA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510BEE-D0FA-613D-AF0D-DF6DAAF7CB01}"/>
              </a:ext>
            </a:extLst>
          </p:cNvPr>
          <p:cNvSpPr txBox="1"/>
          <p:nvPr/>
        </p:nvSpPr>
        <p:spPr>
          <a:xfrm>
            <a:off x="698499" y="1054100"/>
            <a:ext cx="793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Power Normalization of segment data.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Pulse width calculation.</a:t>
            </a:r>
          </a:p>
          <a:p>
            <a:pPr marL="742950" lvl="1" indent="-285750">
              <a:buFont typeface="Wingdings" pitchFamily="2" charset="2"/>
              <a:buChar char="l"/>
            </a:pPr>
            <a:r>
              <a:rPr kumimoji="1"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At 50%, 70%, 80%, and 90% levels.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1DE182-23BB-BCD6-F149-7EF89152699C}"/>
              </a:ext>
            </a:extLst>
          </p:cNvPr>
          <p:cNvSpPr txBox="1"/>
          <p:nvPr/>
        </p:nvSpPr>
        <p:spPr>
          <a:xfrm>
            <a:off x="3594100" y="3492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5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1466</TotalTime>
  <Words>201</Words>
  <Application>Microsoft Macintosh PowerPoint</Application>
  <PresentationFormat>画面に合わせる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Purpose</vt:lpstr>
      <vt:lpstr>Making segments data</vt:lpstr>
      <vt:lpstr>Pulse-Width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Kanada Tetsuya</dc:creator>
  <cp:lastModifiedBy>哲也 金田</cp:lastModifiedBy>
  <cp:revision>85</cp:revision>
  <dcterms:created xsi:type="dcterms:W3CDTF">2023-09-19T02:42:51Z</dcterms:created>
  <dcterms:modified xsi:type="dcterms:W3CDTF">2024-12-08T05:24:07Z</dcterms:modified>
</cp:coreProperties>
</file>