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6" r:id="rId2"/>
    <p:sldId id="258" r:id="rId3"/>
    <p:sldId id="262" r:id="rId4"/>
    <p:sldId id="259" r:id="rId5"/>
    <p:sldId id="260" r:id="rId6"/>
    <p:sldId id="261" r:id="rId7"/>
    <p:sldId id="267" r:id="rId8"/>
    <p:sldId id="263" r:id="rId9"/>
    <p:sldId id="268" r:id="rId10"/>
    <p:sldId id="269" r:id="rId11"/>
    <p:sldId id="270" r:id="rId12"/>
    <p:sldId id="271" r:id="rId13"/>
    <p:sldId id="272" r:id="rId14"/>
    <p:sldId id="277" r:id="rId15"/>
    <p:sldId id="273" r:id="rId16"/>
    <p:sldId id="280" r:id="rId17"/>
    <p:sldId id="274" r:id="rId18"/>
    <p:sldId id="275" r:id="rId19"/>
    <p:sldId id="281" r:id="rId20"/>
    <p:sldId id="282" r:id="rId21"/>
    <p:sldId id="283" r:id="rId22"/>
    <p:sldId id="276" r:id="rId23"/>
    <p:sldId id="284" r:id="rId24"/>
    <p:sldId id="297" r:id="rId25"/>
    <p:sldId id="288" r:id="rId26"/>
    <p:sldId id="291" r:id="rId27"/>
    <p:sldId id="298" r:id="rId28"/>
    <p:sldId id="290" r:id="rId29"/>
    <p:sldId id="305" r:id="rId30"/>
    <p:sldId id="307" r:id="rId31"/>
    <p:sldId id="306" r:id="rId32"/>
    <p:sldId id="308" r:id="rId33"/>
    <p:sldId id="309" r:id="rId34"/>
    <p:sldId id="292" r:id="rId35"/>
    <p:sldId id="301" r:id="rId36"/>
    <p:sldId id="300" r:id="rId37"/>
    <p:sldId id="302" r:id="rId38"/>
    <p:sldId id="303" r:id="rId39"/>
    <p:sldId id="304" r:id="rId40"/>
    <p:sldId id="299" r:id="rId41"/>
    <p:sldId id="293" r:id="rId42"/>
    <p:sldId id="294" r:id="rId43"/>
    <p:sldId id="296" r:id="rId44"/>
    <p:sldId id="295" r:id="rId4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253" autoAdjust="0"/>
  </p:normalViewPr>
  <p:slideViewPr>
    <p:cSldViewPr snapToGrid="0">
      <p:cViewPr varScale="1">
        <p:scale>
          <a:sx n="84" d="100"/>
          <a:sy n="84" d="100"/>
        </p:scale>
        <p:origin x="771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B87180-B605-4A42-8E8F-A3B5C24DCCCF}" type="datetimeFigureOut">
              <a:rPr lang="zh-CN" altLang="en-US" smtClean="0"/>
              <a:t>2020/6/22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24CFE7-655B-4975-8A91-377A5D96E7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55004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libabacloud.com/blog/advanced-apache-flink-tutorial-1-analysis-of-runtime-core-mechanism_595686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This blog describes the runtime of </a:t>
            </a:r>
            <a:r>
              <a:rPr lang="en-US" altLang="zh-CN" dirty="0" err="1"/>
              <a:t>Flink</a:t>
            </a:r>
            <a:r>
              <a:rPr lang="en-US" altLang="zh-CN" dirty="0"/>
              <a:t> very well, so I utilizes this figure to show the logic and more information you can find in this URL.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hlinkClick r:id="rId3"/>
              </a:rPr>
              <a:t>https://www.alibabacloud.com/blog/advanced-apache-flink-tutorial-1-analysis-of-runtime-core-mechanism_595686</a:t>
            </a:r>
            <a:endParaRPr lang="zh-CN" altLang="en-US" sz="1200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24CFE7-655B-4975-8A91-377A5D96E75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86609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24CFE7-655B-4975-8A91-377A5D96E75A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29147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24CFE7-655B-4975-8A91-377A5D96E75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66388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Corresponding class diagram is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Model2::</a:t>
            </a:r>
            <a:r>
              <a:rPr lang="en-US" altLang="zh-CN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UserProgramArchitecture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24CFE7-655B-4975-8A91-377A5D96E75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82600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Corresponding class diagram is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Model2::</a:t>
            </a:r>
            <a:r>
              <a:rPr lang="en-US" altLang="zh-CN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StreamGraphBuild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24CFE7-655B-4975-8A91-377A5D96E75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63478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24CFE7-655B-4975-8A91-377A5D96E75A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7933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Corresponding class diagram is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Model2::</a:t>
            </a:r>
            <a:r>
              <a:rPr lang="en-US" altLang="zh-CN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JobGraphBuild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24CFE7-655B-4975-8A91-377A5D96E75A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97015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Corresponding class diagram is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Model2::</a:t>
            </a:r>
            <a:r>
              <a:rPr lang="en-US" altLang="zh-CN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ExecutionGraphBuild</a:t>
            </a:r>
            <a:endParaRPr lang="zh-CN" altLang="en-US" dirty="0"/>
          </a:p>
          <a:p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24CFE7-655B-4975-8A91-377A5D96E75A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42548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24CFE7-655B-4975-8A91-377A5D96E75A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50301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24CFE7-655B-4975-8A91-377A5D96E75A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9144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BF56D5-17B9-4D36-AC54-A396312A73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214813A-D329-492A-B774-2226737184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AFF03F-5324-4CDB-B6ED-3C61E86EC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7D052-DCD0-450C-91ED-FED60EFD019B}" type="datetimeFigureOut">
              <a:rPr lang="zh-CN" altLang="en-US" smtClean="0"/>
              <a:t>2020/6/22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2A5DBB-1097-4EBA-8B89-96942F18E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057211-CEFF-4D82-929D-EC11FCCF7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3FE8C-623D-4FE0-A51E-4210A9AACE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6455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C64111-3628-41CA-AF3F-C986E9B99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56C7067-0F08-45B8-9C57-36F9D33D67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F2E2DF-64B5-434B-A6E1-A8D4A532A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7D052-DCD0-450C-91ED-FED60EFD019B}" type="datetimeFigureOut">
              <a:rPr lang="zh-CN" altLang="en-US" smtClean="0"/>
              <a:t>2020/6/22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862EAD-D8F6-4872-B44D-A9A8C3A6E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0B3361-2AA1-4881-B878-9ED9AE638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3FE8C-623D-4FE0-A51E-4210A9AACE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7610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3365D3A-CBAA-4581-81A8-2ADDC4EF91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B4310BD-0F42-4C92-B940-C90DDFA2FD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8F524D-926F-47DB-96BB-D8AC252D6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7D052-DCD0-450C-91ED-FED60EFD019B}" type="datetimeFigureOut">
              <a:rPr lang="zh-CN" altLang="en-US" smtClean="0"/>
              <a:t>2020/6/22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5AC748-8E3D-41CC-A6F4-9269C371E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6C281E-303F-4951-AF8C-7A8B7AA74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3FE8C-623D-4FE0-A51E-4210A9AACE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885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6950E4-AFD0-4AFE-BE5A-77E1A7929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DDD449-83AC-445B-A87E-0EACB3CE7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0F9D32-8727-40CC-B312-5007F3013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7D052-DCD0-450C-91ED-FED60EFD019B}" type="datetimeFigureOut">
              <a:rPr lang="zh-CN" altLang="en-US" smtClean="0"/>
              <a:t>2020/6/22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A37835-9402-4EFA-BF3C-9984001C6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E856B3-3055-4D44-A60D-E68A92108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3FE8C-623D-4FE0-A51E-4210A9AACE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8766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745BA3-B02F-4DCD-8A5B-9EA1146CF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80AA8F-B141-4D55-8FE8-FFAC2097F1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6D9121-42F0-42BB-A40A-B2961DA0E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7D052-DCD0-450C-91ED-FED60EFD019B}" type="datetimeFigureOut">
              <a:rPr lang="zh-CN" altLang="en-US" smtClean="0"/>
              <a:t>2020/6/22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D2DD28-793D-4E64-9887-76A730895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22B334-8FEA-40EA-AF9F-F3BD6A6C7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3FE8C-623D-4FE0-A51E-4210A9AACE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8955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AC9C2E-913B-4F24-8A61-DCBAB05FF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A0EAE3-CE6A-4D80-883F-D7B648C801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7D5499E-BFB9-461A-B995-8213F3E9B5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3F3EF90-8A7B-488D-829F-7A24435DF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7D052-DCD0-450C-91ED-FED60EFD019B}" type="datetimeFigureOut">
              <a:rPr lang="zh-CN" altLang="en-US" smtClean="0"/>
              <a:t>2020/6/22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2AC323-8D48-488E-9283-DA6560016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24CC56-A328-4850-9B9A-40E1E6A11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3FE8C-623D-4FE0-A51E-4210A9AACE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1726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C0AED5-93DA-43F0-81BB-7815B8852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18CF2E-6457-4E38-A1CC-D991B3E45E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FC73EB8-1D51-49DD-AD64-AB9A96879B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C04A919-D0C5-462D-9652-27C08319BA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76C8F50-F9B7-4848-9142-8F43416AE8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196713B-3BD5-433E-9053-6A949591E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7D052-DCD0-450C-91ED-FED60EFD019B}" type="datetimeFigureOut">
              <a:rPr lang="zh-CN" altLang="en-US" smtClean="0"/>
              <a:t>2020/6/22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DFA1D00-2A9F-4164-9CF5-3EB91BA75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3D7E12D-80EF-4818-BE9B-BB29E4F38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3FE8C-623D-4FE0-A51E-4210A9AACE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1874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65A733-FAB3-4165-96D0-128745601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EBDC8A8-AC70-4FD4-9612-D4A70F31B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7D052-DCD0-450C-91ED-FED60EFD019B}" type="datetimeFigureOut">
              <a:rPr lang="zh-CN" altLang="en-US" smtClean="0"/>
              <a:t>2020/6/22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7E4CF7E-78EA-4540-880C-EB51D8C90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7311840-6BAA-4995-AEB7-9A9BBE406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3FE8C-623D-4FE0-A51E-4210A9AACE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4961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02D1E9E-869C-4044-925F-C6FCECC80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7D052-DCD0-450C-91ED-FED60EFD019B}" type="datetimeFigureOut">
              <a:rPr lang="zh-CN" altLang="en-US" smtClean="0"/>
              <a:t>2020/6/22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A63DCF2-E463-40C2-9584-4A7F22C3E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CDFC2AA-18DD-401C-9562-5A991652E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3FE8C-623D-4FE0-A51E-4210A9AACE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1083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ED5827-548D-45B3-A42C-51F68B74C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3F89BF-779B-42DF-AE1B-BDDFA70525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CB3966E-98DE-475B-912D-B6C87DC633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2EE951E-8D5E-4086-92D8-1F75AC78A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7D052-DCD0-450C-91ED-FED60EFD019B}" type="datetimeFigureOut">
              <a:rPr lang="zh-CN" altLang="en-US" smtClean="0"/>
              <a:t>2020/6/22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2F916DC-15E1-48AA-AABB-E12ABF2C5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03CC45-2B2D-4CB1-A785-4A7C02188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3FE8C-623D-4FE0-A51E-4210A9AACE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080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050EE8-2AFC-4CC9-84F2-3FFE5207B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30AF1FA-3C37-4B8A-B263-2A4DCDACCB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23CCA10-AB5C-4B2F-B138-A715672848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599CF30-03BA-439F-BA7B-5ECA607F2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7D052-DCD0-450C-91ED-FED60EFD019B}" type="datetimeFigureOut">
              <a:rPr lang="zh-CN" altLang="en-US" smtClean="0"/>
              <a:t>2020/6/22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C1AD9AE-C0BE-4715-9970-8A4A9C77F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19F116F-2615-45FC-B48F-62362365A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3FE8C-623D-4FE0-A51E-4210A9AACE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3753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0F2AF5B-55FE-4726-A317-0022514BC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8870EA8-FBBD-44F0-B9D2-D95AA59E7E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B63465-0900-4950-A7EB-7B1C9A41CB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D7D052-DCD0-450C-91ED-FED60EFD019B}" type="datetimeFigureOut">
              <a:rPr lang="zh-CN" altLang="en-US" smtClean="0"/>
              <a:t>2020/6/22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BE02B9-BA82-4E21-A541-396EE99DD8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6496E4-FB79-48B2-B999-516F1715E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33FE8C-623D-4FE0-A51E-4210A9AACE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3365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uchong.me/blog/2016/05/03/flink-internals-overview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alibabacloud.com/blog/advanced-apache-flink-tutorial-1-analysis-of-runtime-core-mechanism_595686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3547D6-DEE8-40F4-929D-0DF310A57D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Flink-1.10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98DE853-43AE-40A0-A4EA-7267BFA170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47987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B42834-DEDD-425F-85E6-64B999C7A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Job submission from Client to Cluster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FAF18A-CFB7-4508-9483-75BF05984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Please see the pdf </a:t>
            </a:r>
            <a:r>
              <a:rPr lang="en-US" altLang="zh-CN" dirty="0" err="1"/>
              <a:t>JobSubmissionClientToCluster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8436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8C8ECD-36D0-4CA9-BB10-B65851DDA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Job Submission from </a:t>
            </a:r>
            <a:r>
              <a:rPr lang="en-US" altLang="zh-CN" sz="3600" dirty="0" err="1"/>
              <a:t>JobManager</a:t>
            </a:r>
            <a:r>
              <a:rPr lang="en-US" altLang="zh-CN" sz="3600" dirty="0"/>
              <a:t> to </a:t>
            </a:r>
            <a:r>
              <a:rPr lang="en-US" altLang="zh-CN" sz="3600" dirty="0" err="1"/>
              <a:t>TaskManager</a:t>
            </a:r>
            <a:endParaRPr lang="zh-CN" altLang="en-US" sz="3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140478-D9C2-48E1-B23F-C5C47A009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Please see the pdf </a:t>
            </a:r>
            <a:r>
              <a:rPr lang="en-US" altLang="zh-CN" dirty="0" err="1"/>
              <a:t>JobSubmissionJMToTM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3887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8C8ECD-36D0-4CA9-BB10-B65851DDA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Job physical execution on </a:t>
            </a:r>
            <a:r>
              <a:rPr lang="en-US" altLang="zh-CN" sz="3600" dirty="0" err="1"/>
              <a:t>TaskManager</a:t>
            </a:r>
            <a:endParaRPr lang="zh-CN" altLang="en-US" sz="3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140478-D9C2-48E1-B23F-C5C47A009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Please see the pdf </a:t>
            </a:r>
            <a:r>
              <a:rPr lang="en-US" altLang="zh-CN" dirty="0" err="1"/>
              <a:t>JobExecutionOnTM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89258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8C8ECD-36D0-4CA9-BB10-B65851DDA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Checkpoint mechanism</a:t>
            </a:r>
            <a:endParaRPr lang="zh-CN" altLang="en-US" sz="3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140478-D9C2-48E1-B23F-C5C47A009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Please see the pdf </a:t>
            </a:r>
            <a:r>
              <a:rPr lang="en-US" altLang="zh-CN" dirty="0" err="1"/>
              <a:t>CheckpointCoordinator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32652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870536-491C-4AF1-A727-9A85F818A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Blog that introduces those 4 layer logic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DEBB0E-479F-4542-8395-A29418D32C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>
                <a:hlinkClick r:id="rId3"/>
              </a:rPr>
              <a:t>http://wuchong.me/blog/2016/05/03/flink-internals-overview/</a:t>
            </a:r>
            <a:r>
              <a:rPr lang="en-US" altLang="zh-CN" sz="2000" dirty="0"/>
              <a:t> This blog is from a</a:t>
            </a:r>
            <a:r>
              <a:rPr lang="zh-CN" altLang="en-US" sz="2000" dirty="0"/>
              <a:t> </a:t>
            </a:r>
            <a:r>
              <a:rPr lang="en-US" altLang="zh-CN" sz="2000" dirty="0"/>
              <a:t>PMC member of </a:t>
            </a:r>
            <a:r>
              <a:rPr lang="en-US" altLang="zh-CN" sz="2000" dirty="0" err="1"/>
              <a:t>Flink</a:t>
            </a:r>
            <a:r>
              <a:rPr lang="en-US" altLang="zh-CN" sz="2000" dirty="0"/>
              <a:t>.</a:t>
            </a:r>
            <a:endParaRPr lang="zh-CN" altLang="en-US" sz="2000" dirty="0"/>
          </a:p>
          <a:p>
            <a:endParaRPr lang="zh-CN" altLang="en-US" sz="20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6205EA5-29AD-42BA-89B7-7189BB9FF1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6662" y="2816225"/>
            <a:ext cx="4638675" cy="3495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38140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BC74C1-7930-40AC-8FB0-CB316E4E1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8749"/>
            <a:ext cx="10515600" cy="1325563"/>
          </a:xfrm>
        </p:spPr>
        <p:txBody>
          <a:bodyPr/>
          <a:lstStyle/>
          <a:p>
            <a:r>
              <a:rPr lang="en-US" altLang="zh-CN" dirty="0" err="1"/>
              <a:t>UserProgram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2BAB45-726F-472B-830E-20B025889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1150"/>
            <a:ext cx="10515600" cy="1364127"/>
          </a:xfrm>
        </p:spPr>
        <p:txBody>
          <a:bodyPr>
            <a:normAutofit lnSpcReduction="10000"/>
          </a:bodyPr>
          <a:lstStyle/>
          <a:p>
            <a:r>
              <a:rPr lang="en-US" altLang="zh-CN" sz="2000" dirty="0" err="1"/>
              <a:t>UserProgram</a:t>
            </a:r>
            <a:r>
              <a:rPr lang="en-US" altLang="zh-CN" sz="2000" dirty="0"/>
              <a:t> will be constructed by a Tree of </a:t>
            </a:r>
            <a:r>
              <a:rPr lang="en-US" altLang="zh-CN" sz="2000" dirty="0" err="1"/>
              <a:t>StreamTransformations</a:t>
            </a:r>
            <a:r>
              <a:rPr lang="en-US" altLang="zh-CN" sz="2000" dirty="0"/>
              <a:t>.</a:t>
            </a:r>
          </a:p>
          <a:p>
            <a:r>
              <a:rPr lang="en-US" altLang="zh-CN" sz="2000" dirty="0"/>
              <a:t>Transformations contains </a:t>
            </a:r>
            <a:r>
              <a:rPr lang="en-US" altLang="zh-CN" sz="2000" dirty="0" err="1"/>
              <a:t>StreamOperator</a:t>
            </a:r>
            <a:r>
              <a:rPr lang="en-US" altLang="zh-CN" sz="2000" dirty="0"/>
              <a:t> that </a:t>
            </a:r>
            <a:r>
              <a:rPr lang="en-US" altLang="zh-CN" sz="2000" dirty="0" err="1"/>
              <a:t>defind</a:t>
            </a:r>
            <a:r>
              <a:rPr lang="en-US" altLang="zh-CN" sz="2000" dirty="0"/>
              <a:t> by users.</a:t>
            </a:r>
          </a:p>
          <a:p>
            <a:r>
              <a:rPr lang="en-US" altLang="zh-CN" sz="2000" dirty="0"/>
              <a:t> Some Transformations such as ‘</a:t>
            </a:r>
            <a:r>
              <a:rPr lang="en-US" altLang="zh-CN" sz="2000" dirty="0" err="1"/>
              <a:t>KeyBy</a:t>
            </a:r>
            <a:r>
              <a:rPr lang="en-US" altLang="zh-CN" sz="2000" dirty="0"/>
              <a:t>’ which is a channel selector and don’t have </a:t>
            </a:r>
            <a:r>
              <a:rPr lang="en-US" altLang="zh-CN" sz="2000" dirty="0" err="1"/>
              <a:t>StreamOperator</a:t>
            </a:r>
            <a:r>
              <a:rPr lang="en-US" altLang="zh-CN" sz="2000" dirty="0"/>
              <a:t>.</a:t>
            </a:r>
            <a:endParaRPr lang="zh-CN" altLang="en-US" sz="20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843264B-458B-400E-A2D7-02455D6DC8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192182"/>
            <a:ext cx="6612504" cy="2563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矩形 34">
            <a:extLst>
              <a:ext uri="{FF2B5EF4-FFF2-40B4-BE49-F238E27FC236}">
                <a16:creationId xmlns:a16="http://schemas.microsoft.com/office/drawing/2014/main" id="{5ED3BFB0-D9FB-4F4F-873F-05C6CFD049D9}"/>
              </a:ext>
            </a:extLst>
          </p:cNvPr>
          <p:cNvSpPr/>
          <p:nvPr/>
        </p:nvSpPr>
        <p:spPr>
          <a:xfrm>
            <a:off x="2924907" y="2965692"/>
            <a:ext cx="409261" cy="3665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889FF13E-4AE6-42BB-B411-BBC6A8815F75}"/>
              </a:ext>
            </a:extLst>
          </p:cNvPr>
          <p:cNvSpPr/>
          <p:nvPr/>
        </p:nvSpPr>
        <p:spPr>
          <a:xfrm>
            <a:off x="1053904" y="3002738"/>
            <a:ext cx="1247335" cy="69986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Source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5F9D2681-99B1-44B6-A8CB-5B321B553910}"/>
              </a:ext>
            </a:extLst>
          </p:cNvPr>
          <p:cNvSpPr/>
          <p:nvPr/>
        </p:nvSpPr>
        <p:spPr>
          <a:xfrm>
            <a:off x="4446680" y="3002738"/>
            <a:ext cx="1247335" cy="69986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Flat Map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1BDBC2A0-5755-4DA9-AAE2-B7FC5D01EBF2}"/>
              </a:ext>
            </a:extLst>
          </p:cNvPr>
          <p:cNvSpPr/>
          <p:nvPr/>
        </p:nvSpPr>
        <p:spPr>
          <a:xfrm>
            <a:off x="6338743" y="3002738"/>
            <a:ext cx="1247335" cy="69986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KeyBy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11A5CCDD-4030-4DA2-8C79-17FEFCCD1C3A}"/>
              </a:ext>
            </a:extLst>
          </p:cNvPr>
          <p:cNvSpPr/>
          <p:nvPr/>
        </p:nvSpPr>
        <p:spPr>
          <a:xfrm>
            <a:off x="8053864" y="3002738"/>
            <a:ext cx="1247335" cy="69986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Sum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39902E3F-752D-476C-86D4-2082216CAC85}"/>
              </a:ext>
            </a:extLst>
          </p:cNvPr>
          <p:cNvCxnSpPr>
            <a:cxnSpLocks/>
            <a:stCxn id="36" idx="3"/>
            <a:endCxn id="37" idx="1"/>
          </p:cNvCxnSpPr>
          <p:nvPr/>
        </p:nvCxnSpPr>
        <p:spPr>
          <a:xfrm>
            <a:off x="2301239" y="3352672"/>
            <a:ext cx="214544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DF147169-2249-4853-A5B7-B1305D846487}"/>
              </a:ext>
            </a:extLst>
          </p:cNvPr>
          <p:cNvCxnSpPr>
            <a:cxnSpLocks/>
            <a:stCxn id="37" idx="3"/>
            <a:endCxn id="38" idx="1"/>
          </p:cNvCxnSpPr>
          <p:nvPr/>
        </p:nvCxnSpPr>
        <p:spPr>
          <a:xfrm>
            <a:off x="5694015" y="3352672"/>
            <a:ext cx="64472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CAABEAA9-68F5-4149-B2AE-F64AC291575D}"/>
              </a:ext>
            </a:extLst>
          </p:cNvPr>
          <p:cNvCxnSpPr>
            <a:cxnSpLocks/>
            <a:stCxn id="38" idx="3"/>
            <a:endCxn id="39" idx="1"/>
          </p:cNvCxnSpPr>
          <p:nvPr/>
        </p:nvCxnSpPr>
        <p:spPr>
          <a:xfrm>
            <a:off x="7586078" y="3352672"/>
            <a:ext cx="46778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0AD50504-21BC-4DF5-80B2-4D1092B34F51}"/>
              </a:ext>
            </a:extLst>
          </p:cNvPr>
          <p:cNvSpPr/>
          <p:nvPr/>
        </p:nvSpPr>
        <p:spPr>
          <a:xfrm>
            <a:off x="9866344" y="3002738"/>
            <a:ext cx="1247335" cy="69986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Sink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245052AE-C239-436A-90D4-3AE1A061DD2C}"/>
              </a:ext>
            </a:extLst>
          </p:cNvPr>
          <p:cNvCxnSpPr>
            <a:cxnSpLocks/>
            <a:stCxn id="39" idx="3"/>
            <a:endCxn id="43" idx="1"/>
          </p:cNvCxnSpPr>
          <p:nvPr/>
        </p:nvCxnSpPr>
        <p:spPr>
          <a:xfrm>
            <a:off x="9301199" y="3352672"/>
            <a:ext cx="56514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02318331-BD23-4340-AC1E-887EA243B116}"/>
              </a:ext>
            </a:extLst>
          </p:cNvPr>
          <p:cNvSpPr/>
          <p:nvPr/>
        </p:nvSpPr>
        <p:spPr>
          <a:xfrm>
            <a:off x="8487890" y="5001072"/>
            <a:ext cx="2191761" cy="106210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E54F9171-6A57-4A28-B2C6-601C47720774}"/>
              </a:ext>
            </a:extLst>
          </p:cNvPr>
          <p:cNvSpPr txBox="1"/>
          <p:nvPr/>
        </p:nvSpPr>
        <p:spPr>
          <a:xfrm>
            <a:off x="8525404" y="5065425"/>
            <a:ext cx="20056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/>
              <a:t>PartitionTransformation</a:t>
            </a:r>
            <a:endParaRPr lang="zh-CN" altLang="en-US" sz="1100" dirty="0"/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4C28373F-F4C0-4491-B8EC-6B7C1EA3A5EB}"/>
              </a:ext>
            </a:extLst>
          </p:cNvPr>
          <p:cNvSpPr/>
          <p:nvPr/>
        </p:nvSpPr>
        <p:spPr>
          <a:xfrm>
            <a:off x="8703808" y="5498768"/>
            <a:ext cx="1648867" cy="34479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E129DBC8-6E20-4622-9ABE-28866D270E6B}"/>
              </a:ext>
            </a:extLst>
          </p:cNvPr>
          <p:cNvSpPr txBox="1"/>
          <p:nvPr/>
        </p:nvSpPr>
        <p:spPr>
          <a:xfrm>
            <a:off x="8762647" y="5508869"/>
            <a:ext cx="15311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/>
              <a:t>StreamPartitioner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58090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BC74C1-7930-40AC-8FB0-CB316E4E1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86573"/>
            <a:ext cx="10515600" cy="1325563"/>
          </a:xfrm>
        </p:spPr>
        <p:txBody>
          <a:bodyPr/>
          <a:lstStyle/>
          <a:p>
            <a:r>
              <a:rPr lang="en-US" altLang="zh-CN" dirty="0" err="1"/>
              <a:t>StreamGraph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2BAB45-726F-472B-830E-20B025889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5750"/>
            <a:ext cx="10515600" cy="4621213"/>
          </a:xfrm>
        </p:spPr>
        <p:txBody>
          <a:bodyPr>
            <a:normAutofit/>
          </a:bodyPr>
          <a:lstStyle/>
          <a:p>
            <a:r>
              <a:rPr lang="en-US" altLang="zh-CN" sz="1800" dirty="0" err="1"/>
              <a:t>StreamGraph</a:t>
            </a:r>
            <a:r>
              <a:rPr lang="en-US" altLang="zh-CN" sz="1800" dirty="0"/>
              <a:t> is translated from </a:t>
            </a:r>
            <a:r>
              <a:rPr lang="en-US" altLang="zh-CN" sz="1800" dirty="0" err="1"/>
              <a:t>UserProgram</a:t>
            </a:r>
            <a:r>
              <a:rPr lang="en-US" altLang="zh-CN" sz="1800" dirty="0"/>
              <a:t>, it traverses Transformations, and convert Transformations into </a:t>
            </a:r>
            <a:r>
              <a:rPr lang="en-US" altLang="zh-CN" sz="1800" dirty="0" err="1"/>
              <a:t>StreamNodes</a:t>
            </a:r>
            <a:r>
              <a:rPr lang="en-US" altLang="zh-CN" sz="1800" dirty="0"/>
              <a:t> and </a:t>
            </a:r>
            <a:r>
              <a:rPr lang="en-US" altLang="zh-CN" sz="1800" dirty="0" err="1"/>
              <a:t>StreamEdge</a:t>
            </a:r>
            <a:r>
              <a:rPr lang="en-US" altLang="zh-CN" sz="1800" dirty="0"/>
              <a:t>.</a:t>
            </a:r>
          </a:p>
          <a:p>
            <a:r>
              <a:rPr lang="en-US" altLang="zh-CN" sz="1800" dirty="0"/>
              <a:t>Transformations such as </a:t>
            </a:r>
            <a:r>
              <a:rPr lang="en-US" altLang="zh-CN" sz="1800" dirty="0" err="1"/>
              <a:t>KeyBy</a:t>
            </a:r>
            <a:r>
              <a:rPr lang="en-US" altLang="zh-CN" sz="1800" dirty="0"/>
              <a:t> will be combined within upstream </a:t>
            </a:r>
            <a:r>
              <a:rPr lang="en-US" altLang="zh-CN" sz="1800" dirty="0" err="1"/>
              <a:t>StreamNode</a:t>
            </a:r>
            <a:r>
              <a:rPr lang="en-US" altLang="zh-CN" sz="1800" dirty="0"/>
              <a:t> as an out Edge </a:t>
            </a:r>
            <a:r>
              <a:rPr lang="en-US" altLang="zh-CN" sz="1800" dirty="0" err="1"/>
              <a:t>partitioner</a:t>
            </a:r>
            <a:r>
              <a:rPr lang="en-US" altLang="zh-CN" sz="1800" dirty="0"/>
              <a:t>.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0682898-E93B-4F27-A94B-711DE355E3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4690518"/>
            <a:ext cx="10164011" cy="1718391"/>
          </a:xfrm>
          <a:prstGeom prst="rect">
            <a:avLst/>
          </a:prstGeom>
        </p:spPr>
      </p:pic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93277C6F-4392-403E-8E1A-5B9FA80261E5}"/>
              </a:ext>
            </a:extLst>
          </p:cNvPr>
          <p:cNvSpPr/>
          <p:nvPr/>
        </p:nvSpPr>
        <p:spPr>
          <a:xfrm>
            <a:off x="931984" y="3040253"/>
            <a:ext cx="1247335" cy="69986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Source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ED1A656E-496D-4848-B337-B679B8784E5E}"/>
              </a:ext>
            </a:extLst>
          </p:cNvPr>
          <p:cNvSpPr/>
          <p:nvPr/>
        </p:nvSpPr>
        <p:spPr>
          <a:xfrm>
            <a:off x="4324760" y="3040253"/>
            <a:ext cx="1247335" cy="69986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Flat Map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D635946D-FC35-4620-B142-D6977C54C039}"/>
              </a:ext>
            </a:extLst>
          </p:cNvPr>
          <p:cNvSpPr/>
          <p:nvPr/>
        </p:nvSpPr>
        <p:spPr>
          <a:xfrm>
            <a:off x="6216823" y="3040253"/>
            <a:ext cx="1247335" cy="69986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KeyBy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A5C68F6F-48EC-4DCF-B092-E3039F5933E7}"/>
              </a:ext>
            </a:extLst>
          </p:cNvPr>
          <p:cNvSpPr/>
          <p:nvPr/>
        </p:nvSpPr>
        <p:spPr>
          <a:xfrm>
            <a:off x="7931944" y="3040253"/>
            <a:ext cx="1247335" cy="69986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Sum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FE6DBBC4-F40D-4324-B117-2A89A860A541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2179319" y="3390187"/>
            <a:ext cx="214544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8847DD25-471A-4DF0-A805-84EDF826119F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>
            <a:off x="5572095" y="3390187"/>
            <a:ext cx="64472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D9977986-65E7-4CBC-92F2-F580D8081192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>
            <a:off x="7464158" y="3390187"/>
            <a:ext cx="46778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0BF56321-D074-46F0-B29D-5133DF58DAE5}"/>
              </a:ext>
            </a:extLst>
          </p:cNvPr>
          <p:cNvSpPr/>
          <p:nvPr/>
        </p:nvSpPr>
        <p:spPr>
          <a:xfrm>
            <a:off x="9744424" y="3040253"/>
            <a:ext cx="1247335" cy="69986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Sink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112E7F02-67B0-4239-AE0B-6F539A506F90}"/>
              </a:ext>
            </a:extLst>
          </p:cNvPr>
          <p:cNvCxnSpPr>
            <a:cxnSpLocks/>
            <a:stCxn id="15" idx="3"/>
            <a:endCxn id="19" idx="1"/>
          </p:cNvCxnSpPr>
          <p:nvPr/>
        </p:nvCxnSpPr>
        <p:spPr>
          <a:xfrm>
            <a:off x="9179279" y="3390187"/>
            <a:ext cx="56514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箭头: 下 33">
            <a:extLst>
              <a:ext uri="{FF2B5EF4-FFF2-40B4-BE49-F238E27FC236}">
                <a16:creationId xmlns:a16="http://schemas.microsoft.com/office/drawing/2014/main" id="{AAF56846-0F4B-4CDC-9DA3-081925211A51}"/>
              </a:ext>
            </a:extLst>
          </p:cNvPr>
          <p:cNvSpPr/>
          <p:nvPr/>
        </p:nvSpPr>
        <p:spPr>
          <a:xfrm>
            <a:off x="5833404" y="3990540"/>
            <a:ext cx="484632" cy="515810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26417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E8BB0E-618B-4A81-AAE0-7DB2DA80A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StreamGraph</a:t>
            </a:r>
            <a:r>
              <a:rPr lang="en-US" altLang="zh-CN" dirty="0"/>
              <a:t> – details</a:t>
            </a:r>
            <a:endParaRPr lang="zh-CN" altLang="en-US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131D28E0-85A0-4ABB-BA6E-6771CE4CDB99}"/>
              </a:ext>
            </a:extLst>
          </p:cNvPr>
          <p:cNvSpPr/>
          <p:nvPr/>
        </p:nvSpPr>
        <p:spPr>
          <a:xfrm>
            <a:off x="6177110" y="4393273"/>
            <a:ext cx="2625969" cy="188038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2886D59-6BAC-403F-932E-F9AC5E191064}"/>
              </a:ext>
            </a:extLst>
          </p:cNvPr>
          <p:cNvSpPr txBox="1"/>
          <p:nvPr/>
        </p:nvSpPr>
        <p:spPr>
          <a:xfrm>
            <a:off x="6214624" y="4457627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OperatorFactory</a:t>
            </a:r>
            <a:endParaRPr lang="zh-CN" altLang="en-US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8A6C0F6B-F72B-4CE2-ABB1-8CE93F66BB62}"/>
              </a:ext>
            </a:extLst>
          </p:cNvPr>
          <p:cNvSpPr/>
          <p:nvPr/>
        </p:nvSpPr>
        <p:spPr>
          <a:xfrm>
            <a:off x="6457406" y="4865772"/>
            <a:ext cx="2052073" cy="125782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90ED4F0-A199-4194-BDC0-ECA6B8A7CABC}"/>
              </a:ext>
            </a:extLst>
          </p:cNvPr>
          <p:cNvSpPr txBox="1"/>
          <p:nvPr/>
        </p:nvSpPr>
        <p:spPr>
          <a:xfrm>
            <a:off x="6468491" y="4902791"/>
            <a:ext cx="1789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StreamOperator</a:t>
            </a:r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99C58387-3B25-4DFC-82EB-4DE4D656247E}"/>
              </a:ext>
            </a:extLst>
          </p:cNvPr>
          <p:cNvSpPr/>
          <p:nvPr/>
        </p:nvSpPr>
        <p:spPr>
          <a:xfrm>
            <a:off x="6677633" y="5427986"/>
            <a:ext cx="1580130" cy="47669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0778AAB-E6CC-4674-8AC2-2A57D73D25C8}"/>
              </a:ext>
            </a:extLst>
          </p:cNvPr>
          <p:cNvSpPr txBox="1"/>
          <p:nvPr/>
        </p:nvSpPr>
        <p:spPr>
          <a:xfrm>
            <a:off x="7186164" y="5500601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UDF</a:t>
            </a:r>
            <a:endParaRPr lang="zh-CN" altLang="en-US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A8DAABC5-DFC5-41DD-B57E-679C518CF158}"/>
              </a:ext>
            </a:extLst>
          </p:cNvPr>
          <p:cNvSpPr/>
          <p:nvPr/>
        </p:nvSpPr>
        <p:spPr>
          <a:xfrm>
            <a:off x="3197105" y="4393273"/>
            <a:ext cx="2625969" cy="188038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853EEB7-ED83-44E9-AB5B-B966081C7695}"/>
              </a:ext>
            </a:extLst>
          </p:cNvPr>
          <p:cNvSpPr txBox="1"/>
          <p:nvPr/>
        </p:nvSpPr>
        <p:spPr>
          <a:xfrm>
            <a:off x="3234619" y="4457627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JobVertexClass</a:t>
            </a:r>
            <a:endParaRPr lang="zh-CN" altLang="en-US" dirty="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BAD376DC-7E87-49DA-A62E-B9BF69F29EE3}"/>
              </a:ext>
            </a:extLst>
          </p:cNvPr>
          <p:cNvSpPr/>
          <p:nvPr/>
        </p:nvSpPr>
        <p:spPr>
          <a:xfrm>
            <a:off x="3477401" y="4865772"/>
            <a:ext cx="2052073" cy="125782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8F80C38-5733-4E68-A971-BBDC3E84569E}"/>
              </a:ext>
            </a:extLst>
          </p:cNvPr>
          <p:cNvSpPr txBox="1"/>
          <p:nvPr/>
        </p:nvSpPr>
        <p:spPr>
          <a:xfrm>
            <a:off x="3488486" y="4902791"/>
            <a:ext cx="1322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StreamTask</a:t>
            </a:r>
            <a:endParaRPr lang="zh-CN" altLang="en-US" dirty="0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06D53AED-7B3E-48FB-B60B-3A202C7DBD04}"/>
              </a:ext>
            </a:extLst>
          </p:cNvPr>
          <p:cNvSpPr/>
          <p:nvPr/>
        </p:nvSpPr>
        <p:spPr>
          <a:xfrm>
            <a:off x="3713372" y="5365104"/>
            <a:ext cx="1580130" cy="47669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tx1"/>
                </a:solidFill>
              </a:rPr>
              <a:t>OperatorChain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1EFE782C-2584-405B-B363-C5EE47977014}"/>
              </a:ext>
            </a:extLst>
          </p:cNvPr>
          <p:cNvSpPr/>
          <p:nvPr/>
        </p:nvSpPr>
        <p:spPr>
          <a:xfrm>
            <a:off x="2989639" y="3838771"/>
            <a:ext cx="6030351" cy="258845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1688BEE-1BEF-4911-8B81-18DF37A516F3}"/>
              </a:ext>
            </a:extLst>
          </p:cNvPr>
          <p:cNvSpPr txBox="1"/>
          <p:nvPr/>
        </p:nvSpPr>
        <p:spPr>
          <a:xfrm>
            <a:off x="3073477" y="3938240"/>
            <a:ext cx="1436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StreamNode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B003611-1247-4EC7-86E3-A4CA5E31571A}"/>
              </a:ext>
            </a:extLst>
          </p:cNvPr>
          <p:cNvSpPr/>
          <p:nvPr/>
        </p:nvSpPr>
        <p:spPr>
          <a:xfrm>
            <a:off x="960487" y="4668343"/>
            <a:ext cx="1383712" cy="9440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03D9EFA4-A20F-46D7-A772-77154878E22D}"/>
              </a:ext>
            </a:extLst>
          </p:cNvPr>
          <p:cNvSpPr/>
          <p:nvPr/>
        </p:nvSpPr>
        <p:spPr>
          <a:xfrm>
            <a:off x="960487" y="4656515"/>
            <a:ext cx="13837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StreamEdge</a:t>
            </a:r>
            <a:endParaRPr lang="zh-CN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446968E2-AA78-4AFE-A296-E72C65F6EEF2}"/>
              </a:ext>
            </a:extLst>
          </p:cNvPr>
          <p:cNvSpPr/>
          <p:nvPr/>
        </p:nvSpPr>
        <p:spPr>
          <a:xfrm>
            <a:off x="1124888" y="5095974"/>
            <a:ext cx="1054910" cy="47202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partitioner</a:t>
            </a:r>
            <a:endParaRPr lang="zh-CN" altLang="en-US" sz="1400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D4438C11-A0ED-4F26-B516-1509C17AACE6}"/>
              </a:ext>
            </a:extLst>
          </p:cNvPr>
          <p:cNvSpPr/>
          <p:nvPr/>
        </p:nvSpPr>
        <p:spPr>
          <a:xfrm>
            <a:off x="9735626" y="4654121"/>
            <a:ext cx="1383712" cy="9440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26A5F5F7-5784-4C5A-A1C2-8CF252617AD6}"/>
              </a:ext>
            </a:extLst>
          </p:cNvPr>
          <p:cNvSpPr/>
          <p:nvPr/>
        </p:nvSpPr>
        <p:spPr>
          <a:xfrm>
            <a:off x="9735626" y="4642293"/>
            <a:ext cx="13837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StreamEdge</a:t>
            </a:r>
            <a:endParaRPr lang="zh-CN" altLang="en-US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C20D0F4B-E5D8-4071-80C0-4BCDEAAEABCC}"/>
              </a:ext>
            </a:extLst>
          </p:cNvPr>
          <p:cNvSpPr/>
          <p:nvPr/>
        </p:nvSpPr>
        <p:spPr>
          <a:xfrm>
            <a:off x="9900027" y="5081752"/>
            <a:ext cx="1054910" cy="47202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partitioner</a:t>
            </a:r>
            <a:endParaRPr lang="zh-CN" altLang="en-US" sz="1400" dirty="0"/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206C6BAB-9D22-4041-9DE1-B413FFFC1760}"/>
              </a:ext>
            </a:extLst>
          </p:cNvPr>
          <p:cNvCxnSpPr>
            <a:cxnSpLocks/>
            <a:stCxn id="19" idx="3"/>
            <a:endCxn id="17" idx="1"/>
          </p:cNvCxnSpPr>
          <p:nvPr/>
        </p:nvCxnSpPr>
        <p:spPr>
          <a:xfrm flipV="1">
            <a:off x="2344199" y="5132999"/>
            <a:ext cx="645440" cy="73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A416DDE7-28B3-4A6B-A8C5-F8C81B65E921}"/>
              </a:ext>
            </a:extLst>
          </p:cNvPr>
          <p:cNvCxnSpPr>
            <a:cxnSpLocks/>
            <a:stCxn id="17" idx="3"/>
            <a:endCxn id="36" idx="1"/>
          </p:cNvCxnSpPr>
          <p:nvPr/>
        </p:nvCxnSpPr>
        <p:spPr>
          <a:xfrm flipV="1">
            <a:off x="9019990" y="5126149"/>
            <a:ext cx="715636" cy="68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内容占位符 2">
            <a:extLst>
              <a:ext uri="{FF2B5EF4-FFF2-40B4-BE49-F238E27FC236}">
                <a16:creationId xmlns:a16="http://schemas.microsoft.com/office/drawing/2014/main" id="{2AE99849-22B1-4112-866F-668EE86CB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1150"/>
            <a:ext cx="10515600" cy="4595813"/>
          </a:xfrm>
        </p:spPr>
        <p:txBody>
          <a:bodyPr>
            <a:normAutofit/>
          </a:bodyPr>
          <a:lstStyle/>
          <a:p>
            <a:r>
              <a:rPr lang="en-US" altLang="zh-CN" sz="2000" dirty="0" err="1"/>
              <a:t>StreamNode</a:t>
            </a:r>
            <a:r>
              <a:rPr lang="en-US" altLang="zh-CN" sz="2000" dirty="0"/>
              <a:t>: the main runnable Task context is defined here.</a:t>
            </a:r>
          </a:p>
          <a:p>
            <a:pPr lvl="1"/>
            <a:r>
              <a:rPr lang="en-US" altLang="zh-CN" sz="1800" dirty="0" err="1"/>
              <a:t>JobVertexClass</a:t>
            </a:r>
            <a:r>
              <a:rPr lang="en-US" altLang="zh-CN" sz="1800" dirty="0"/>
              <a:t> that is a class parameter, the class refers to is a </a:t>
            </a:r>
            <a:r>
              <a:rPr lang="en-US" altLang="zh-CN" sz="1800" dirty="0" err="1"/>
              <a:t>StreamTask.class</a:t>
            </a:r>
            <a:r>
              <a:rPr lang="en-US" altLang="zh-CN" sz="1800" dirty="0"/>
              <a:t> and mainly used to run Task at </a:t>
            </a:r>
            <a:r>
              <a:rPr lang="en-US" altLang="zh-CN" sz="1800" dirty="0" err="1"/>
              <a:t>TaskManager</a:t>
            </a:r>
            <a:r>
              <a:rPr lang="en-US" altLang="zh-CN" sz="1800" dirty="0"/>
              <a:t>. </a:t>
            </a:r>
            <a:r>
              <a:rPr lang="en-US" altLang="zh-CN" sz="1800" dirty="0" err="1"/>
              <a:t>OperatorChain</a:t>
            </a:r>
            <a:r>
              <a:rPr lang="en-US" altLang="zh-CN" sz="1800" dirty="0"/>
              <a:t> is a chain of </a:t>
            </a:r>
            <a:r>
              <a:rPr lang="en-US" altLang="zh-CN" sz="1800" dirty="0" err="1"/>
              <a:t>StreamOperator</a:t>
            </a:r>
            <a:r>
              <a:rPr lang="en-US" altLang="zh-CN" sz="1800" dirty="0"/>
              <a:t> instances.</a:t>
            </a:r>
          </a:p>
          <a:p>
            <a:pPr lvl="1"/>
            <a:r>
              <a:rPr lang="en-US" altLang="zh-CN" sz="1800" dirty="0" err="1"/>
              <a:t>OperatorFactory</a:t>
            </a:r>
            <a:r>
              <a:rPr lang="en-US" altLang="zh-CN" sz="1800" dirty="0"/>
              <a:t> is a factory to create </a:t>
            </a:r>
            <a:r>
              <a:rPr lang="en-US" altLang="zh-CN" sz="1800" dirty="0" err="1"/>
              <a:t>StreamOperator</a:t>
            </a:r>
            <a:r>
              <a:rPr lang="en-US" altLang="zh-CN" sz="1800" dirty="0"/>
              <a:t> instance. And will be used in </a:t>
            </a:r>
            <a:r>
              <a:rPr lang="en-US" altLang="zh-CN" sz="1800" dirty="0" err="1"/>
              <a:t>TaskManager</a:t>
            </a:r>
            <a:r>
              <a:rPr lang="en-US" altLang="zh-CN" sz="1800" dirty="0"/>
              <a:t> to create </a:t>
            </a:r>
            <a:r>
              <a:rPr lang="en-US" altLang="zh-CN" sz="1800" dirty="0" err="1"/>
              <a:t>OperatorChain</a:t>
            </a:r>
            <a:r>
              <a:rPr lang="en-US" altLang="zh-CN" sz="1800" dirty="0"/>
              <a:t>.</a:t>
            </a:r>
          </a:p>
          <a:p>
            <a:r>
              <a:rPr lang="en-US" altLang="zh-CN" sz="2000" dirty="0" err="1"/>
              <a:t>StreamEdge</a:t>
            </a:r>
            <a:r>
              <a:rPr lang="en-US" altLang="zh-CN" sz="2000" dirty="0"/>
              <a:t>: mainly contains </a:t>
            </a:r>
            <a:r>
              <a:rPr lang="en-US" altLang="zh-CN" sz="2000" dirty="0" err="1"/>
              <a:t>partitioner</a:t>
            </a:r>
            <a:r>
              <a:rPr lang="en-US" altLang="zh-CN" sz="2000" dirty="0"/>
              <a:t> logic.</a:t>
            </a:r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2837032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8A0E0A-B967-4C50-B068-B6BC9A4AB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JobGraph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35846E-1C85-4AB9-A229-8DB2C5A205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75640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sz="2400" dirty="0"/>
              <a:t>The main logic in </a:t>
            </a:r>
            <a:r>
              <a:rPr lang="en-US" altLang="zh-CN" sz="2400" dirty="0" err="1"/>
              <a:t>JobGraph</a:t>
            </a:r>
            <a:r>
              <a:rPr lang="en-US" altLang="zh-CN" sz="2400" dirty="0"/>
              <a:t> is to chain the </a:t>
            </a:r>
            <a:r>
              <a:rPr lang="en-US" altLang="zh-CN" sz="2400" dirty="0" err="1"/>
              <a:t>StreamNodes</a:t>
            </a:r>
            <a:r>
              <a:rPr lang="en-US" altLang="zh-CN" sz="2400" dirty="0"/>
              <a:t> and create </a:t>
            </a:r>
            <a:r>
              <a:rPr lang="en-US" altLang="zh-CN" sz="2400" dirty="0" err="1"/>
              <a:t>JobVertices</a:t>
            </a:r>
            <a:r>
              <a:rPr lang="en-US" altLang="zh-CN" sz="2400" dirty="0"/>
              <a:t>. Every </a:t>
            </a:r>
            <a:r>
              <a:rPr lang="en-US" altLang="zh-CN" sz="2400" dirty="0" err="1"/>
              <a:t>JobVertex</a:t>
            </a:r>
            <a:r>
              <a:rPr lang="en-US" altLang="zh-CN" sz="2400" dirty="0"/>
              <a:t> contains a </a:t>
            </a:r>
            <a:r>
              <a:rPr lang="en-US" altLang="zh-CN" sz="2400" dirty="0" err="1"/>
              <a:t>StreamConfig</a:t>
            </a:r>
            <a:r>
              <a:rPr lang="en-US" altLang="zh-CN" sz="2400" dirty="0"/>
              <a:t> that serialized the </a:t>
            </a:r>
            <a:r>
              <a:rPr lang="en-US" altLang="zh-CN" sz="2400" dirty="0" err="1"/>
              <a:t>operatorFactory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StreamEdge</a:t>
            </a:r>
            <a:r>
              <a:rPr lang="en-US" altLang="zh-CN" sz="2400" dirty="0"/>
              <a:t> and etc.</a:t>
            </a:r>
          </a:p>
          <a:p>
            <a:r>
              <a:rPr lang="en-US" altLang="zh-CN" sz="2400" dirty="0"/>
              <a:t>Reading a </a:t>
            </a:r>
            <a:r>
              <a:rPr lang="en-US" altLang="zh-CN" sz="2400" dirty="0" err="1"/>
              <a:t>StreamConfig</a:t>
            </a:r>
            <a:r>
              <a:rPr lang="en-US" altLang="zh-CN" sz="2400" dirty="0"/>
              <a:t> needs a </a:t>
            </a:r>
            <a:r>
              <a:rPr lang="en-US" altLang="zh-CN" sz="2400" dirty="0" err="1"/>
              <a:t>UserCodeLoader</a:t>
            </a:r>
            <a:r>
              <a:rPr lang="en-US" altLang="zh-CN" sz="2400" dirty="0"/>
              <a:t>. </a:t>
            </a:r>
            <a:endParaRPr lang="zh-CN" altLang="en-US" sz="2400" b="1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74EFBF32-163D-411D-8FB3-807AB8F798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614" y="3001265"/>
            <a:ext cx="9691205" cy="3491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45757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C96A04-42A2-4824-A620-7A679AF01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JobGraph</a:t>
            </a:r>
            <a:r>
              <a:rPr lang="en-US" altLang="zh-CN" dirty="0"/>
              <a:t> - details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C2F336-0C04-4733-9AC2-E484FF26F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95590"/>
          </a:xfrm>
        </p:spPr>
        <p:txBody>
          <a:bodyPr>
            <a:normAutofit fontScale="62500" lnSpcReduction="20000"/>
          </a:bodyPr>
          <a:lstStyle/>
          <a:p>
            <a:r>
              <a:rPr lang="en-US" altLang="zh-CN" sz="2400" dirty="0" err="1"/>
              <a:t>JobVertex</a:t>
            </a:r>
            <a:endParaRPr lang="en-US" altLang="zh-CN" sz="2400" dirty="0"/>
          </a:p>
          <a:p>
            <a:pPr lvl="1"/>
            <a:r>
              <a:rPr lang="en-US" altLang="zh-CN" sz="2000" dirty="0"/>
              <a:t>Contains one or more </a:t>
            </a:r>
            <a:r>
              <a:rPr lang="en-US" altLang="zh-CN" sz="2000" dirty="0" err="1"/>
              <a:t>OperatorIDs</a:t>
            </a:r>
            <a:r>
              <a:rPr lang="en-US" altLang="zh-CN" sz="2000" dirty="0"/>
              <a:t>.</a:t>
            </a:r>
          </a:p>
          <a:p>
            <a:pPr lvl="1"/>
            <a:r>
              <a:rPr lang="en-US" altLang="zh-CN" sz="2000" dirty="0" err="1"/>
              <a:t>invokaleClassName</a:t>
            </a:r>
            <a:r>
              <a:rPr lang="en-US" altLang="zh-CN" sz="2000" dirty="0"/>
              <a:t> is the name of </a:t>
            </a:r>
            <a:r>
              <a:rPr lang="en-US" altLang="zh-CN" sz="2000" dirty="0" err="1"/>
              <a:t>JobVertexClass</a:t>
            </a:r>
            <a:r>
              <a:rPr lang="en-US" altLang="zh-CN" sz="2000" dirty="0"/>
              <a:t>. (e.g. </a:t>
            </a:r>
            <a:r>
              <a:rPr lang="en-US" altLang="zh-CN" sz="2000" dirty="0" err="1"/>
              <a:t>OneInputStreamTask</a:t>
            </a:r>
            <a:r>
              <a:rPr lang="en-US" altLang="zh-CN" sz="2000" dirty="0"/>
              <a:t>)</a:t>
            </a:r>
          </a:p>
          <a:p>
            <a:pPr lvl="1"/>
            <a:r>
              <a:rPr lang="en-US" altLang="zh-CN" sz="2000" dirty="0" err="1"/>
              <a:t>StreamConfig</a:t>
            </a:r>
            <a:r>
              <a:rPr lang="en-US" altLang="zh-CN" sz="2000" dirty="0"/>
              <a:t> contains </a:t>
            </a:r>
            <a:r>
              <a:rPr lang="en-US" altLang="zh-CN" sz="2000" dirty="0" err="1"/>
              <a:t>SerializedUDF</a:t>
            </a:r>
            <a:r>
              <a:rPr lang="en-US" altLang="zh-CN" sz="2000" dirty="0"/>
              <a:t> which is </a:t>
            </a:r>
            <a:r>
              <a:rPr lang="en-US" altLang="zh-CN" sz="2000" dirty="0" err="1"/>
              <a:t>OperatorFactory</a:t>
            </a:r>
            <a:r>
              <a:rPr lang="en-US" altLang="zh-CN" sz="2000" dirty="0"/>
              <a:t>, and </a:t>
            </a:r>
            <a:r>
              <a:rPr lang="en-US" altLang="zh-CN" sz="2000" dirty="0" err="1"/>
              <a:t>outputStreamEdges</a:t>
            </a:r>
            <a:r>
              <a:rPr lang="en-US" altLang="zh-CN" sz="2000" dirty="0"/>
              <a:t> that is </a:t>
            </a:r>
            <a:r>
              <a:rPr lang="en-US" altLang="zh-CN" sz="2000" dirty="0" err="1"/>
              <a:t>StreamEdge</a:t>
            </a:r>
            <a:r>
              <a:rPr lang="en-US" altLang="zh-CN" sz="2000" dirty="0"/>
              <a:t> from </a:t>
            </a:r>
            <a:r>
              <a:rPr lang="en-US" altLang="zh-CN" sz="2000" dirty="0" err="1"/>
              <a:t>StreamGraph</a:t>
            </a:r>
            <a:r>
              <a:rPr lang="en-US" altLang="zh-CN" sz="2000" dirty="0"/>
              <a:t>.</a:t>
            </a:r>
          </a:p>
          <a:p>
            <a:r>
              <a:rPr lang="en-US" altLang="zh-CN" sz="2400" dirty="0" err="1"/>
              <a:t>JobEdge</a:t>
            </a:r>
            <a:endParaRPr lang="en-US" altLang="zh-CN" sz="2400" dirty="0"/>
          </a:p>
          <a:p>
            <a:pPr lvl="1"/>
            <a:r>
              <a:rPr lang="en-US" altLang="zh-CN" sz="2000" dirty="0" err="1"/>
              <a:t>JobEdge</a:t>
            </a:r>
            <a:r>
              <a:rPr lang="en-US" altLang="zh-CN" sz="2000" dirty="0"/>
              <a:t> contains a </a:t>
            </a:r>
            <a:r>
              <a:rPr lang="en-US" altLang="zh-CN" sz="2000" dirty="0" err="1"/>
              <a:t>DistributionPattern</a:t>
            </a:r>
            <a:r>
              <a:rPr lang="en-US" altLang="zh-CN" sz="2000" dirty="0"/>
              <a:t>, either be ALL_TO_ALL or POINTWISE.</a:t>
            </a:r>
          </a:p>
          <a:p>
            <a:pPr lvl="1"/>
            <a:r>
              <a:rPr lang="en-US" altLang="zh-CN" sz="2000" dirty="0" err="1"/>
              <a:t>shipStrategyName</a:t>
            </a:r>
            <a:r>
              <a:rPr lang="en-US" altLang="zh-CN" sz="2000" dirty="0"/>
              <a:t> is the </a:t>
            </a:r>
            <a:r>
              <a:rPr lang="en-US" altLang="zh-CN" sz="2000" dirty="0" err="1"/>
              <a:t>the</a:t>
            </a:r>
            <a:r>
              <a:rPr lang="en-US" altLang="zh-CN" sz="2000" dirty="0"/>
              <a:t> name of </a:t>
            </a:r>
            <a:r>
              <a:rPr lang="en-US" altLang="zh-CN" sz="2000" dirty="0" err="1"/>
              <a:t>partitioner</a:t>
            </a:r>
            <a:r>
              <a:rPr lang="en-US" altLang="zh-CN" sz="2000" dirty="0"/>
              <a:t>.</a:t>
            </a:r>
          </a:p>
          <a:p>
            <a:r>
              <a:rPr lang="en-US" altLang="zh-CN" sz="2400" dirty="0" err="1"/>
              <a:t>IntermediateDataSet</a:t>
            </a:r>
            <a:r>
              <a:rPr lang="en-US" altLang="zh-CN" sz="2400" dirty="0"/>
              <a:t> is the dataset produced by </a:t>
            </a:r>
            <a:r>
              <a:rPr lang="en-US" altLang="zh-CN" sz="2400" dirty="0" err="1"/>
              <a:t>JobVertex</a:t>
            </a:r>
            <a:r>
              <a:rPr lang="en-US" altLang="zh-CN" sz="2400" dirty="0"/>
              <a:t>.</a:t>
            </a:r>
            <a:endParaRPr lang="en-US" altLang="zh-CN" sz="2000" dirty="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844FE11F-2FDE-4B55-879B-324D2BFFF2C4}"/>
              </a:ext>
            </a:extLst>
          </p:cNvPr>
          <p:cNvSpPr/>
          <p:nvPr/>
        </p:nvSpPr>
        <p:spPr>
          <a:xfrm>
            <a:off x="5867621" y="4458922"/>
            <a:ext cx="2625969" cy="188038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1A5E458-6897-4E2A-B0DF-309DBF612ABA}"/>
              </a:ext>
            </a:extLst>
          </p:cNvPr>
          <p:cNvSpPr txBox="1"/>
          <p:nvPr/>
        </p:nvSpPr>
        <p:spPr>
          <a:xfrm>
            <a:off x="5905135" y="4523276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StreamConfig</a:t>
            </a:r>
            <a:endParaRPr lang="zh-CN" altLang="en-US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B5E63757-4A35-45C9-9126-D505961B2F24}"/>
              </a:ext>
            </a:extLst>
          </p:cNvPr>
          <p:cNvSpPr/>
          <p:nvPr/>
        </p:nvSpPr>
        <p:spPr>
          <a:xfrm>
            <a:off x="6147917" y="4931422"/>
            <a:ext cx="2052073" cy="46300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17D1E3F-86A1-4E89-A3EE-B1BDC96E53C5}"/>
              </a:ext>
            </a:extLst>
          </p:cNvPr>
          <p:cNvSpPr txBox="1"/>
          <p:nvPr/>
        </p:nvSpPr>
        <p:spPr>
          <a:xfrm>
            <a:off x="6178051" y="4988254"/>
            <a:ext cx="14013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/>
              <a:t>SerializedUDF</a:t>
            </a:r>
            <a:endParaRPr lang="zh-CN" altLang="en-US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2B7787CE-B892-4445-B6E7-E4435477CE4A}"/>
              </a:ext>
            </a:extLst>
          </p:cNvPr>
          <p:cNvSpPr/>
          <p:nvPr/>
        </p:nvSpPr>
        <p:spPr>
          <a:xfrm>
            <a:off x="3019037" y="4780395"/>
            <a:ext cx="2334565" cy="50951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2E212AE-901C-4C18-911F-B129EE7269B6}"/>
              </a:ext>
            </a:extLst>
          </p:cNvPr>
          <p:cNvSpPr txBox="1"/>
          <p:nvPr/>
        </p:nvSpPr>
        <p:spPr>
          <a:xfrm>
            <a:off x="3056551" y="4844748"/>
            <a:ext cx="2231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InvokableClassName</a:t>
            </a:r>
            <a:endParaRPr lang="zh-CN" altLang="en-US" dirty="0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EB4426BD-22E2-400A-8E19-1F9DA141C739}"/>
              </a:ext>
            </a:extLst>
          </p:cNvPr>
          <p:cNvSpPr/>
          <p:nvPr/>
        </p:nvSpPr>
        <p:spPr>
          <a:xfrm>
            <a:off x="2680150" y="3904420"/>
            <a:ext cx="6030351" cy="258845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0F0EB75-A531-4E01-B064-AF9679EC2526}"/>
              </a:ext>
            </a:extLst>
          </p:cNvPr>
          <p:cNvSpPr txBox="1"/>
          <p:nvPr/>
        </p:nvSpPr>
        <p:spPr>
          <a:xfrm>
            <a:off x="2951557" y="4089590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JobVertex</a:t>
            </a:r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14BF4CE-B07E-4E8B-807E-0DEF4C578213}"/>
              </a:ext>
            </a:extLst>
          </p:cNvPr>
          <p:cNvSpPr/>
          <p:nvPr/>
        </p:nvSpPr>
        <p:spPr>
          <a:xfrm>
            <a:off x="672140" y="4390253"/>
            <a:ext cx="1383712" cy="16053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DD55C2B5-96B3-4991-8F2D-A9802B4E0B97}"/>
              </a:ext>
            </a:extLst>
          </p:cNvPr>
          <p:cNvSpPr/>
          <p:nvPr/>
        </p:nvSpPr>
        <p:spPr>
          <a:xfrm>
            <a:off x="672140" y="4378426"/>
            <a:ext cx="10294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JobEdge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73A9D62-FA57-4BE9-BAD1-BC3FDEEF7168}"/>
              </a:ext>
            </a:extLst>
          </p:cNvPr>
          <p:cNvSpPr/>
          <p:nvPr/>
        </p:nvSpPr>
        <p:spPr>
          <a:xfrm>
            <a:off x="836541" y="4817885"/>
            <a:ext cx="1086218" cy="47202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DistributionParttern</a:t>
            </a:r>
            <a:endParaRPr lang="zh-CN" altLang="en-US" sz="1400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E4E5067-E069-4A2D-AABC-94E13E1FB8F5}"/>
              </a:ext>
            </a:extLst>
          </p:cNvPr>
          <p:cNvSpPr/>
          <p:nvPr/>
        </p:nvSpPr>
        <p:spPr>
          <a:xfrm>
            <a:off x="9426136" y="4719770"/>
            <a:ext cx="2218877" cy="9440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19BFA6F7-5AC4-443A-B4F6-FFB1651D0973}"/>
              </a:ext>
            </a:extLst>
          </p:cNvPr>
          <p:cNvSpPr/>
          <p:nvPr/>
        </p:nvSpPr>
        <p:spPr>
          <a:xfrm>
            <a:off x="9426137" y="4707942"/>
            <a:ext cx="22188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IntermediateDataSet</a:t>
            </a:r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A0C4F1BE-9E69-4E8C-A0C2-8A2584713481}"/>
              </a:ext>
            </a:extLst>
          </p:cNvPr>
          <p:cNvSpPr/>
          <p:nvPr/>
        </p:nvSpPr>
        <p:spPr>
          <a:xfrm>
            <a:off x="9643047" y="5142012"/>
            <a:ext cx="1841807" cy="47202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ResultPartitionType</a:t>
            </a:r>
            <a:endParaRPr lang="zh-CN" altLang="en-US" sz="1400" dirty="0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B455C09C-716B-4BF4-BBAD-551FDD3F5006}"/>
              </a:ext>
            </a:extLst>
          </p:cNvPr>
          <p:cNvCxnSpPr>
            <a:cxnSpLocks/>
            <a:stCxn id="18" idx="3"/>
            <a:endCxn id="16" idx="1"/>
          </p:cNvCxnSpPr>
          <p:nvPr/>
        </p:nvCxnSpPr>
        <p:spPr>
          <a:xfrm>
            <a:off x="2055852" y="5192910"/>
            <a:ext cx="624298" cy="57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E26E0426-DA5C-4031-88DC-1265FC1534ED}"/>
              </a:ext>
            </a:extLst>
          </p:cNvPr>
          <p:cNvCxnSpPr>
            <a:cxnSpLocks/>
            <a:stCxn id="16" idx="3"/>
            <a:endCxn id="21" idx="1"/>
          </p:cNvCxnSpPr>
          <p:nvPr/>
        </p:nvCxnSpPr>
        <p:spPr>
          <a:xfrm flipV="1">
            <a:off x="8710501" y="5191798"/>
            <a:ext cx="715635" cy="68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83A5948F-CBEE-4A8A-B237-C08DE6D529D9}"/>
              </a:ext>
            </a:extLst>
          </p:cNvPr>
          <p:cNvSpPr/>
          <p:nvPr/>
        </p:nvSpPr>
        <p:spPr>
          <a:xfrm>
            <a:off x="6147917" y="5542576"/>
            <a:ext cx="2052073" cy="46300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D2BEECC7-78DB-4ACB-92F6-92EC382B0F70}"/>
              </a:ext>
            </a:extLst>
          </p:cNvPr>
          <p:cNvSpPr txBox="1"/>
          <p:nvPr/>
        </p:nvSpPr>
        <p:spPr>
          <a:xfrm>
            <a:off x="6147916" y="5626731"/>
            <a:ext cx="19287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/>
              <a:t>outputStreamEdges</a:t>
            </a:r>
            <a:endParaRPr lang="zh-CN" altLang="en-US" sz="1600" dirty="0"/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C56F250E-03CE-471A-9C2D-AE3591525361}"/>
              </a:ext>
            </a:extLst>
          </p:cNvPr>
          <p:cNvSpPr/>
          <p:nvPr/>
        </p:nvSpPr>
        <p:spPr>
          <a:xfrm>
            <a:off x="3028482" y="5455767"/>
            <a:ext cx="2334565" cy="50951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8113F4BB-F08A-4166-A9AD-FB6CC27BBAAB}"/>
              </a:ext>
            </a:extLst>
          </p:cNvPr>
          <p:cNvSpPr txBox="1"/>
          <p:nvPr/>
        </p:nvSpPr>
        <p:spPr>
          <a:xfrm>
            <a:off x="3065996" y="5520120"/>
            <a:ext cx="1401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OperatorIDs</a:t>
            </a:r>
            <a:endParaRPr lang="zh-CN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D1A5EB06-F804-4801-A7DD-2C7ABBFB0E35}"/>
              </a:ext>
            </a:extLst>
          </p:cNvPr>
          <p:cNvSpPr/>
          <p:nvPr/>
        </p:nvSpPr>
        <p:spPr>
          <a:xfrm>
            <a:off x="787791" y="5366788"/>
            <a:ext cx="1134968" cy="47202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shipStrategyName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81909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78159"/>
            <a:ext cx="10515600" cy="1325563"/>
          </a:xfrm>
        </p:spPr>
        <p:txBody>
          <a:bodyPr/>
          <a:lstStyle/>
          <a:p>
            <a:r>
              <a:rPr lang="en-US" altLang="zh-CN" dirty="0"/>
              <a:t>A little bit information about Runtime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934" y="1199951"/>
            <a:ext cx="11110131" cy="4933338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23B2FE2C-916E-489B-8B48-ECA82800EE5C}"/>
              </a:ext>
            </a:extLst>
          </p:cNvPr>
          <p:cNvSpPr/>
          <p:nvPr/>
        </p:nvSpPr>
        <p:spPr>
          <a:xfrm>
            <a:off x="540934" y="6396157"/>
            <a:ext cx="94812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hlinkClick r:id="rId4"/>
              </a:rPr>
              <a:t>https://www.alibabacloud.com/blog/advanced-apache-flink-tutorial-1-analysis-of-runtime-core-mechanism_595686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989467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F4D706-7879-4D58-B7D7-525A987D5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4470" y="169379"/>
            <a:ext cx="10515600" cy="1325563"/>
          </a:xfrm>
        </p:spPr>
        <p:txBody>
          <a:bodyPr/>
          <a:lstStyle/>
          <a:p>
            <a:r>
              <a:rPr lang="en-US" altLang="zh-CN" dirty="0" err="1"/>
              <a:t>ExecutionGraph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067BB0-8A51-417F-AC24-A62C6D503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0837"/>
            <a:ext cx="10515600" cy="1473773"/>
          </a:xfrm>
        </p:spPr>
        <p:txBody>
          <a:bodyPr>
            <a:normAutofit fontScale="62500" lnSpcReduction="20000"/>
          </a:bodyPr>
          <a:lstStyle/>
          <a:p>
            <a:r>
              <a:rPr lang="en-US" altLang="zh-CN" dirty="0" err="1"/>
              <a:t>ExecutionGraph</a:t>
            </a:r>
            <a:r>
              <a:rPr lang="en-US" altLang="zh-CN" dirty="0"/>
              <a:t> is the parallel version of </a:t>
            </a:r>
            <a:r>
              <a:rPr lang="en-US" altLang="zh-CN" dirty="0" err="1"/>
              <a:t>JobGraph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Each </a:t>
            </a:r>
            <a:r>
              <a:rPr lang="en-US" altLang="zh-CN" dirty="0" err="1"/>
              <a:t>ExecutionJobVertex</a:t>
            </a:r>
            <a:r>
              <a:rPr lang="en-US" altLang="zh-CN" dirty="0"/>
              <a:t> contains a corresponding </a:t>
            </a:r>
            <a:r>
              <a:rPr lang="en-US" altLang="zh-CN" dirty="0" err="1"/>
              <a:t>JobVertex</a:t>
            </a:r>
            <a:r>
              <a:rPr lang="en-US" altLang="zh-CN" dirty="0"/>
              <a:t> and creates </a:t>
            </a:r>
            <a:r>
              <a:rPr lang="en-US" altLang="zh-CN" dirty="0" err="1"/>
              <a:t>ExecutionVertex</a:t>
            </a:r>
            <a:r>
              <a:rPr lang="en-US" altLang="zh-CN" dirty="0"/>
              <a:t> instance for Task submission and deployment. </a:t>
            </a:r>
          </a:p>
          <a:p>
            <a:r>
              <a:rPr lang="en-US" altLang="zh-CN" dirty="0" err="1"/>
              <a:t>ExecutionEdge</a:t>
            </a:r>
            <a:r>
              <a:rPr lang="en-US" altLang="zh-CN" dirty="0"/>
              <a:t> is constructed from </a:t>
            </a:r>
            <a:r>
              <a:rPr lang="en-US" altLang="zh-CN" dirty="0" err="1"/>
              <a:t>JobEdge</a:t>
            </a:r>
            <a:r>
              <a:rPr lang="en-US" altLang="zh-CN" dirty="0"/>
              <a:t> based on </a:t>
            </a:r>
            <a:r>
              <a:rPr lang="en-US" altLang="zh-CN" dirty="0" err="1"/>
              <a:t>DistributionPattern</a:t>
            </a:r>
            <a:r>
              <a:rPr lang="en-US" altLang="zh-CN" dirty="0"/>
              <a:t>.</a:t>
            </a:r>
          </a:p>
          <a:p>
            <a:r>
              <a:rPr lang="en-US" altLang="zh-CN" dirty="0" err="1"/>
              <a:t>IntermediateResult</a:t>
            </a:r>
            <a:r>
              <a:rPr lang="en-US" altLang="zh-CN" dirty="0"/>
              <a:t> is created from </a:t>
            </a:r>
            <a:r>
              <a:rPr lang="en-US" altLang="zh-CN" dirty="0" err="1"/>
              <a:t>intermediateDataSet</a:t>
            </a:r>
            <a:r>
              <a:rPr lang="en-US" altLang="zh-CN" dirty="0"/>
              <a:t>.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D6F6342-44D2-447B-8237-4F6A2F2AE5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2894610"/>
            <a:ext cx="7428498" cy="3792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398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AC12E5-47AF-4613-AAB4-02B52C5FE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ExecutionGraph</a:t>
            </a:r>
            <a:r>
              <a:rPr lang="en-US" altLang="zh-CN" dirty="0"/>
              <a:t>-details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93556A-51BF-4C5B-B5AD-A0E164F19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ExecutionJobVertex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/>
              <a:t>It contains a corresponding </a:t>
            </a:r>
            <a:r>
              <a:rPr lang="en-US" altLang="zh-CN" dirty="0" err="1"/>
              <a:t>JobVertex</a:t>
            </a:r>
            <a:r>
              <a:rPr lang="en-US" altLang="zh-CN" dirty="0"/>
              <a:t> which contains the</a:t>
            </a:r>
            <a:r>
              <a:rPr lang="zh-CN" altLang="en-US" dirty="0"/>
              <a:t> </a:t>
            </a:r>
            <a:r>
              <a:rPr lang="en-US" altLang="zh-CN" dirty="0" err="1"/>
              <a:t>StreamConfig</a:t>
            </a:r>
            <a:r>
              <a:rPr lang="en-US" altLang="zh-CN" dirty="0"/>
              <a:t>.</a:t>
            </a:r>
          </a:p>
          <a:p>
            <a:pPr lvl="1"/>
            <a:r>
              <a:rPr lang="en-US" altLang="zh-CN" dirty="0"/>
              <a:t>It contains </a:t>
            </a:r>
            <a:r>
              <a:rPr lang="en-US" altLang="zh-CN" dirty="0" err="1"/>
              <a:t>ExecutionVertices</a:t>
            </a:r>
            <a:r>
              <a:rPr lang="en-US" altLang="zh-CN" dirty="0"/>
              <a:t> that created based on num of parallelism. </a:t>
            </a:r>
          </a:p>
          <a:p>
            <a:pPr lvl="1"/>
            <a:r>
              <a:rPr lang="en-US" altLang="zh-CN" dirty="0" err="1"/>
              <a:t>ExecutionVertex</a:t>
            </a:r>
            <a:r>
              <a:rPr lang="en-US" altLang="zh-CN" dirty="0"/>
              <a:t> contains Execution which is able to </a:t>
            </a:r>
            <a:r>
              <a:rPr lang="en-US" altLang="zh-CN" dirty="0" err="1"/>
              <a:t>submitTask</a:t>
            </a:r>
            <a:r>
              <a:rPr lang="en-US" altLang="zh-CN" dirty="0"/>
              <a:t> to </a:t>
            </a:r>
            <a:r>
              <a:rPr lang="en-US" altLang="zh-CN" dirty="0" err="1"/>
              <a:t>TaskManager</a:t>
            </a:r>
            <a:r>
              <a:rPr lang="en-US" altLang="zh-CN" dirty="0"/>
              <a:t> with a </a:t>
            </a:r>
            <a:r>
              <a:rPr lang="en-US" altLang="zh-CN" dirty="0" err="1"/>
              <a:t>StreamConfig</a:t>
            </a:r>
            <a:r>
              <a:rPr lang="en-US" altLang="zh-CN" dirty="0"/>
              <a:t> and a descriptor.</a:t>
            </a:r>
            <a:endParaRPr lang="zh-CN" altLang="en-US" dirty="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E500AB03-0681-4474-9CF4-A7C5F38F826A}"/>
              </a:ext>
            </a:extLst>
          </p:cNvPr>
          <p:cNvSpPr/>
          <p:nvPr/>
        </p:nvSpPr>
        <p:spPr>
          <a:xfrm>
            <a:off x="4622754" y="4517995"/>
            <a:ext cx="2334565" cy="50951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A0431D3-498D-4AE2-8307-7C5C3C2B59DD}"/>
              </a:ext>
            </a:extLst>
          </p:cNvPr>
          <p:cNvSpPr txBox="1"/>
          <p:nvPr/>
        </p:nvSpPr>
        <p:spPr>
          <a:xfrm>
            <a:off x="4660268" y="4582348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JobVertex</a:t>
            </a:r>
            <a:endParaRPr lang="zh-CN" altLang="en-US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5B42F2AA-1261-4E62-8E30-E3FC5B114380}"/>
              </a:ext>
            </a:extLst>
          </p:cNvPr>
          <p:cNvSpPr/>
          <p:nvPr/>
        </p:nvSpPr>
        <p:spPr>
          <a:xfrm>
            <a:off x="3760763" y="3995421"/>
            <a:ext cx="4839286" cy="24974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A6969A6-CB2C-4BDD-8986-70907B71D229}"/>
              </a:ext>
            </a:extLst>
          </p:cNvPr>
          <p:cNvSpPr txBox="1"/>
          <p:nvPr/>
        </p:nvSpPr>
        <p:spPr>
          <a:xfrm>
            <a:off x="4474147" y="4048362"/>
            <a:ext cx="2111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ExecutionJobVertex</a:t>
            </a:r>
            <a:endParaRPr lang="zh-CN" altLang="en-US" dirty="0"/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0F0952CC-EFEA-4055-8EDF-145D204EFA0E}"/>
              </a:ext>
            </a:extLst>
          </p:cNvPr>
          <p:cNvSpPr/>
          <p:nvPr/>
        </p:nvSpPr>
        <p:spPr>
          <a:xfrm>
            <a:off x="4632200" y="5193367"/>
            <a:ext cx="1520072" cy="108389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611D6179-DFA2-40EA-851F-57D34C4328E8}"/>
              </a:ext>
            </a:extLst>
          </p:cNvPr>
          <p:cNvSpPr txBox="1"/>
          <p:nvPr/>
        </p:nvSpPr>
        <p:spPr>
          <a:xfrm>
            <a:off x="4669713" y="5257720"/>
            <a:ext cx="1420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/>
              <a:t>ExecutionVertex</a:t>
            </a:r>
            <a:endParaRPr lang="zh-CN" altLang="en-US" sz="1400" dirty="0"/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6965ADC4-127E-42A6-A053-373632203102}"/>
              </a:ext>
            </a:extLst>
          </p:cNvPr>
          <p:cNvSpPr/>
          <p:nvPr/>
        </p:nvSpPr>
        <p:spPr>
          <a:xfrm>
            <a:off x="4782187" y="5667843"/>
            <a:ext cx="1254943" cy="50951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600AB1B1-FFDD-4CA8-B14F-9F16796B88E9}"/>
              </a:ext>
            </a:extLst>
          </p:cNvPr>
          <p:cNvSpPr txBox="1"/>
          <p:nvPr/>
        </p:nvSpPr>
        <p:spPr>
          <a:xfrm>
            <a:off x="4946229" y="5781253"/>
            <a:ext cx="9268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Execution</a:t>
            </a:r>
            <a:endParaRPr lang="zh-CN" altLang="en-US" dirty="0"/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76463C25-F3EF-489F-8DC2-DDEEF1D11EF7}"/>
              </a:ext>
            </a:extLst>
          </p:cNvPr>
          <p:cNvSpPr/>
          <p:nvPr/>
        </p:nvSpPr>
        <p:spPr>
          <a:xfrm>
            <a:off x="6302259" y="5190247"/>
            <a:ext cx="1520072" cy="108389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9646A51E-497F-4FBD-B5CE-EE2B8E8B5499}"/>
              </a:ext>
            </a:extLst>
          </p:cNvPr>
          <p:cNvSpPr txBox="1"/>
          <p:nvPr/>
        </p:nvSpPr>
        <p:spPr>
          <a:xfrm>
            <a:off x="6339772" y="5254600"/>
            <a:ext cx="12394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/>
              <a:t>ExecutionVertex</a:t>
            </a:r>
            <a:endParaRPr lang="zh-CN" altLang="en-US" sz="1200" dirty="0"/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A03C0C2D-74BB-4B05-B9B3-624C4AADDF97}"/>
              </a:ext>
            </a:extLst>
          </p:cNvPr>
          <p:cNvSpPr/>
          <p:nvPr/>
        </p:nvSpPr>
        <p:spPr>
          <a:xfrm>
            <a:off x="6452246" y="5664723"/>
            <a:ext cx="1254943" cy="50951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A4DAC654-78A3-47B5-A589-CA37E52357E3}"/>
              </a:ext>
            </a:extLst>
          </p:cNvPr>
          <p:cNvSpPr txBox="1"/>
          <p:nvPr/>
        </p:nvSpPr>
        <p:spPr>
          <a:xfrm>
            <a:off x="6670790" y="5796641"/>
            <a:ext cx="8178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Execution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14764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E44361-3531-47D8-9718-D4CB29D8C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Physical Execution Layer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5A9A51-D746-46C3-9E0A-E314E5623A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/>
              <a:t>Every Execution will submit a </a:t>
            </a:r>
            <a:r>
              <a:rPr lang="en-US" altLang="zh-CN" dirty="0" err="1"/>
              <a:t>TaskDescriptor</a:t>
            </a:r>
            <a:r>
              <a:rPr lang="en-US" altLang="zh-CN" dirty="0"/>
              <a:t> to </a:t>
            </a:r>
            <a:r>
              <a:rPr lang="en-US" altLang="zh-CN" dirty="0" err="1"/>
              <a:t>TaskManager</a:t>
            </a:r>
            <a:r>
              <a:rPr lang="en-US" altLang="zh-CN" dirty="0"/>
              <a:t>, and </a:t>
            </a:r>
            <a:r>
              <a:rPr lang="en-US" altLang="zh-CN" dirty="0" err="1"/>
              <a:t>TaskManager</a:t>
            </a:r>
            <a:r>
              <a:rPr lang="en-US" altLang="zh-CN" dirty="0"/>
              <a:t> will run the Task with a slot. </a:t>
            </a:r>
          </a:p>
          <a:p>
            <a:r>
              <a:rPr lang="en-US" altLang="zh-CN" dirty="0"/>
              <a:t>Task is instantiated from </a:t>
            </a:r>
            <a:r>
              <a:rPr lang="en-US" altLang="zh-CN" dirty="0" err="1"/>
              <a:t>operatorFactory</a:t>
            </a:r>
            <a:r>
              <a:rPr lang="en-US" altLang="zh-CN" dirty="0"/>
              <a:t> and run as a </a:t>
            </a:r>
            <a:r>
              <a:rPr lang="en-US" altLang="zh-CN" dirty="0" err="1"/>
              <a:t>StreamTask</a:t>
            </a:r>
            <a:r>
              <a:rPr lang="en-US" altLang="zh-CN" dirty="0"/>
              <a:t>. All those </a:t>
            </a:r>
            <a:r>
              <a:rPr lang="en-US" altLang="zh-CN" dirty="0" err="1"/>
              <a:t>informations</a:t>
            </a:r>
            <a:r>
              <a:rPr lang="en-US" altLang="zh-CN" dirty="0"/>
              <a:t> have been stored into </a:t>
            </a:r>
            <a:r>
              <a:rPr lang="en-US" altLang="zh-CN" dirty="0" err="1"/>
              <a:t>StreamConfig</a:t>
            </a:r>
            <a:r>
              <a:rPr lang="en-US" altLang="zh-CN" dirty="0"/>
              <a:t>.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6CF7253-6731-4258-B451-2F645571E0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6640" y="3151188"/>
            <a:ext cx="5655603" cy="3657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8576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8735D2-4C27-4EBD-924C-77EED3ACC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StreamTask</a:t>
            </a:r>
            <a:r>
              <a:rPr lang="en-US" altLang="zh-CN" dirty="0"/>
              <a:t> Details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A0E16A-FB76-43B3-AE65-0494821F6B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988677"/>
          </a:xfrm>
        </p:spPr>
        <p:txBody>
          <a:bodyPr/>
          <a:lstStyle/>
          <a:p>
            <a:r>
              <a:rPr lang="en-US" altLang="zh-CN" dirty="0" err="1"/>
              <a:t>StreamTask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 err="1"/>
              <a:t>InputGate</a:t>
            </a:r>
            <a:r>
              <a:rPr lang="en-US" altLang="zh-CN" dirty="0"/>
              <a:t> pulls buffer from upstream </a:t>
            </a:r>
            <a:r>
              <a:rPr lang="en-US" altLang="zh-CN" dirty="0" err="1"/>
              <a:t>ResultSubPartition</a:t>
            </a:r>
            <a:r>
              <a:rPr lang="en-US" altLang="zh-CN" dirty="0"/>
              <a:t>.</a:t>
            </a:r>
          </a:p>
          <a:p>
            <a:pPr lvl="1"/>
            <a:r>
              <a:rPr lang="en-US" altLang="zh-CN" dirty="0" err="1"/>
              <a:t>StreamInputProcessor</a:t>
            </a:r>
            <a:r>
              <a:rPr lang="en-US" altLang="zh-CN" dirty="0"/>
              <a:t> processes input elements by using an </a:t>
            </a:r>
            <a:r>
              <a:rPr lang="en-US" altLang="zh-CN" dirty="0" err="1"/>
              <a:t>OperatorChain</a:t>
            </a:r>
            <a:r>
              <a:rPr lang="en-US" altLang="zh-CN" dirty="0"/>
              <a:t>, and writes the results to corresponding channels based on </a:t>
            </a:r>
            <a:r>
              <a:rPr lang="en-US" altLang="zh-CN" dirty="0" err="1"/>
              <a:t>partitioner</a:t>
            </a:r>
            <a:r>
              <a:rPr lang="en-US" altLang="zh-CN" dirty="0"/>
              <a:t>(</a:t>
            </a:r>
            <a:r>
              <a:rPr lang="en-US" altLang="zh-CN" dirty="0" err="1"/>
              <a:t>channelselector</a:t>
            </a:r>
            <a:r>
              <a:rPr lang="en-US" altLang="zh-CN" dirty="0"/>
              <a:t>).</a:t>
            </a:r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F38878FB-2FC7-4C45-A409-E135835CF1E8}"/>
              </a:ext>
            </a:extLst>
          </p:cNvPr>
          <p:cNvSpPr/>
          <p:nvPr/>
        </p:nvSpPr>
        <p:spPr>
          <a:xfrm>
            <a:off x="2051538" y="3995421"/>
            <a:ext cx="8668043" cy="24974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AE492C7-0C7D-4289-B93A-E76741A1E298}"/>
              </a:ext>
            </a:extLst>
          </p:cNvPr>
          <p:cNvSpPr txBox="1"/>
          <p:nvPr/>
        </p:nvSpPr>
        <p:spPr>
          <a:xfrm>
            <a:off x="2175629" y="4171407"/>
            <a:ext cx="1322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StreamTask</a:t>
            </a:r>
            <a:endParaRPr lang="zh-CN" altLang="en-US" dirty="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03F1449E-78F0-4500-A2E4-F0EE6E1A5BDA}"/>
              </a:ext>
            </a:extLst>
          </p:cNvPr>
          <p:cNvSpPr/>
          <p:nvPr/>
        </p:nvSpPr>
        <p:spPr>
          <a:xfrm>
            <a:off x="4149209" y="4977662"/>
            <a:ext cx="2521320" cy="119930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C8F0547-F05A-453F-87F7-1671CA0D709B}"/>
              </a:ext>
            </a:extLst>
          </p:cNvPr>
          <p:cNvSpPr txBox="1"/>
          <p:nvPr/>
        </p:nvSpPr>
        <p:spPr>
          <a:xfrm>
            <a:off x="4186722" y="5042015"/>
            <a:ext cx="1882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/>
              <a:t>StreamInputProcessor</a:t>
            </a:r>
            <a:endParaRPr lang="zh-CN" altLang="en-US" sz="1200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BAFAE97B-CB96-47CC-AAF8-7D164B07F267}"/>
              </a:ext>
            </a:extLst>
          </p:cNvPr>
          <p:cNvSpPr/>
          <p:nvPr/>
        </p:nvSpPr>
        <p:spPr>
          <a:xfrm>
            <a:off x="4299197" y="5452138"/>
            <a:ext cx="999716" cy="50951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7243F36-F60D-4167-B0B7-EFC95E9FAB3A}"/>
              </a:ext>
            </a:extLst>
          </p:cNvPr>
          <p:cNvSpPr txBox="1"/>
          <p:nvPr/>
        </p:nvSpPr>
        <p:spPr>
          <a:xfrm>
            <a:off x="4302339" y="5452138"/>
            <a:ext cx="9997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Stream</a:t>
            </a:r>
          </a:p>
          <a:p>
            <a:pPr algn="ctr"/>
            <a:r>
              <a:rPr lang="en-US" altLang="zh-CN" sz="1400" dirty="0"/>
              <a:t>Operator</a:t>
            </a:r>
            <a:endParaRPr lang="zh-CN" altLang="en-US" dirty="0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891F6F7E-DF21-425E-BDD3-59C853CC6E27}"/>
              </a:ext>
            </a:extLst>
          </p:cNvPr>
          <p:cNvSpPr/>
          <p:nvPr/>
        </p:nvSpPr>
        <p:spPr>
          <a:xfrm>
            <a:off x="5494373" y="5452138"/>
            <a:ext cx="999716" cy="50951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C0DB5DF-B749-4F98-B8B5-1B11264F874E}"/>
              </a:ext>
            </a:extLst>
          </p:cNvPr>
          <p:cNvSpPr txBox="1"/>
          <p:nvPr/>
        </p:nvSpPr>
        <p:spPr>
          <a:xfrm>
            <a:off x="5499411" y="5452138"/>
            <a:ext cx="9997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Stream</a:t>
            </a:r>
          </a:p>
          <a:p>
            <a:pPr algn="ctr"/>
            <a:r>
              <a:rPr lang="en-US" altLang="zh-CN" sz="1400" dirty="0"/>
              <a:t>Operator</a:t>
            </a:r>
            <a:endParaRPr lang="zh-CN" altLang="en-US" dirty="0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BBB89B78-EECB-42C4-AF19-CA5050F2969B}"/>
              </a:ext>
            </a:extLst>
          </p:cNvPr>
          <p:cNvCxnSpPr>
            <a:cxnSpLocks/>
            <a:stCxn id="10" idx="3"/>
            <a:endCxn id="18" idx="1"/>
          </p:cNvCxnSpPr>
          <p:nvPr/>
        </p:nvCxnSpPr>
        <p:spPr>
          <a:xfrm>
            <a:off x="5298913" y="5706897"/>
            <a:ext cx="200498" cy="6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F0778D35-F503-4A86-B053-7C310B0D68F0}"/>
              </a:ext>
            </a:extLst>
          </p:cNvPr>
          <p:cNvSpPr/>
          <p:nvPr/>
        </p:nvSpPr>
        <p:spPr>
          <a:xfrm>
            <a:off x="2308979" y="4977662"/>
            <a:ext cx="1582790" cy="119930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D6CADC24-E35C-476C-AC36-138D2BA3910E}"/>
              </a:ext>
            </a:extLst>
          </p:cNvPr>
          <p:cNvSpPr txBox="1"/>
          <p:nvPr/>
        </p:nvSpPr>
        <p:spPr>
          <a:xfrm>
            <a:off x="2476032" y="4996478"/>
            <a:ext cx="950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/>
              <a:t>InputGate</a:t>
            </a:r>
            <a:endParaRPr lang="zh-CN" altLang="en-US" sz="1200" dirty="0"/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7CEE43E0-9168-4799-8B7C-9330F4A12375}"/>
              </a:ext>
            </a:extLst>
          </p:cNvPr>
          <p:cNvSpPr/>
          <p:nvPr/>
        </p:nvSpPr>
        <p:spPr>
          <a:xfrm>
            <a:off x="2603747" y="5375828"/>
            <a:ext cx="999716" cy="30777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8A7D3B0B-0F1A-4FCE-AA54-85A97FD49ECE}"/>
              </a:ext>
            </a:extLst>
          </p:cNvPr>
          <p:cNvSpPr txBox="1"/>
          <p:nvPr/>
        </p:nvSpPr>
        <p:spPr>
          <a:xfrm>
            <a:off x="2603747" y="5412676"/>
            <a:ext cx="9997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 err="1"/>
              <a:t>InputChannel</a:t>
            </a:r>
            <a:endParaRPr lang="en-US" altLang="zh-CN" sz="1100" dirty="0"/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C19198C4-5315-4890-9865-1D465A3023B6}"/>
              </a:ext>
            </a:extLst>
          </p:cNvPr>
          <p:cNvSpPr/>
          <p:nvPr/>
        </p:nvSpPr>
        <p:spPr>
          <a:xfrm>
            <a:off x="2603747" y="5763921"/>
            <a:ext cx="999716" cy="30777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B32C204E-521F-405D-B7DF-E14A47BA2597}"/>
              </a:ext>
            </a:extLst>
          </p:cNvPr>
          <p:cNvSpPr txBox="1"/>
          <p:nvPr/>
        </p:nvSpPr>
        <p:spPr>
          <a:xfrm>
            <a:off x="2603747" y="5800769"/>
            <a:ext cx="9997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 err="1"/>
              <a:t>InputChannel</a:t>
            </a:r>
            <a:endParaRPr lang="en-US" altLang="zh-CN" sz="1100" dirty="0"/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70DF802A-D77A-4B2C-8660-6B25A514E26A}"/>
              </a:ext>
            </a:extLst>
          </p:cNvPr>
          <p:cNvCxnSpPr>
            <a:cxnSpLocks/>
            <a:stCxn id="22" idx="3"/>
            <a:endCxn id="8" idx="1"/>
          </p:cNvCxnSpPr>
          <p:nvPr/>
        </p:nvCxnSpPr>
        <p:spPr>
          <a:xfrm>
            <a:off x="3891769" y="5577313"/>
            <a:ext cx="2574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F0A17795-A983-48C4-808A-17790043CCF2}"/>
              </a:ext>
            </a:extLst>
          </p:cNvPr>
          <p:cNvSpPr/>
          <p:nvPr/>
        </p:nvSpPr>
        <p:spPr>
          <a:xfrm>
            <a:off x="6991806" y="5165759"/>
            <a:ext cx="1582790" cy="82310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BD89730B-CA66-4F0B-A58C-A22B6A067067}"/>
              </a:ext>
            </a:extLst>
          </p:cNvPr>
          <p:cNvSpPr txBox="1"/>
          <p:nvPr/>
        </p:nvSpPr>
        <p:spPr>
          <a:xfrm>
            <a:off x="7158859" y="5184575"/>
            <a:ext cx="1263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/>
              <a:t>RecordWritter</a:t>
            </a:r>
            <a:endParaRPr lang="zh-CN" altLang="en-US" sz="1200" dirty="0"/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9D768C76-06AE-4E3D-A4AA-FD846251123A}"/>
              </a:ext>
            </a:extLst>
          </p:cNvPr>
          <p:cNvSpPr/>
          <p:nvPr/>
        </p:nvSpPr>
        <p:spPr>
          <a:xfrm>
            <a:off x="7286574" y="5563925"/>
            <a:ext cx="999716" cy="30777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07F5BD53-CC6A-4240-A5DA-BABE898CEB75}"/>
              </a:ext>
            </a:extLst>
          </p:cNvPr>
          <p:cNvSpPr txBox="1"/>
          <p:nvPr/>
        </p:nvSpPr>
        <p:spPr>
          <a:xfrm>
            <a:off x="7286574" y="5600773"/>
            <a:ext cx="9997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dirty="0" err="1"/>
              <a:t>ChannelSelector</a:t>
            </a:r>
            <a:endParaRPr lang="en-US" altLang="zh-CN" sz="900" dirty="0"/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6E611EA7-49E7-47DE-BB42-16D0AFA296D2}"/>
              </a:ext>
            </a:extLst>
          </p:cNvPr>
          <p:cNvSpPr/>
          <p:nvPr/>
        </p:nvSpPr>
        <p:spPr>
          <a:xfrm>
            <a:off x="8895873" y="4989392"/>
            <a:ext cx="1582790" cy="117584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A4BDD7D8-488C-49A8-BA76-F57C7B2D4078}"/>
              </a:ext>
            </a:extLst>
          </p:cNvPr>
          <p:cNvSpPr txBox="1"/>
          <p:nvPr/>
        </p:nvSpPr>
        <p:spPr>
          <a:xfrm>
            <a:off x="9062926" y="5008208"/>
            <a:ext cx="13003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/>
              <a:t>ResultPartition</a:t>
            </a:r>
            <a:endParaRPr lang="zh-CN" altLang="en-US" sz="1200" dirty="0"/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37765065-9BE9-42AB-9598-B3941C499068}"/>
              </a:ext>
            </a:extLst>
          </p:cNvPr>
          <p:cNvSpPr/>
          <p:nvPr/>
        </p:nvSpPr>
        <p:spPr>
          <a:xfrm>
            <a:off x="9163948" y="5394241"/>
            <a:ext cx="1127431" cy="30777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9DEB82B5-CF40-432A-A2EA-E8429464B0DD}"/>
              </a:ext>
            </a:extLst>
          </p:cNvPr>
          <p:cNvSpPr txBox="1"/>
          <p:nvPr/>
        </p:nvSpPr>
        <p:spPr>
          <a:xfrm>
            <a:off x="9136381" y="5431089"/>
            <a:ext cx="11549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dirty="0" err="1"/>
              <a:t>ResultSubPartition</a:t>
            </a:r>
            <a:endParaRPr lang="en-US" altLang="zh-CN" sz="900" dirty="0"/>
          </a:p>
        </p:txBody>
      </p: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92E9AE13-34CC-4FA5-9EC2-4C67BC06D063}"/>
              </a:ext>
            </a:extLst>
          </p:cNvPr>
          <p:cNvSpPr/>
          <p:nvPr/>
        </p:nvSpPr>
        <p:spPr>
          <a:xfrm>
            <a:off x="9163948" y="5773714"/>
            <a:ext cx="1127431" cy="30777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52F1B31B-8048-4451-99B5-99555BC78C17}"/>
              </a:ext>
            </a:extLst>
          </p:cNvPr>
          <p:cNvSpPr txBox="1"/>
          <p:nvPr/>
        </p:nvSpPr>
        <p:spPr>
          <a:xfrm>
            <a:off x="9136381" y="5810562"/>
            <a:ext cx="11549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dirty="0" err="1"/>
              <a:t>ResultSubPartition</a:t>
            </a:r>
            <a:endParaRPr lang="en-US" altLang="zh-CN" sz="900" dirty="0"/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59B3FDCA-2106-4199-8088-91619A08CD67}"/>
              </a:ext>
            </a:extLst>
          </p:cNvPr>
          <p:cNvCxnSpPr>
            <a:cxnSpLocks/>
            <a:stCxn id="8" idx="3"/>
            <a:endCxn id="34" idx="1"/>
          </p:cNvCxnSpPr>
          <p:nvPr/>
        </p:nvCxnSpPr>
        <p:spPr>
          <a:xfrm>
            <a:off x="6670529" y="5577313"/>
            <a:ext cx="3212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F1EF585E-AB44-4FC1-B46E-C59697D84473}"/>
              </a:ext>
            </a:extLst>
          </p:cNvPr>
          <p:cNvCxnSpPr>
            <a:cxnSpLocks/>
            <a:stCxn id="34" idx="3"/>
            <a:endCxn id="40" idx="1"/>
          </p:cNvCxnSpPr>
          <p:nvPr/>
        </p:nvCxnSpPr>
        <p:spPr>
          <a:xfrm>
            <a:off x="8574596" y="5577313"/>
            <a:ext cx="3212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20829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5E74F9-91B9-4C6A-B1E9-55418BC02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err="1"/>
              <a:t>Flink</a:t>
            </a:r>
            <a:r>
              <a:rPr lang="en-US" altLang="zh-CN" sz="4000" dirty="0"/>
              <a:t> components remote invocation methods</a:t>
            </a:r>
            <a:endParaRPr lang="zh-CN" altLang="en-US" sz="4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B6956E-654F-44BD-9539-F37DE07778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/>
          </a:bodyPr>
          <a:lstStyle/>
          <a:p>
            <a:r>
              <a:rPr lang="en-US" altLang="zh-CN" dirty="0" err="1"/>
              <a:t>Netty</a:t>
            </a:r>
            <a:r>
              <a:rPr lang="en-US" altLang="zh-CN" dirty="0"/>
              <a:t> HTTP: </a:t>
            </a:r>
          </a:p>
          <a:p>
            <a:pPr lvl="1"/>
            <a:r>
              <a:rPr lang="en-US" altLang="zh-CN" dirty="0" err="1"/>
              <a:t>DispatcherRestEndpoint</a:t>
            </a:r>
            <a:r>
              <a:rPr lang="en-US" altLang="zh-CN" dirty="0"/>
              <a:t>: providing Web UI related request handlers and client job submission handler. (localhost:8081)</a:t>
            </a:r>
          </a:p>
          <a:p>
            <a:pPr lvl="1"/>
            <a:r>
              <a:rPr lang="en-US" altLang="zh-CN" dirty="0" err="1"/>
              <a:t>RestClient</a:t>
            </a:r>
            <a:r>
              <a:rPr lang="en-US" altLang="zh-CN" dirty="0"/>
              <a:t>: submit Job requests to </a:t>
            </a:r>
            <a:r>
              <a:rPr lang="en-US" altLang="zh-CN" dirty="0" err="1"/>
              <a:t>DispatcherRestEndpoint</a:t>
            </a:r>
            <a:r>
              <a:rPr lang="en-US" altLang="zh-CN" dirty="0"/>
              <a:t>.</a:t>
            </a:r>
          </a:p>
          <a:p>
            <a:pPr marL="0" indent="0">
              <a:buNone/>
            </a:pPr>
            <a:r>
              <a:rPr lang="en-US" altLang="zh-CN" dirty="0" err="1"/>
              <a:t>Akka</a:t>
            </a:r>
            <a:r>
              <a:rPr lang="en-US" altLang="zh-CN" dirty="0"/>
              <a:t> RPC:</a:t>
            </a:r>
          </a:p>
          <a:p>
            <a:pPr lvl="1"/>
            <a:r>
              <a:rPr lang="en-US" altLang="zh-CN" dirty="0"/>
              <a:t>services in AM: </a:t>
            </a:r>
            <a:r>
              <a:rPr lang="en-US" altLang="zh-CN" dirty="0" err="1"/>
              <a:t>akka.tcp</a:t>
            </a:r>
            <a:r>
              <a:rPr lang="en-US" altLang="zh-CN" dirty="0"/>
              <a:t>://flink@localhost:6123/user/XXX e.g. dispatcher:</a:t>
            </a:r>
          </a:p>
          <a:p>
            <a:pPr lvl="2"/>
            <a:r>
              <a:rPr lang="en-US" altLang="zh-CN" dirty="0"/>
              <a:t>Dispatcher: get requests from </a:t>
            </a:r>
            <a:r>
              <a:rPr lang="en-US" altLang="zh-CN" dirty="0" err="1"/>
              <a:t>DispatcherRestEndpoint</a:t>
            </a:r>
            <a:r>
              <a:rPr lang="en-US" altLang="zh-CN" dirty="0"/>
              <a:t> and spawn </a:t>
            </a:r>
            <a:r>
              <a:rPr lang="en-US" altLang="zh-CN" dirty="0" err="1"/>
              <a:t>jobMasters</a:t>
            </a:r>
            <a:r>
              <a:rPr lang="en-US" altLang="zh-CN" dirty="0"/>
              <a:t>.</a:t>
            </a:r>
          </a:p>
          <a:p>
            <a:pPr lvl="2"/>
            <a:r>
              <a:rPr lang="en-US" altLang="zh-CN" dirty="0" err="1"/>
              <a:t>ResourceManager</a:t>
            </a:r>
            <a:r>
              <a:rPr lang="en-US" altLang="zh-CN" dirty="0"/>
              <a:t>: Requesting resources for </a:t>
            </a:r>
            <a:r>
              <a:rPr lang="en-US" altLang="zh-CN" dirty="0" err="1"/>
              <a:t>JobMasters</a:t>
            </a:r>
            <a:r>
              <a:rPr lang="en-US" altLang="zh-CN" dirty="0"/>
              <a:t> from </a:t>
            </a:r>
            <a:r>
              <a:rPr lang="en-US" altLang="zh-CN" dirty="0" err="1"/>
              <a:t>TaskExecutors</a:t>
            </a:r>
            <a:r>
              <a:rPr lang="en-US" altLang="zh-CN" dirty="0"/>
              <a:t>.</a:t>
            </a:r>
          </a:p>
          <a:p>
            <a:pPr lvl="2"/>
            <a:r>
              <a:rPr lang="en-US" altLang="zh-CN" dirty="0" err="1"/>
              <a:t>JobMaster</a:t>
            </a:r>
            <a:r>
              <a:rPr lang="en-US" altLang="zh-CN" dirty="0"/>
              <a:t>: deploying tasks to </a:t>
            </a:r>
            <a:r>
              <a:rPr lang="en-US" altLang="zh-CN" dirty="0" err="1"/>
              <a:t>TaskExecutors</a:t>
            </a:r>
            <a:r>
              <a:rPr lang="en-US" altLang="zh-CN" dirty="0"/>
              <a:t> and handling heartbeat from </a:t>
            </a:r>
            <a:r>
              <a:rPr lang="en-US" altLang="zh-CN" dirty="0" err="1"/>
              <a:t>TaskExecutors</a:t>
            </a:r>
            <a:r>
              <a:rPr lang="en-US" altLang="zh-CN" dirty="0"/>
              <a:t>.</a:t>
            </a:r>
          </a:p>
          <a:p>
            <a:pPr lvl="1"/>
            <a:r>
              <a:rPr lang="en-US" altLang="zh-CN" dirty="0"/>
              <a:t>services in </a:t>
            </a:r>
            <a:r>
              <a:rPr lang="en-US" altLang="zh-CN" dirty="0" err="1"/>
              <a:t>TaskExecutors</a:t>
            </a:r>
            <a:r>
              <a:rPr lang="en-US" altLang="zh-CN" dirty="0"/>
              <a:t>: </a:t>
            </a:r>
            <a:r>
              <a:rPr lang="en-US" altLang="zh-CN" dirty="0" err="1"/>
              <a:t>akka.tcp</a:t>
            </a:r>
            <a:r>
              <a:rPr lang="en-US" altLang="zh-CN" dirty="0"/>
              <a:t>://</a:t>
            </a:r>
            <a:r>
              <a:rPr lang="en-US" altLang="zh-CN" dirty="0" err="1"/>
              <a:t>flink@localhost:port</a:t>
            </a:r>
            <a:r>
              <a:rPr lang="en-US" altLang="zh-CN" dirty="0"/>
              <a:t>/user/</a:t>
            </a:r>
            <a:r>
              <a:rPr lang="en-US" altLang="zh-CN" dirty="0" err="1"/>
              <a:t>taskmanager</a:t>
            </a:r>
            <a:endParaRPr lang="en-US" altLang="zh-CN" dirty="0"/>
          </a:p>
          <a:p>
            <a:pPr lvl="2"/>
            <a:r>
              <a:rPr lang="en-US" altLang="zh-CN" dirty="0" err="1"/>
              <a:t>TaskExecutor</a:t>
            </a:r>
            <a:r>
              <a:rPr lang="en-US" altLang="zh-CN" dirty="0"/>
              <a:t>: handling resources request from </a:t>
            </a:r>
            <a:r>
              <a:rPr lang="en-US" altLang="zh-CN" dirty="0" err="1"/>
              <a:t>ResourceManager</a:t>
            </a:r>
            <a:r>
              <a:rPr lang="en-US" altLang="zh-CN" dirty="0"/>
              <a:t> and sending heartbeat to </a:t>
            </a:r>
            <a:r>
              <a:rPr lang="en-US" altLang="zh-CN" dirty="0" err="1"/>
              <a:t>JobMasters</a:t>
            </a:r>
            <a:r>
              <a:rPr lang="en-US" altLang="zh-C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221588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EE7FAB-3E6D-4CBC-BCBF-27D1535A7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758" y="81964"/>
            <a:ext cx="10515600" cy="1325563"/>
          </a:xfrm>
        </p:spPr>
        <p:txBody>
          <a:bodyPr/>
          <a:lstStyle/>
          <a:p>
            <a:r>
              <a:rPr lang="en-US" altLang="zh-CN" dirty="0" err="1"/>
              <a:t>Flink</a:t>
            </a:r>
            <a:r>
              <a:rPr lang="en-US" altLang="zh-CN" dirty="0"/>
              <a:t> RPC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F470CE9-8C6A-4994-B125-491ECBA71778}"/>
              </a:ext>
            </a:extLst>
          </p:cNvPr>
          <p:cNvSpPr txBox="1"/>
          <p:nvPr/>
        </p:nvSpPr>
        <p:spPr>
          <a:xfrm>
            <a:off x="2538146" y="3137668"/>
            <a:ext cx="10070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/>
              <a:t>Dispatcher</a:t>
            </a:r>
            <a:endParaRPr lang="zh-CN" altLang="en-US" sz="1400" dirty="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4406CE68-7103-43A3-AD11-4A5F1F8A11E8}"/>
              </a:ext>
            </a:extLst>
          </p:cNvPr>
          <p:cNvSpPr/>
          <p:nvPr/>
        </p:nvSpPr>
        <p:spPr>
          <a:xfrm>
            <a:off x="2056257" y="3007122"/>
            <a:ext cx="1970786" cy="146288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31D2EA84-6ED7-48CF-BCBA-1D7F794BC3EE}"/>
              </a:ext>
            </a:extLst>
          </p:cNvPr>
          <p:cNvSpPr/>
          <p:nvPr/>
        </p:nvSpPr>
        <p:spPr>
          <a:xfrm>
            <a:off x="2285684" y="3575991"/>
            <a:ext cx="1543050" cy="67706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1F8C708-C34E-4BBB-B14E-F615A101523A}"/>
              </a:ext>
            </a:extLst>
          </p:cNvPr>
          <p:cNvSpPr txBox="1"/>
          <p:nvPr/>
        </p:nvSpPr>
        <p:spPr>
          <a:xfrm>
            <a:off x="2597716" y="3683083"/>
            <a:ext cx="8867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/>
              <a:t>Dispatcher</a:t>
            </a:r>
          </a:p>
          <a:p>
            <a:pPr algn="ctr"/>
            <a:r>
              <a:rPr lang="en-US" altLang="zh-CN" sz="1200" dirty="0"/>
              <a:t>Gateway</a:t>
            </a:r>
            <a:endParaRPr lang="zh-CN" altLang="en-US" sz="14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95E0516-94F4-49F7-B4C0-CA42E9F7BD19}"/>
              </a:ext>
            </a:extLst>
          </p:cNvPr>
          <p:cNvSpPr txBox="1"/>
          <p:nvPr/>
        </p:nvSpPr>
        <p:spPr>
          <a:xfrm>
            <a:off x="5303958" y="3137668"/>
            <a:ext cx="15840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 err="1"/>
              <a:t>ResourceManager</a:t>
            </a:r>
            <a:endParaRPr lang="zh-CN" altLang="en-US" sz="1400" dirty="0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CCBA688B-93AF-414C-BB5E-1494A4221424}"/>
              </a:ext>
            </a:extLst>
          </p:cNvPr>
          <p:cNvSpPr/>
          <p:nvPr/>
        </p:nvSpPr>
        <p:spPr>
          <a:xfrm>
            <a:off x="5110607" y="3007122"/>
            <a:ext cx="1970786" cy="146288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B7C788E4-AFEE-4000-B0D7-7B61D1608491}"/>
              </a:ext>
            </a:extLst>
          </p:cNvPr>
          <p:cNvSpPr/>
          <p:nvPr/>
        </p:nvSpPr>
        <p:spPr>
          <a:xfrm>
            <a:off x="5340034" y="3575991"/>
            <a:ext cx="1543050" cy="67706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7B2C832-AE96-427E-A966-CFE0D3FC4675}"/>
              </a:ext>
            </a:extLst>
          </p:cNvPr>
          <p:cNvSpPr txBox="1"/>
          <p:nvPr/>
        </p:nvSpPr>
        <p:spPr>
          <a:xfrm>
            <a:off x="5401268" y="3683082"/>
            <a:ext cx="14205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 err="1"/>
              <a:t>ResourceManager</a:t>
            </a:r>
            <a:r>
              <a:rPr lang="en-US" altLang="zh-CN" sz="1200" dirty="0"/>
              <a:t> </a:t>
            </a:r>
          </a:p>
          <a:p>
            <a:pPr algn="ctr"/>
            <a:r>
              <a:rPr lang="en-US" altLang="zh-CN" sz="1200" dirty="0"/>
              <a:t>Gateway</a:t>
            </a:r>
            <a:endParaRPr lang="zh-CN" altLang="en-US" sz="1400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852C35F-BE73-46FA-A522-B8C9947C4594}"/>
              </a:ext>
            </a:extLst>
          </p:cNvPr>
          <p:cNvSpPr txBox="1"/>
          <p:nvPr/>
        </p:nvSpPr>
        <p:spPr>
          <a:xfrm>
            <a:off x="8659674" y="3137668"/>
            <a:ext cx="9813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 err="1"/>
              <a:t>JobMaster</a:t>
            </a:r>
            <a:endParaRPr lang="zh-CN" altLang="en-US" sz="1400" dirty="0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1CC761CD-A7A6-4EB2-82D3-6F38AEBB6634}"/>
              </a:ext>
            </a:extLst>
          </p:cNvPr>
          <p:cNvSpPr/>
          <p:nvPr/>
        </p:nvSpPr>
        <p:spPr>
          <a:xfrm>
            <a:off x="8164957" y="3007122"/>
            <a:ext cx="1970786" cy="146288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84ECD5D7-CDDB-42A9-8063-5653D10D74B4}"/>
              </a:ext>
            </a:extLst>
          </p:cNvPr>
          <p:cNvSpPr/>
          <p:nvPr/>
        </p:nvSpPr>
        <p:spPr>
          <a:xfrm>
            <a:off x="8394384" y="3575991"/>
            <a:ext cx="1543050" cy="67706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7880511D-0512-4A62-A5CA-96000C359F84}"/>
              </a:ext>
            </a:extLst>
          </p:cNvPr>
          <p:cNvSpPr txBox="1"/>
          <p:nvPr/>
        </p:nvSpPr>
        <p:spPr>
          <a:xfrm>
            <a:off x="8642367" y="3683082"/>
            <a:ext cx="10470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 err="1"/>
              <a:t>JobManager</a:t>
            </a:r>
            <a:r>
              <a:rPr lang="en-US" altLang="zh-CN" sz="1200" dirty="0"/>
              <a:t> </a:t>
            </a:r>
          </a:p>
          <a:p>
            <a:pPr algn="ctr"/>
            <a:r>
              <a:rPr lang="en-US" altLang="zh-CN" sz="1200" dirty="0"/>
              <a:t>Gateway</a:t>
            </a:r>
            <a:endParaRPr lang="zh-CN" altLang="en-US" sz="1400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BF0EC50F-2C8D-4245-A07A-3FC566F76DDF}"/>
              </a:ext>
            </a:extLst>
          </p:cNvPr>
          <p:cNvSpPr txBox="1"/>
          <p:nvPr/>
        </p:nvSpPr>
        <p:spPr>
          <a:xfrm>
            <a:off x="5501130" y="5287126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 err="1"/>
              <a:t>TaskExecutor</a:t>
            </a:r>
            <a:endParaRPr lang="zh-CN" altLang="en-US" sz="1400" dirty="0"/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65032CF3-84BD-4FCC-A431-9901B564F149}"/>
              </a:ext>
            </a:extLst>
          </p:cNvPr>
          <p:cNvSpPr/>
          <p:nvPr/>
        </p:nvSpPr>
        <p:spPr>
          <a:xfrm>
            <a:off x="5110607" y="5156580"/>
            <a:ext cx="1970786" cy="146288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E466DF99-E9DC-46CA-93FD-B335D617EB59}"/>
              </a:ext>
            </a:extLst>
          </p:cNvPr>
          <p:cNvSpPr/>
          <p:nvPr/>
        </p:nvSpPr>
        <p:spPr>
          <a:xfrm>
            <a:off x="5340034" y="5725449"/>
            <a:ext cx="1543050" cy="67706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E639A650-57A2-46E9-A501-22BD998E0ABA}"/>
              </a:ext>
            </a:extLst>
          </p:cNvPr>
          <p:cNvSpPr txBox="1"/>
          <p:nvPr/>
        </p:nvSpPr>
        <p:spPr>
          <a:xfrm>
            <a:off x="5568781" y="5832540"/>
            <a:ext cx="1085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 err="1"/>
              <a:t>TaskExecutor</a:t>
            </a:r>
            <a:r>
              <a:rPr lang="en-US" altLang="zh-CN" sz="1200" dirty="0"/>
              <a:t> </a:t>
            </a:r>
          </a:p>
          <a:p>
            <a:pPr algn="ctr"/>
            <a:r>
              <a:rPr lang="en-US" altLang="zh-CN" sz="1200" dirty="0"/>
              <a:t>Gateway</a:t>
            </a:r>
            <a:endParaRPr lang="zh-CN" altLang="en-US" sz="1400" dirty="0"/>
          </a:p>
        </p:txBody>
      </p:sp>
      <p:sp>
        <p:nvSpPr>
          <p:cNvPr id="36" name="内容占位符 2">
            <a:extLst>
              <a:ext uri="{FF2B5EF4-FFF2-40B4-BE49-F238E27FC236}">
                <a16:creationId xmlns:a16="http://schemas.microsoft.com/office/drawing/2014/main" id="{8F106973-43C5-4D01-B9F0-C5B13A628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3758" y="1055190"/>
            <a:ext cx="10515600" cy="1935023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dirty="0" err="1"/>
              <a:t>Flink</a:t>
            </a:r>
            <a:r>
              <a:rPr lang="en-US" altLang="zh-CN" dirty="0"/>
              <a:t> has</a:t>
            </a:r>
            <a:r>
              <a:rPr lang="zh-CN" altLang="en-US" dirty="0"/>
              <a:t> </a:t>
            </a:r>
            <a:r>
              <a:rPr lang="en-US" altLang="zh-CN" dirty="0"/>
              <a:t>encapsulated its RPC framework into </a:t>
            </a:r>
            <a:r>
              <a:rPr lang="en-US" altLang="zh-CN" dirty="0" err="1"/>
              <a:t>rpcGateway</a:t>
            </a:r>
            <a:r>
              <a:rPr lang="en-US" altLang="zh-CN" dirty="0"/>
              <a:t>, and currently </a:t>
            </a:r>
            <a:r>
              <a:rPr lang="en-US" altLang="zh-CN" dirty="0" err="1"/>
              <a:t>Flink</a:t>
            </a:r>
            <a:r>
              <a:rPr lang="en-US" altLang="zh-CN" dirty="0"/>
              <a:t> is using </a:t>
            </a:r>
            <a:r>
              <a:rPr lang="en-US" altLang="zh-CN" dirty="0" err="1"/>
              <a:t>Akka</a:t>
            </a:r>
            <a:r>
              <a:rPr lang="en-US" altLang="zh-CN" dirty="0"/>
              <a:t> as its implementation. </a:t>
            </a:r>
          </a:p>
          <a:p>
            <a:r>
              <a:rPr lang="en-US" altLang="zh-CN" dirty="0"/>
              <a:t>Every component below is a </a:t>
            </a:r>
            <a:r>
              <a:rPr lang="en-US" altLang="zh-CN" dirty="0" err="1"/>
              <a:t>rpcEndpoint</a:t>
            </a:r>
            <a:r>
              <a:rPr lang="en-US" altLang="zh-CN" dirty="0"/>
              <a:t> and has a </a:t>
            </a:r>
            <a:r>
              <a:rPr lang="en-US" altLang="zh-CN" dirty="0" err="1"/>
              <a:t>rpcGateway</a:t>
            </a:r>
            <a:r>
              <a:rPr lang="en-US" altLang="zh-CN" dirty="0"/>
              <a:t>, where defines methods to be invoked by other components.</a:t>
            </a:r>
          </a:p>
          <a:p>
            <a:r>
              <a:rPr lang="en-US" altLang="zh-CN" dirty="0"/>
              <a:t>When one component wants to invoke another component’s methods, it needs build a connection between each other at first(get the </a:t>
            </a:r>
            <a:r>
              <a:rPr lang="en-US" altLang="zh-CN" dirty="0" err="1"/>
              <a:t>rpcGateway</a:t>
            </a:r>
            <a:r>
              <a:rPr lang="en-US" altLang="zh-CN" dirty="0"/>
              <a:t> of the remote component), and call methods by using the </a:t>
            </a:r>
            <a:r>
              <a:rPr lang="en-US" altLang="zh-CN" dirty="0" err="1"/>
              <a:t>rpcGateway</a:t>
            </a:r>
            <a:r>
              <a:rPr lang="en-US" altLang="zh-C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246167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A11534-3BFD-4E80-86F6-C4E621453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130"/>
            <a:ext cx="10515600" cy="1325563"/>
          </a:xfrm>
        </p:spPr>
        <p:txBody>
          <a:bodyPr/>
          <a:lstStyle/>
          <a:p>
            <a:r>
              <a:rPr lang="en-US" altLang="zh-CN" dirty="0"/>
              <a:t>Remote connections in </a:t>
            </a:r>
            <a:r>
              <a:rPr lang="en-US" altLang="zh-CN" dirty="0" err="1"/>
              <a:t>Flink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E136F4-71D5-45BE-A2B1-2BC76D7C83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4358"/>
            <a:ext cx="10515600" cy="1703061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/>
              <a:t>During cluster initialization and job initialization, there are four RPC connections need to be built:</a:t>
            </a:r>
          </a:p>
          <a:p>
            <a:pPr lvl="1"/>
            <a:r>
              <a:rPr lang="en-US" altLang="zh-CN" dirty="0"/>
              <a:t>1. Client to </a:t>
            </a:r>
            <a:r>
              <a:rPr lang="en-US" altLang="zh-CN" dirty="0" err="1"/>
              <a:t>DispatcherRestEndpoint</a:t>
            </a:r>
            <a:r>
              <a:rPr lang="en-US" altLang="zh-CN" dirty="0"/>
              <a:t> connection. (HTTP)</a:t>
            </a:r>
          </a:p>
          <a:p>
            <a:pPr lvl="1"/>
            <a:r>
              <a:rPr lang="en-US" altLang="zh-CN" dirty="0"/>
              <a:t>2. </a:t>
            </a:r>
            <a:r>
              <a:rPr lang="en-US" altLang="zh-CN" dirty="0" err="1"/>
              <a:t>JobMaster</a:t>
            </a:r>
            <a:r>
              <a:rPr lang="en-US" altLang="zh-CN" dirty="0"/>
              <a:t> to </a:t>
            </a:r>
            <a:r>
              <a:rPr lang="en-US" altLang="zh-CN" dirty="0" err="1"/>
              <a:t>ResourceManager</a:t>
            </a:r>
            <a:r>
              <a:rPr lang="en-US" altLang="zh-CN" dirty="0"/>
              <a:t> connection. (</a:t>
            </a:r>
            <a:r>
              <a:rPr lang="en-US" altLang="zh-CN" dirty="0" err="1"/>
              <a:t>Akka</a:t>
            </a:r>
            <a:r>
              <a:rPr lang="en-US" altLang="zh-CN" dirty="0"/>
              <a:t> RPC)</a:t>
            </a:r>
          </a:p>
          <a:p>
            <a:pPr lvl="1"/>
            <a:r>
              <a:rPr lang="en-US" altLang="zh-CN" dirty="0"/>
              <a:t>3. </a:t>
            </a:r>
            <a:r>
              <a:rPr lang="en-US" altLang="zh-CN" dirty="0" err="1"/>
              <a:t>TaskExecutor</a:t>
            </a:r>
            <a:r>
              <a:rPr lang="en-US" altLang="zh-CN" dirty="0"/>
              <a:t> to </a:t>
            </a:r>
            <a:r>
              <a:rPr lang="en-US" altLang="zh-CN" dirty="0" err="1"/>
              <a:t>ResourceManager</a:t>
            </a:r>
            <a:r>
              <a:rPr lang="en-US" altLang="zh-CN" dirty="0"/>
              <a:t> connection. (</a:t>
            </a:r>
            <a:r>
              <a:rPr lang="en-US" altLang="zh-CN" dirty="0" err="1"/>
              <a:t>Akka</a:t>
            </a:r>
            <a:r>
              <a:rPr lang="en-US" altLang="zh-CN" dirty="0"/>
              <a:t> RPC)</a:t>
            </a:r>
          </a:p>
          <a:p>
            <a:pPr lvl="1"/>
            <a:r>
              <a:rPr lang="en-US" altLang="zh-CN" dirty="0"/>
              <a:t>4. </a:t>
            </a:r>
            <a:r>
              <a:rPr lang="en-US" altLang="zh-CN" dirty="0" err="1"/>
              <a:t>TaskExecutor</a:t>
            </a:r>
            <a:r>
              <a:rPr lang="en-US" altLang="zh-CN" dirty="0"/>
              <a:t> to </a:t>
            </a:r>
            <a:r>
              <a:rPr lang="en-US" altLang="zh-CN" dirty="0" err="1"/>
              <a:t>JobMaster</a:t>
            </a:r>
            <a:r>
              <a:rPr lang="en-US" altLang="zh-CN" dirty="0"/>
              <a:t> connection. (</a:t>
            </a:r>
            <a:r>
              <a:rPr lang="en-US" altLang="zh-CN" dirty="0" err="1"/>
              <a:t>Akka</a:t>
            </a:r>
            <a:r>
              <a:rPr lang="en-US" altLang="zh-CN" dirty="0"/>
              <a:t> RPC)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C061F8B-82EE-4B25-A8D4-016EEB60C410}"/>
              </a:ext>
            </a:extLst>
          </p:cNvPr>
          <p:cNvSpPr txBox="1"/>
          <p:nvPr/>
        </p:nvSpPr>
        <p:spPr>
          <a:xfrm>
            <a:off x="4980593" y="3210806"/>
            <a:ext cx="10070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/>
              <a:t>Dispatcher</a:t>
            </a:r>
            <a:endParaRPr lang="zh-CN" altLang="en-US" sz="1400" dirty="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3237915F-D0C9-4D9A-B489-EB03B6066E33}"/>
              </a:ext>
            </a:extLst>
          </p:cNvPr>
          <p:cNvSpPr/>
          <p:nvPr/>
        </p:nvSpPr>
        <p:spPr>
          <a:xfrm>
            <a:off x="4498704" y="3080260"/>
            <a:ext cx="1970786" cy="146288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E7689096-13DB-4CA0-9371-F08CA2E0C8F6}"/>
              </a:ext>
            </a:extLst>
          </p:cNvPr>
          <p:cNvSpPr/>
          <p:nvPr/>
        </p:nvSpPr>
        <p:spPr>
          <a:xfrm>
            <a:off x="4728131" y="3649129"/>
            <a:ext cx="1543050" cy="67706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3788486-BC24-45B0-9D77-24C612BBDC7D}"/>
              </a:ext>
            </a:extLst>
          </p:cNvPr>
          <p:cNvSpPr txBox="1"/>
          <p:nvPr/>
        </p:nvSpPr>
        <p:spPr>
          <a:xfrm>
            <a:off x="5040163" y="3756221"/>
            <a:ext cx="8867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/>
              <a:t>Dispatcher</a:t>
            </a:r>
          </a:p>
          <a:p>
            <a:pPr algn="ctr"/>
            <a:r>
              <a:rPr lang="en-US" altLang="zh-CN" sz="1200" dirty="0"/>
              <a:t>Gateway</a:t>
            </a:r>
            <a:endParaRPr lang="zh-CN" altLang="en-US" sz="14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E984E9D-01E5-4FDA-9C1A-83359B3D30C4}"/>
              </a:ext>
            </a:extLst>
          </p:cNvPr>
          <p:cNvSpPr txBox="1"/>
          <p:nvPr/>
        </p:nvSpPr>
        <p:spPr>
          <a:xfrm>
            <a:off x="10175040" y="3209214"/>
            <a:ext cx="15840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 err="1"/>
              <a:t>ResourceManager</a:t>
            </a:r>
            <a:endParaRPr lang="zh-CN" altLang="en-US" sz="1400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3C5B74F9-1CFE-488C-BE67-76D24EAB72EA}"/>
              </a:ext>
            </a:extLst>
          </p:cNvPr>
          <p:cNvSpPr/>
          <p:nvPr/>
        </p:nvSpPr>
        <p:spPr>
          <a:xfrm>
            <a:off x="9981689" y="3078668"/>
            <a:ext cx="1970786" cy="146288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EBA93E58-0C18-4326-BB4F-7C316314F24C}"/>
              </a:ext>
            </a:extLst>
          </p:cNvPr>
          <p:cNvSpPr/>
          <p:nvPr/>
        </p:nvSpPr>
        <p:spPr>
          <a:xfrm>
            <a:off x="10211116" y="3647537"/>
            <a:ext cx="1543050" cy="67706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99C0447-A02E-4017-B706-B35F29F69457}"/>
              </a:ext>
            </a:extLst>
          </p:cNvPr>
          <p:cNvSpPr txBox="1"/>
          <p:nvPr/>
        </p:nvSpPr>
        <p:spPr>
          <a:xfrm>
            <a:off x="10272350" y="3754628"/>
            <a:ext cx="14205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 err="1"/>
              <a:t>ResourceManager</a:t>
            </a:r>
            <a:r>
              <a:rPr lang="en-US" altLang="zh-CN" sz="1200" dirty="0"/>
              <a:t> </a:t>
            </a:r>
          </a:p>
          <a:p>
            <a:pPr algn="ctr"/>
            <a:r>
              <a:rPr lang="en-US" altLang="zh-CN" sz="1200" dirty="0"/>
              <a:t>Gateway</a:t>
            </a:r>
            <a:endParaRPr lang="zh-CN" altLang="en-US" sz="14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92A1A27-E595-47D0-BAE9-2E217248CFE6}"/>
              </a:ext>
            </a:extLst>
          </p:cNvPr>
          <p:cNvSpPr txBox="1"/>
          <p:nvPr/>
        </p:nvSpPr>
        <p:spPr>
          <a:xfrm>
            <a:off x="7650654" y="3210806"/>
            <a:ext cx="9813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 err="1"/>
              <a:t>JobMaster</a:t>
            </a:r>
            <a:endParaRPr lang="zh-CN" altLang="en-US" sz="1400" dirty="0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93B6D7E3-CD69-4215-BFBC-8CB728AE5A8E}"/>
              </a:ext>
            </a:extLst>
          </p:cNvPr>
          <p:cNvSpPr/>
          <p:nvPr/>
        </p:nvSpPr>
        <p:spPr>
          <a:xfrm>
            <a:off x="7155937" y="3080260"/>
            <a:ext cx="1970786" cy="146288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0892FEC3-E51A-4522-BDA8-1F09710648B2}"/>
              </a:ext>
            </a:extLst>
          </p:cNvPr>
          <p:cNvSpPr/>
          <p:nvPr/>
        </p:nvSpPr>
        <p:spPr>
          <a:xfrm>
            <a:off x="7385364" y="3649129"/>
            <a:ext cx="1543050" cy="67706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48C359A-17D6-4232-B79D-30B16A129A36}"/>
              </a:ext>
            </a:extLst>
          </p:cNvPr>
          <p:cNvSpPr txBox="1"/>
          <p:nvPr/>
        </p:nvSpPr>
        <p:spPr>
          <a:xfrm>
            <a:off x="7633347" y="3756220"/>
            <a:ext cx="10470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 err="1"/>
              <a:t>JobManager</a:t>
            </a:r>
            <a:r>
              <a:rPr lang="en-US" altLang="zh-CN" sz="1200" dirty="0"/>
              <a:t> </a:t>
            </a:r>
          </a:p>
          <a:p>
            <a:pPr algn="ctr"/>
            <a:r>
              <a:rPr lang="en-US" altLang="zh-CN" sz="1200" dirty="0"/>
              <a:t>Gateway</a:t>
            </a:r>
            <a:endParaRPr lang="zh-CN" altLang="en-US" sz="14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2D98A93-BEDE-4448-9CF2-465B1C5F8FBA}"/>
              </a:ext>
            </a:extLst>
          </p:cNvPr>
          <p:cNvSpPr txBox="1"/>
          <p:nvPr/>
        </p:nvSpPr>
        <p:spPr>
          <a:xfrm>
            <a:off x="7546460" y="5358672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 err="1"/>
              <a:t>TaskExecutor</a:t>
            </a:r>
            <a:endParaRPr lang="zh-CN" altLang="en-US" sz="1400" dirty="0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A8AA02AF-D2D6-4D7C-87C5-3BB8203AEC23}"/>
              </a:ext>
            </a:extLst>
          </p:cNvPr>
          <p:cNvSpPr/>
          <p:nvPr/>
        </p:nvSpPr>
        <p:spPr>
          <a:xfrm>
            <a:off x="7155937" y="5228126"/>
            <a:ext cx="1970786" cy="146288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8F8910B1-EC63-4410-90E9-450B29E5948C}"/>
              </a:ext>
            </a:extLst>
          </p:cNvPr>
          <p:cNvSpPr/>
          <p:nvPr/>
        </p:nvSpPr>
        <p:spPr>
          <a:xfrm>
            <a:off x="7385364" y="5796995"/>
            <a:ext cx="1543050" cy="67706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85DB69FD-42D4-4DEF-8738-2AFE9A4EC520}"/>
              </a:ext>
            </a:extLst>
          </p:cNvPr>
          <p:cNvSpPr txBox="1"/>
          <p:nvPr/>
        </p:nvSpPr>
        <p:spPr>
          <a:xfrm>
            <a:off x="7614111" y="5904086"/>
            <a:ext cx="1085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 err="1"/>
              <a:t>TaskExecutor</a:t>
            </a:r>
            <a:r>
              <a:rPr lang="en-US" altLang="zh-CN" sz="1200" dirty="0"/>
              <a:t> </a:t>
            </a:r>
          </a:p>
          <a:p>
            <a:pPr algn="ctr"/>
            <a:r>
              <a:rPr lang="en-US" altLang="zh-CN" sz="1200" dirty="0"/>
              <a:t>Gateway</a:t>
            </a:r>
            <a:endParaRPr lang="zh-CN" altLang="en-US" sz="1400" dirty="0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AA328897-1B92-4B63-B48B-9C3702ED5A42}"/>
              </a:ext>
            </a:extLst>
          </p:cNvPr>
          <p:cNvCxnSpPr>
            <a:cxnSpLocks/>
            <a:stCxn id="13" idx="2"/>
            <a:endCxn id="17" idx="0"/>
          </p:cNvCxnSpPr>
          <p:nvPr/>
        </p:nvCxnSpPr>
        <p:spPr>
          <a:xfrm>
            <a:off x="8141330" y="4543141"/>
            <a:ext cx="0" cy="684985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2FC2EBCC-B3D0-4830-8AE2-4D5181B7E09D}"/>
              </a:ext>
            </a:extLst>
          </p:cNvPr>
          <p:cNvSpPr txBox="1"/>
          <p:nvPr/>
        </p:nvSpPr>
        <p:spPr>
          <a:xfrm>
            <a:off x="9103583" y="3516991"/>
            <a:ext cx="9060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00" dirty="0"/>
              <a:t>2, </a:t>
            </a:r>
            <a:r>
              <a:rPr lang="en-US" altLang="zh-CN" sz="1100" dirty="0" err="1"/>
              <a:t>Akka</a:t>
            </a:r>
            <a:r>
              <a:rPr lang="en-US" altLang="zh-CN" sz="1100" dirty="0"/>
              <a:t> RPC</a:t>
            </a:r>
            <a:endParaRPr lang="zh-CN" altLang="en-US" sz="1100" dirty="0"/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83205917-1459-4466-9C1A-1FA38EB52497}"/>
              </a:ext>
            </a:extLst>
          </p:cNvPr>
          <p:cNvCxnSpPr>
            <a:cxnSpLocks/>
            <a:stCxn id="13" idx="3"/>
            <a:endCxn id="9" idx="1"/>
          </p:cNvCxnSpPr>
          <p:nvPr/>
        </p:nvCxnSpPr>
        <p:spPr>
          <a:xfrm flipV="1">
            <a:off x="9126723" y="3810109"/>
            <a:ext cx="854966" cy="159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6A2222E2-A900-45CF-A423-880019A6636E}"/>
              </a:ext>
            </a:extLst>
          </p:cNvPr>
          <p:cNvCxnSpPr>
            <a:cxnSpLocks/>
            <a:stCxn id="9" idx="2"/>
            <a:endCxn id="17" idx="3"/>
          </p:cNvCxnSpPr>
          <p:nvPr/>
        </p:nvCxnSpPr>
        <p:spPr>
          <a:xfrm flipH="1">
            <a:off x="9126723" y="4541549"/>
            <a:ext cx="1840359" cy="141801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2F1EFB36-1732-4DC1-B7A8-A348A3D51BC9}"/>
              </a:ext>
            </a:extLst>
          </p:cNvPr>
          <p:cNvSpPr txBox="1"/>
          <p:nvPr/>
        </p:nvSpPr>
        <p:spPr>
          <a:xfrm>
            <a:off x="7663812" y="4734729"/>
            <a:ext cx="9060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00" dirty="0"/>
              <a:t>4. </a:t>
            </a:r>
            <a:r>
              <a:rPr lang="en-US" altLang="zh-CN" sz="1100" dirty="0" err="1"/>
              <a:t>Akka</a:t>
            </a:r>
            <a:r>
              <a:rPr lang="en-US" altLang="zh-CN" sz="1100" dirty="0"/>
              <a:t> RPC</a:t>
            </a:r>
            <a:endParaRPr lang="zh-CN" altLang="en-US" sz="1100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00626545-96CA-4B6B-AEED-DD63214C2B71}"/>
              </a:ext>
            </a:extLst>
          </p:cNvPr>
          <p:cNvSpPr txBox="1"/>
          <p:nvPr/>
        </p:nvSpPr>
        <p:spPr>
          <a:xfrm>
            <a:off x="9561032" y="5102351"/>
            <a:ext cx="9717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/>
              <a:t>3. </a:t>
            </a:r>
            <a:r>
              <a:rPr lang="en-US" altLang="zh-CN" sz="1200" dirty="0" err="1"/>
              <a:t>Akka</a:t>
            </a:r>
            <a:r>
              <a:rPr lang="en-US" altLang="zh-CN" sz="1200" dirty="0"/>
              <a:t> RPC</a:t>
            </a:r>
            <a:endParaRPr lang="zh-CN" altLang="en-US" sz="1200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27E664F8-CB9C-4AD2-9D04-8F9C62BD8813}"/>
              </a:ext>
            </a:extLst>
          </p:cNvPr>
          <p:cNvSpPr txBox="1"/>
          <p:nvPr/>
        </p:nvSpPr>
        <p:spPr>
          <a:xfrm>
            <a:off x="3680902" y="3518582"/>
            <a:ext cx="814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00" dirty="0"/>
              <a:t>Single direction</a:t>
            </a:r>
          </a:p>
          <a:p>
            <a:pPr algn="ctr"/>
            <a:r>
              <a:rPr lang="en-US" altLang="zh-CN" sz="700" dirty="0" err="1"/>
              <a:t>Akka</a:t>
            </a:r>
            <a:r>
              <a:rPr lang="en-US" altLang="zh-CN" sz="700" dirty="0"/>
              <a:t> RPC</a:t>
            </a:r>
            <a:endParaRPr lang="zh-CN" altLang="en-US" sz="700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CAA6104C-8032-4EFC-896B-84A12FA4B2DA}"/>
              </a:ext>
            </a:extLst>
          </p:cNvPr>
          <p:cNvSpPr txBox="1"/>
          <p:nvPr/>
        </p:nvSpPr>
        <p:spPr>
          <a:xfrm>
            <a:off x="2109951" y="3103084"/>
            <a:ext cx="12073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/>
              <a:t>Dispatcher</a:t>
            </a:r>
          </a:p>
          <a:p>
            <a:pPr algn="ctr"/>
            <a:r>
              <a:rPr lang="en-US" altLang="zh-CN" sz="1400" dirty="0" err="1"/>
              <a:t>RestEndpoint</a:t>
            </a:r>
            <a:endParaRPr lang="zh-CN" altLang="en-US" sz="1600" dirty="0"/>
          </a:p>
        </p:txBody>
      </p: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902B0BC5-278B-47F2-8A1B-8FC8D936C802}"/>
              </a:ext>
            </a:extLst>
          </p:cNvPr>
          <p:cNvSpPr/>
          <p:nvPr/>
        </p:nvSpPr>
        <p:spPr>
          <a:xfrm>
            <a:off x="1728792" y="3080260"/>
            <a:ext cx="1970786" cy="146288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75916355-6186-4F14-A4B6-FD400C028A11}"/>
              </a:ext>
            </a:extLst>
          </p:cNvPr>
          <p:cNvSpPr/>
          <p:nvPr/>
        </p:nvSpPr>
        <p:spPr>
          <a:xfrm>
            <a:off x="1958219" y="3649129"/>
            <a:ext cx="1543050" cy="67706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3CCAB7E4-B672-4387-88F2-214C51101C0B}"/>
              </a:ext>
            </a:extLst>
          </p:cNvPr>
          <p:cNvSpPr txBox="1"/>
          <p:nvPr/>
        </p:nvSpPr>
        <p:spPr>
          <a:xfrm>
            <a:off x="2338379" y="3756221"/>
            <a:ext cx="7505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/>
              <a:t>Rest</a:t>
            </a:r>
          </a:p>
          <a:p>
            <a:pPr algn="ctr"/>
            <a:r>
              <a:rPr lang="en-US" altLang="zh-CN" sz="1200" dirty="0"/>
              <a:t>Gateway</a:t>
            </a:r>
            <a:endParaRPr lang="zh-CN" altLang="en-US" sz="1400" dirty="0"/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1ECB2E9D-0F54-471A-AC05-03671CE0416C}"/>
              </a:ext>
            </a:extLst>
          </p:cNvPr>
          <p:cNvCxnSpPr>
            <a:cxnSpLocks/>
            <a:stCxn id="44" idx="3"/>
            <a:endCxn id="5" idx="1"/>
          </p:cNvCxnSpPr>
          <p:nvPr/>
        </p:nvCxnSpPr>
        <p:spPr>
          <a:xfrm>
            <a:off x="3699578" y="3811701"/>
            <a:ext cx="799126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9F23F101-7620-4E3A-9158-B4A6CDAB7BC7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>
            <a:off x="6469490" y="3811701"/>
            <a:ext cx="686447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5D8B0601-891C-474A-A3A1-1CB39C6608BC}"/>
              </a:ext>
            </a:extLst>
          </p:cNvPr>
          <p:cNvSpPr txBox="1"/>
          <p:nvPr/>
        </p:nvSpPr>
        <p:spPr>
          <a:xfrm>
            <a:off x="6383529" y="3509037"/>
            <a:ext cx="814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Spawn</a:t>
            </a:r>
            <a:endParaRPr lang="zh-CN" altLang="en-US" sz="1200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11A997EB-7466-42B9-B913-98A427104001}"/>
              </a:ext>
            </a:extLst>
          </p:cNvPr>
          <p:cNvSpPr txBox="1"/>
          <p:nvPr/>
        </p:nvSpPr>
        <p:spPr>
          <a:xfrm>
            <a:off x="303943" y="3657813"/>
            <a:ext cx="625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/>
              <a:t>Client</a:t>
            </a:r>
            <a:endParaRPr lang="zh-CN" altLang="en-US" sz="1600" dirty="0"/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C725E5FD-8D71-4CB7-A9F0-E01CF8CC81D1}"/>
              </a:ext>
            </a:extLst>
          </p:cNvPr>
          <p:cNvSpPr/>
          <p:nvPr/>
        </p:nvSpPr>
        <p:spPr>
          <a:xfrm>
            <a:off x="303944" y="3657812"/>
            <a:ext cx="625491" cy="3077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38E92DB4-E1AE-4F06-BB7C-2D8A968551D5}"/>
              </a:ext>
            </a:extLst>
          </p:cNvPr>
          <p:cNvSpPr txBox="1"/>
          <p:nvPr/>
        </p:nvSpPr>
        <p:spPr>
          <a:xfrm>
            <a:off x="906891" y="3576272"/>
            <a:ext cx="8146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/>
              <a:t>1. </a:t>
            </a:r>
            <a:r>
              <a:rPr lang="en-US" altLang="zh-CN" sz="1100" dirty="0" err="1"/>
              <a:t>Netty</a:t>
            </a:r>
            <a:r>
              <a:rPr lang="en-US" altLang="zh-CN" sz="1100" dirty="0"/>
              <a:t> HTTP</a:t>
            </a:r>
            <a:endParaRPr lang="zh-CN" altLang="en-US" sz="1100" dirty="0"/>
          </a:p>
        </p:txBody>
      </p: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369EFC91-EC7F-46F4-9B22-F179D102CD88}"/>
              </a:ext>
            </a:extLst>
          </p:cNvPr>
          <p:cNvCxnSpPr>
            <a:cxnSpLocks/>
            <a:stCxn id="62" idx="3"/>
            <a:endCxn id="44" idx="1"/>
          </p:cNvCxnSpPr>
          <p:nvPr/>
        </p:nvCxnSpPr>
        <p:spPr>
          <a:xfrm>
            <a:off x="929435" y="3811701"/>
            <a:ext cx="799357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32489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2AC67C-83DD-4CCD-92B9-EFA4A6F31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Connection mechanism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69D27F-39AD-468F-B561-2DD1D9756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err="1"/>
              <a:t>TaskExecutor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en-US" altLang="zh-CN" dirty="0" err="1"/>
              <a:t>ResourceManager’s</a:t>
            </a:r>
            <a:r>
              <a:rPr lang="en-US" altLang="zh-CN" dirty="0"/>
              <a:t> address is already known, because host and port name is known, so it can get gateway from it and invoke </a:t>
            </a:r>
            <a:r>
              <a:rPr lang="en-US" altLang="zh-CN" dirty="0" err="1"/>
              <a:t>registerTaskExecutor</a:t>
            </a:r>
            <a:r>
              <a:rPr lang="en-US" altLang="zh-CN" dirty="0"/>
              <a:t> to register its gateway to </a:t>
            </a:r>
            <a:r>
              <a:rPr lang="en-US" altLang="zh-CN" dirty="0" err="1"/>
              <a:t>ResourceManager</a:t>
            </a:r>
            <a:r>
              <a:rPr lang="en-US" altLang="zh-CN" dirty="0"/>
              <a:t>.</a:t>
            </a:r>
          </a:p>
          <a:p>
            <a:pPr lvl="1"/>
            <a:r>
              <a:rPr lang="en-US" altLang="zh-CN" dirty="0" err="1"/>
              <a:t>JobMaster</a:t>
            </a:r>
            <a:r>
              <a:rPr lang="en-US" altLang="zh-CN" dirty="0"/>
              <a:t> has non-deterministic address, and the address is unknown for </a:t>
            </a:r>
            <a:r>
              <a:rPr lang="en-US" altLang="zh-CN" dirty="0" err="1"/>
              <a:t>TaskExecutor</a:t>
            </a:r>
            <a:r>
              <a:rPr lang="en-US" altLang="zh-CN" dirty="0"/>
              <a:t> at first, but it can get the </a:t>
            </a:r>
            <a:r>
              <a:rPr lang="en-US" altLang="zh-CN" dirty="0" err="1"/>
              <a:t>JobMaster’s</a:t>
            </a:r>
            <a:r>
              <a:rPr lang="en-US" altLang="zh-CN" dirty="0"/>
              <a:t> address via </a:t>
            </a:r>
            <a:r>
              <a:rPr lang="en-US" altLang="zh-CN" dirty="0" err="1"/>
              <a:t>ResourceManager</a:t>
            </a:r>
            <a:r>
              <a:rPr lang="en-US" altLang="zh-CN" dirty="0"/>
              <a:t>. When </a:t>
            </a:r>
            <a:r>
              <a:rPr lang="en-US" altLang="zh-CN" dirty="0" err="1"/>
              <a:t>ResourceManager</a:t>
            </a:r>
            <a:r>
              <a:rPr lang="en-US" altLang="zh-CN" dirty="0"/>
              <a:t> requests resources from one </a:t>
            </a:r>
            <a:r>
              <a:rPr lang="en-US" altLang="zh-CN" dirty="0" err="1"/>
              <a:t>TaskExecutor</a:t>
            </a:r>
            <a:r>
              <a:rPr lang="en-US" altLang="zh-CN" dirty="0"/>
              <a:t>, it will notify the </a:t>
            </a:r>
            <a:r>
              <a:rPr lang="en-US" altLang="zh-CN" dirty="0" err="1"/>
              <a:t>TaskExecutor</a:t>
            </a:r>
            <a:r>
              <a:rPr lang="en-US" altLang="zh-CN" dirty="0"/>
              <a:t> with the </a:t>
            </a:r>
            <a:r>
              <a:rPr lang="en-US" altLang="zh-CN" dirty="0" err="1"/>
              <a:t>JobMaster’s</a:t>
            </a:r>
            <a:r>
              <a:rPr lang="en-US" altLang="zh-CN" dirty="0"/>
              <a:t> address, then </a:t>
            </a:r>
            <a:r>
              <a:rPr lang="en-US" altLang="zh-CN" dirty="0" err="1"/>
              <a:t>TaskExecutor</a:t>
            </a:r>
            <a:r>
              <a:rPr lang="en-US" altLang="zh-CN" dirty="0"/>
              <a:t> will connect to the </a:t>
            </a:r>
            <a:r>
              <a:rPr lang="en-US" altLang="zh-CN" dirty="0" err="1"/>
              <a:t>JobMaster</a:t>
            </a:r>
            <a:r>
              <a:rPr lang="en-US" altLang="zh-CN" dirty="0"/>
              <a:t>.</a:t>
            </a:r>
          </a:p>
          <a:p>
            <a:r>
              <a:rPr lang="en-US" altLang="zh-CN" dirty="0" err="1"/>
              <a:t>RestClient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 err="1"/>
              <a:t>DispatcherRestEndpoint’s</a:t>
            </a:r>
            <a:r>
              <a:rPr lang="en-US" altLang="zh-CN" dirty="0"/>
              <a:t> host and port are already known, and </a:t>
            </a:r>
            <a:r>
              <a:rPr lang="en-US" altLang="zh-CN" dirty="0" err="1"/>
              <a:t>netty</a:t>
            </a:r>
            <a:r>
              <a:rPr lang="en-US" altLang="zh-CN" dirty="0"/>
              <a:t> HTTP connection only needs host and port information.</a:t>
            </a:r>
          </a:p>
          <a:p>
            <a:r>
              <a:rPr lang="en-US" altLang="zh-CN" dirty="0" err="1"/>
              <a:t>DispatcherRestEndpoint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/>
              <a:t>It will keep a gateway of dispatcher during initialization because it is created by </a:t>
            </a:r>
            <a:r>
              <a:rPr lang="en-US" altLang="zh-CN" dirty="0" err="1"/>
              <a:t>clusterEntrypoint</a:t>
            </a:r>
            <a:r>
              <a:rPr lang="en-US" altLang="zh-CN" dirty="0"/>
              <a:t>.</a:t>
            </a:r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90266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7E48B4-9CAB-43BA-8A88-236FB2A59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Example: </a:t>
            </a:r>
            <a:r>
              <a:rPr lang="en-US" altLang="zh-CN" dirty="0" err="1"/>
              <a:t>TaskExecutor</a:t>
            </a:r>
            <a:r>
              <a:rPr lang="en-US" altLang="zh-CN" dirty="0"/>
              <a:t> connects to </a:t>
            </a:r>
            <a:r>
              <a:rPr lang="en-US" altLang="zh-CN" dirty="0" err="1"/>
              <a:t>ResourceManager</a:t>
            </a:r>
            <a:endParaRPr lang="zh-CN" altLang="en-US" dirty="0"/>
          </a:p>
        </p:txBody>
      </p:sp>
      <p:sp>
        <p:nvSpPr>
          <p:cNvPr id="18" name="内容占位符 2">
            <a:extLst>
              <a:ext uri="{FF2B5EF4-FFF2-40B4-BE49-F238E27FC236}">
                <a16:creationId xmlns:a16="http://schemas.microsoft.com/office/drawing/2014/main" id="{8A6B3EA0-9505-4700-84BE-FE9B43A26EAF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189271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dirty="0"/>
              <a:t>Every component(</a:t>
            </a:r>
            <a:r>
              <a:rPr lang="en-US" altLang="zh-CN" sz="1800" dirty="0" err="1"/>
              <a:t>rpcEndpoint</a:t>
            </a:r>
            <a:r>
              <a:rPr lang="en-US" altLang="zh-CN" sz="1800" dirty="0"/>
              <a:t>) has its own URL which is configured during initialization, </a:t>
            </a:r>
          </a:p>
          <a:p>
            <a:pPr lvl="1"/>
            <a:r>
              <a:rPr lang="en-US" altLang="zh-CN" sz="1400" dirty="0"/>
              <a:t>e.g. Dispatcher: </a:t>
            </a:r>
            <a:r>
              <a:rPr lang="en-US" altLang="zh-CN" sz="1400" dirty="0" err="1"/>
              <a:t>akka.tcp</a:t>
            </a:r>
            <a:r>
              <a:rPr lang="en-US" altLang="zh-CN" sz="1400" dirty="0"/>
              <a:t>://flink@localhost:6123/user/dispatcher.</a:t>
            </a:r>
          </a:p>
          <a:p>
            <a:pPr lvl="1"/>
            <a:r>
              <a:rPr lang="en-US" altLang="zh-CN" sz="1400" dirty="0"/>
              <a:t>e.g. </a:t>
            </a:r>
            <a:r>
              <a:rPr lang="en-US" altLang="zh-CN" sz="1400" dirty="0" err="1"/>
              <a:t>TaskExecutor</a:t>
            </a:r>
            <a:r>
              <a:rPr lang="en-US" altLang="zh-CN" sz="1400" dirty="0"/>
              <a:t>: </a:t>
            </a:r>
            <a:r>
              <a:rPr lang="en-US" altLang="zh-CN" sz="1400" dirty="0" err="1"/>
              <a:t>akka.tcp</a:t>
            </a:r>
            <a:r>
              <a:rPr lang="en-US" altLang="zh-CN" sz="1400" dirty="0"/>
              <a:t>://</a:t>
            </a:r>
            <a:r>
              <a:rPr lang="en-US" altLang="zh-CN" sz="1400" dirty="0" err="1"/>
              <a:t>flink@localhost:XXX</a:t>
            </a:r>
            <a:r>
              <a:rPr lang="en-US" altLang="zh-CN" sz="1400" dirty="0"/>
              <a:t>/user/</a:t>
            </a:r>
            <a:r>
              <a:rPr lang="en-US" altLang="zh-CN" sz="1400" dirty="0" err="1"/>
              <a:t>taskmanager</a:t>
            </a:r>
            <a:r>
              <a:rPr lang="en-US" altLang="zh-CN" sz="1400" dirty="0"/>
              <a:t>. (port number is randomly selected)</a:t>
            </a:r>
          </a:p>
          <a:p>
            <a:r>
              <a:rPr lang="en-US" altLang="zh-CN" sz="1800" dirty="0"/>
              <a:t>For Dispatcher and </a:t>
            </a:r>
            <a:r>
              <a:rPr lang="en-US" altLang="zh-CN" sz="1800" dirty="0" err="1"/>
              <a:t>ResourceManager</a:t>
            </a:r>
            <a:r>
              <a:rPr lang="en-US" altLang="zh-CN" sz="1800" dirty="0"/>
              <a:t>, their URLs has already known in configuration, and remote components get the gateway by using their URLs.</a:t>
            </a:r>
          </a:p>
          <a:p>
            <a:r>
              <a:rPr lang="en-US" altLang="zh-CN" sz="1800" dirty="0" err="1"/>
              <a:t>TaskExecutor’s</a:t>
            </a:r>
            <a:r>
              <a:rPr lang="en-US" altLang="zh-CN" sz="1800" dirty="0"/>
              <a:t> </a:t>
            </a:r>
            <a:r>
              <a:rPr lang="en-US" altLang="zh-CN" sz="1800" dirty="0" err="1"/>
              <a:t>rpc</a:t>
            </a:r>
            <a:r>
              <a:rPr lang="en-US" altLang="zh-CN" sz="1800" dirty="0"/>
              <a:t> server creates on a randomized port, so when setting up the connection between </a:t>
            </a:r>
            <a:r>
              <a:rPr lang="en-US" altLang="zh-CN" sz="1800" dirty="0" err="1"/>
              <a:t>TaskExecutor</a:t>
            </a:r>
            <a:r>
              <a:rPr lang="en-US" altLang="zh-CN" sz="1800" dirty="0"/>
              <a:t> and </a:t>
            </a:r>
            <a:r>
              <a:rPr lang="en-US" altLang="zh-CN" sz="1800" dirty="0" err="1"/>
              <a:t>ResourceManager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TaskExecutor</a:t>
            </a:r>
            <a:r>
              <a:rPr lang="en-US" altLang="zh-CN" sz="1800" dirty="0"/>
              <a:t> connects to </a:t>
            </a:r>
            <a:r>
              <a:rPr lang="en-US" altLang="zh-CN" sz="1800" dirty="0" err="1"/>
              <a:t>ResourceManager</a:t>
            </a:r>
            <a:r>
              <a:rPr lang="en-US" altLang="zh-CN" sz="1800" dirty="0"/>
              <a:t> at first, and then </a:t>
            </a:r>
            <a:r>
              <a:rPr lang="en-US" altLang="zh-CN" sz="1800" dirty="0" err="1"/>
              <a:t>ResourceManager</a:t>
            </a:r>
            <a:r>
              <a:rPr lang="en-US" altLang="zh-CN" sz="1800" dirty="0"/>
              <a:t> will call back to </a:t>
            </a:r>
            <a:r>
              <a:rPr lang="en-US" altLang="zh-CN" sz="1800" dirty="0" err="1"/>
              <a:t>TaskExecutor</a:t>
            </a:r>
            <a:r>
              <a:rPr lang="en-US" altLang="zh-CN" sz="1800" dirty="0"/>
              <a:t> and get its </a:t>
            </a:r>
            <a:r>
              <a:rPr lang="en-US" altLang="zh-CN" sz="1800" dirty="0" err="1"/>
              <a:t>rpcGateway</a:t>
            </a:r>
            <a:r>
              <a:rPr lang="en-US" altLang="zh-CN" sz="1800" dirty="0"/>
              <a:t>.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006D47A-1FF5-4113-9801-0B94C88172FE}"/>
              </a:ext>
            </a:extLst>
          </p:cNvPr>
          <p:cNvSpPr txBox="1"/>
          <p:nvPr/>
        </p:nvSpPr>
        <p:spPr>
          <a:xfrm>
            <a:off x="3759470" y="4214469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 err="1"/>
              <a:t>TaskExecutor</a:t>
            </a:r>
            <a:endParaRPr lang="zh-CN" altLang="en-US" sz="1400" dirty="0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1D523C1E-0240-413C-888D-389C198F75BC}"/>
              </a:ext>
            </a:extLst>
          </p:cNvPr>
          <p:cNvSpPr/>
          <p:nvPr/>
        </p:nvSpPr>
        <p:spPr>
          <a:xfrm>
            <a:off x="3368947" y="4083923"/>
            <a:ext cx="1970786" cy="23237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039B249D-BB1A-4AA5-B794-A6BF63461FA3}"/>
              </a:ext>
            </a:extLst>
          </p:cNvPr>
          <p:cNvSpPr/>
          <p:nvPr/>
        </p:nvSpPr>
        <p:spPr>
          <a:xfrm>
            <a:off x="3598374" y="4652792"/>
            <a:ext cx="1543050" cy="67706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FEDFDDF5-F649-4FCD-9EAF-897AB906D7A9}"/>
              </a:ext>
            </a:extLst>
          </p:cNvPr>
          <p:cNvSpPr txBox="1"/>
          <p:nvPr/>
        </p:nvSpPr>
        <p:spPr>
          <a:xfrm>
            <a:off x="3827121" y="4759883"/>
            <a:ext cx="1085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 err="1"/>
              <a:t>TaskExecutor</a:t>
            </a:r>
            <a:r>
              <a:rPr lang="en-US" altLang="zh-CN" sz="1200" dirty="0"/>
              <a:t> </a:t>
            </a:r>
          </a:p>
          <a:p>
            <a:pPr algn="ctr"/>
            <a:r>
              <a:rPr lang="en-US" altLang="zh-CN" sz="1200" dirty="0"/>
              <a:t>Gateway</a:t>
            </a:r>
            <a:endParaRPr lang="zh-CN" altLang="en-US" sz="1400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1DA7D541-244B-4CA3-B9AC-7DD3E17F645F}"/>
              </a:ext>
            </a:extLst>
          </p:cNvPr>
          <p:cNvSpPr txBox="1"/>
          <p:nvPr/>
        </p:nvSpPr>
        <p:spPr>
          <a:xfrm>
            <a:off x="7157551" y="4216203"/>
            <a:ext cx="15840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 err="1"/>
              <a:t>ResourceManager</a:t>
            </a:r>
            <a:endParaRPr lang="zh-CN" altLang="en-US" sz="1400" dirty="0"/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E315BFC0-8112-40C8-A2F5-CA6633113DA8}"/>
              </a:ext>
            </a:extLst>
          </p:cNvPr>
          <p:cNvSpPr/>
          <p:nvPr/>
        </p:nvSpPr>
        <p:spPr>
          <a:xfrm>
            <a:off x="6964200" y="4085657"/>
            <a:ext cx="1970786" cy="23185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CF39AF33-5E38-43ED-B8C6-B53F8FC421BC}"/>
              </a:ext>
            </a:extLst>
          </p:cNvPr>
          <p:cNvSpPr/>
          <p:nvPr/>
        </p:nvSpPr>
        <p:spPr>
          <a:xfrm>
            <a:off x="7193627" y="4654526"/>
            <a:ext cx="1543050" cy="67706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0D8DB824-A889-4E2A-823B-FCE254D89319}"/>
              </a:ext>
            </a:extLst>
          </p:cNvPr>
          <p:cNvSpPr txBox="1"/>
          <p:nvPr/>
        </p:nvSpPr>
        <p:spPr>
          <a:xfrm>
            <a:off x="7254861" y="4761617"/>
            <a:ext cx="14205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 err="1"/>
              <a:t>ResourceManager</a:t>
            </a:r>
            <a:r>
              <a:rPr lang="en-US" altLang="zh-CN" sz="1200" dirty="0"/>
              <a:t> </a:t>
            </a:r>
          </a:p>
          <a:p>
            <a:pPr algn="ctr"/>
            <a:r>
              <a:rPr lang="en-US" altLang="zh-CN" sz="1200" dirty="0"/>
              <a:t>Gateway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5608455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7E48B4-9CAB-43BA-8A88-236FB2A59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Example: </a:t>
            </a:r>
            <a:r>
              <a:rPr lang="en-US" altLang="zh-CN" dirty="0" err="1"/>
              <a:t>TaskExecutor</a:t>
            </a:r>
            <a:r>
              <a:rPr lang="en-US" altLang="zh-CN" dirty="0"/>
              <a:t> connects to </a:t>
            </a:r>
            <a:r>
              <a:rPr lang="en-US" altLang="zh-CN" dirty="0" err="1"/>
              <a:t>ResourceManager</a:t>
            </a:r>
            <a:endParaRPr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2746A701-3414-4A77-BEF9-AA3EB5952CB5}"/>
              </a:ext>
            </a:extLst>
          </p:cNvPr>
          <p:cNvSpPr txBox="1"/>
          <p:nvPr/>
        </p:nvSpPr>
        <p:spPr>
          <a:xfrm>
            <a:off x="3759470" y="4214469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 err="1"/>
              <a:t>TaskExecutor</a:t>
            </a:r>
            <a:endParaRPr lang="zh-CN" altLang="en-US" sz="1400" dirty="0"/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1E7401FB-5337-41A8-BF29-50B7C770A882}"/>
              </a:ext>
            </a:extLst>
          </p:cNvPr>
          <p:cNvSpPr/>
          <p:nvPr/>
        </p:nvSpPr>
        <p:spPr>
          <a:xfrm>
            <a:off x="3368947" y="4083923"/>
            <a:ext cx="1970786" cy="23237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3326086D-312A-4ACF-B93F-C6046AB3AC64}"/>
              </a:ext>
            </a:extLst>
          </p:cNvPr>
          <p:cNvSpPr/>
          <p:nvPr/>
        </p:nvSpPr>
        <p:spPr>
          <a:xfrm>
            <a:off x="3598374" y="4652792"/>
            <a:ext cx="1543050" cy="67706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2C8B52D7-079E-4F35-8A33-A862666A7D4A}"/>
              </a:ext>
            </a:extLst>
          </p:cNvPr>
          <p:cNvSpPr txBox="1"/>
          <p:nvPr/>
        </p:nvSpPr>
        <p:spPr>
          <a:xfrm>
            <a:off x="3827121" y="4759883"/>
            <a:ext cx="1085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 err="1"/>
              <a:t>TaskExecutor</a:t>
            </a:r>
            <a:r>
              <a:rPr lang="en-US" altLang="zh-CN" sz="1200" dirty="0"/>
              <a:t> </a:t>
            </a:r>
          </a:p>
          <a:p>
            <a:pPr algn="ctr"/>
            <a:r>
              <a:rPr lang="en-US" altLang="zh-CN" sz="1200" dirty="0"/>
              <a:t>Gateway</a:t>
            </a:r>
            <a:endParaRPr lang="zh-CN" altLang="en-US" sz="1400" dirty="0"/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91A4F241-55D1-4EEA-B1C7-A9318109FECE}"/>
              </a:ext>
            </a:extLst>
          </p:cNvPr>
          <p:cNvSpPr/>
          <p:nvPr/>
        </p:nvSpPr>
        <p:spPr>
          <a:xfrm>
            <a:off x="3598374" y="5527834"/>
            <a:ext cx="1543050" cy="677069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1E4A1C60-EED9-48B5-8ECB-0812466FB281}"/>
              </a:ext>
            </a:extLst>
          </p:cNvPr>
          <p:cNvSpPr txBox="1"/>
          <p:nvPr/>
        </p:nvSpPr>
        <p:spPr>
          <a:xfrm>
            <a:off x="3659608" y="5634925"/>
            <a:ext cx="14205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 err="1"/>
              <a:t>ResourceManager</a:t>
            </a:r>
            <a:r>
              <a:rPr lang="en-US" altLang="zh-CN" sz="1200" dirty="0"/>
              <a:t> </a:t>
            </a:r>
          </a:p>
          <a:p>
            <a:pPr algn="ctr"/>
            <a:r>
              <a:rPr lang="en-US" altLang="zh-CN" sz="1200" dirty="0"/>
              <a:t>Gateway</a:t>
            </a:r>
            <a:endParaRPr lang="zh-CN" altLang="en-US" sz="1400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1E9E3215-81E7-4C74-A547-1075D3160D3A}"/>
              </a:ext>
            </a:extLst>
          </p:cNvPr>
          <p:cNvSpPr txBox="1"/>
          <p:nvPr/>
        </p:nvSpPr>
        <p:spPr>
          <a:xfrm>
            <a:off x="7157551" y="4216203"/>
            <a:ext cx="15840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 err="1"/>
              <a:t>ResourceManager</a:t>
            </a:r>
            <a:endParaRPr lang="zh-CN" altLang="en-US" sz="1400" dirty="0"/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4EDDBED5-563C-44C5-AE48-6FFBCDF3CFB2}"/>
              </a:ext>
            </a:extLst>
          </p:cNvPr>
          <p:cNvSpPr/>
          <p:nvPr/>
        </p:nvSpPr>
        <p:spPr>
          <a:xfrm>
            <a:off x="6964200" y="4085657"/>
            <a:ext cx="1970786" cy="23185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1246BD68-1038-4A25-A649-08FB22F77042}"/>
              </a:ext>
            </a:extLst>
          </p:cNvPr>
          <p:cNvSpPr/>
          <p:nvPr/>
        </p:nvSpPr>
        <p:spPr>
          <a:xfrm>
            <a:off x="7193627" y="4654526"/>
            <a:ext cx="1543050" cy="67706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EC688F38-5BE6-4708-8AAC-ADAF650160F8}"/>
              </a:ext>
            </a:extLst>
          </p:cNvPr>
          <p:cNvSpPr txBox="1"/>
          <p:nvPr/>
        </p:nvSpPr>
        <p:spPr>
          <a:xfrm>
            <a:off x="7254861" y="4761617"/>
            <a:ext cx="14205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 err="1"/>
              <a:t>ResourceManager</a:t>
            </a:r>
            <a:r>
              <a:rPr lang="en-US" altLang="zh-CN" sz="1200" dirty="0"/>
              <a:t> </a:t>
            </a:r>
          </a:p>
          <a:p>
            <a:pPr algn="ctr"/>
            <a:r>
              <a:rPr lang="en-US" altLang="zh-CN" sz="1200" dirty="0"/>
              <a:t>Gateway</a:t>
            </a:r>
            <a:endParaRPr lang="zh-CN" altLang="en-US" sz="1400" dirty="0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9A239DF8-D133-4D8D-8CFA-F20423152741}"/>
              </a:ext>
            </a:extLst>
          </p:cNvPr>
          <p:cNvSpPr/>
          <p:nvPr/>
        </p:nvSpPr>
        <p:spPr>
          <a:xfrm>
            <a:off x="3473053" y="5325060"/>
            <a:ext cx="1762574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700" dirty="0"/>
              <a:t>1. get </a:t>
            </a:r>
            <a:r>
              <a:rPr lang="en-US" altLang="zh-CN" sz="700" dirty="0" err="1"/>
              <a:t>ResourceManagerGateway</a:t>
            </a:r>
            <a:r>
              <a:rPr lang="en-US" altLang="zh-CN" sz="700" dirty="0"/>
              <a:t> ref</a:t>
            </a:r>
            <a:endParaRPr lang="zh-CN" altLang="en-US" sz="800" dirty="0"/>
          </a:p>
        </p:txBody>
      </p:sp>
      <p:sp>
        <p:nvSpPr>
          <p:cNvPr id="52" name="内容占位符 2">
            <a:extLst>
              <a:ext uri="{FF2B5EF4-FFF2-40B4-BE49-F238E27FC236}">
                <a16:creationId xmlns:a16="http://schemas.microsoft.com/office/drawing/2014/main" id="{5EDC05DE-70FE-4B22-9E4B-5D9CBE2B1581}"/>
              </a:ext>
            </a:extLst>
          </p:cNvPr>
          <p:cNvSpPr txBox="1">
            <a:spLocks/>
          </p:cNvSpPr>
          <p:nvPr/>
        </p:nvSpPr>
        <p:spPr>
          <a:xfrm>
            <a:off x="838200" y="1825985"/>
            <a:ext cx="10515600" cy="18927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/>
              <a:t>1. </a:t>
            </a:r>
            <a:r>
              <a:rPr lang="en-US" altLang="zh-CN" sz="1400" dirty="0" err="1"/>
              <a:t>TaskExecutor</a:t>
            </a:r>
            <a:r>
              <a:rPr lang="en-US" altLang="zh-CN" sz="1400" dirty="0"/>
              <a:t> get a reference of </a:t>
            </a:r>
            <a:r>
              <a:rPr lang="en-US" altLang="zh-CN" sz="1400" dirty="0" err="1"/>
              <a:t>ResourceManagerGateway</a:t>
            </a:r>
            <a:r>
              <a:rPr lang="en-US" altLang="zh-CN" sz="1400" dirty="0"/>
              <a:t> by</a:t>
            </a:r>
            <a:r>
              <a:rPr lang="zh-CN" altLang="en-US" sz="1400" dirty="0"/>
              <a:t> </a:t>
            </a:r>
            <a:r>
              <a:rPr lang="en-US" altLang="zh-CN" sz="1400" dirty="0"/>
              <a:t>using</a:t>
            </a:r>
            <a:r>
              <a:rPr lang="zh-CN" altLang="en-US" sz="1400" dirty="0"/>
              <a:t> </a:t>
            </a:r>
            <a:r>
              <a:rPr lang="en-US" altLang="zh-CN" sz="1400" dirty="0"/>
              <a:t>the</a:t>
            </a:r>
            <a:r>
              <a:rPr lang="zh-CN" altLang="en-US" sz="1400" dirty="0"/>
              <a:t> </a:t>
            </a:r>
            <a:r>
              <a:rPr lang="en-US" altLang="zh-CN" sz="1400" dirty="0"/>
              <a:t>URL: </a:t>
            </a:r>
            <a:r>
              <a:rPr lang="en-US" altLang="zh-CN" sz="1400" dirty="0" err="1"/>
              <a:t>akka.tcp</a:t>
            </a:r>
            <a:r>
              <a:rPr lang="en-US" altLang="zh-CN" sz="1400" dirty="0"/>
              <a:t>://flink@localhost:6123/user/</a:t>
            </a:r>
            <a:r>
              <a:rPr lang="en-US" altLang="zh-CN" sz="1400" dirty="0" err="1"/>
              <a:t>resourcemanager</a:t>
            </a:r>
            <a:r>
              <a:rPr lang="en-US" altLang="zh-CN" sz="1400" dirty="0"/>
              <a:t>. </a:t>
            </a:r>
          </a:p>
          <a:p>
            <a:r>
              <a:rPr lang="en-US" altLang="zh-CN" sz="1400" dirty="0"/>
              <a:t>2. </a:t>
            </a:r>
            <a:r>
              <a:rPr lang="en-US" altLang="zh-CN" sz="1400" dirty="0" err="1"/>
              <a:t>TaskExecutor</a:t>
            </a:r>
            <a:r>
              <a:rPr lang="en-US" altLang="zh-CN" sz="1400" dirty="0"/>
              <a:t>  then informs </a:t>
            </a:r>
            <a:r>
              <a:rPr lang="en-US" altLang="zh-CN" sz="1400" dirty="0" err="1"/>
              <a:t>ResourceManager</a:t>
            </a:r>
            <a:r>
              <a:rPr lang="en-US" altLang="zh-CN" sz="1400" dirty="0"/>
              <a:t> the URL of </a:t>
            </a:r>
            <a:r>
              <a:rPr lang="en-US" altLang="zh-CN" sz="1400" dirty="0" err="1"/>
              <a:t>TaskExecutor</a:t>
            </a:r>
            <a:r>
              <a:rPr lang="en-US" altLang="zh-CN" sz="1400" dirty="0"/>
              <a:t> by using the </a:t>
            </a:r>
            <a:r>
              <a:rPr lang="en-US" altLang="zh-CN" sz="1400" dirty="0" err="1"/>
              <a:t>ResourceManagerGateway</a:t>
            </a:r>
            <a:r>
              <a:rPr lang="en-US" altLang="zh-CN" sz="1400" dirty="0"/>
              <a:t>.</a:t>
            </a:r>
          </a:p>
          <a:p>
            <a:r>
              <a:rPr lang="en-US" altLang="zh-CN" sz="1400" dirty="0"/>
              <a:t>3. </a:t>
            </a:r>
            <a:r>
              <a:rPr lang="en-US" altLang="zh-CN" sz="1400" dirty="0" err="1"/>
              <a:t>ResourceManager</a:t>
            </a:r>
            <a:r>
              <a:rPr lang="en-US" altLang="zh-CN" sz="1400" dirty="0"/>
              <a:t> receives the URL of </a:t>
            </a:r>
            <a:r>
              <a:rPr lang="en-US" altLang="zh-CN" sz="1400" dirty="0" err="1"/>
              <a:t>TaskExecutor</a:t>
            </a:r>
            <a:r>
              <a:rPr lang="en-US" altLang="zh-CN" sz="1400" dirty="0"/>
              <a:t>, and will use the same logic to get a reference of </a:t>
            </a:r>
            <a:r>
              <a:rPr lang="en-US" altLang="zh-CN" sz="1400" dirty="0" err="1"/>
              <a:t>TaskExecutorGateway</a:t>
            </a:r>
            <a:r>
              <a:rPr lang="en-US" altLang="zh-CN" sz="1400" dirty="0"/>
              <a:t>, and save it locally.</a:t>
            </a:r>
          </a:p>
        </p:txBody>
      </p:sp>
    </p:spTree>
    <p:extLst>
      <p:ext uri="{BB962C8B-B14F-4D97-AF65-F5344CB8AC3E}">
        <p14:creationId xmlns:p14="http://schemas.microsoft.com/office/powerpoint/2010/main" val="1010410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1605AB-F95A-491E-BF91-E12A61BED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Two execution mode in </a:t>
            </a:r>
            <a:r>
              <a:rPr lang="en-US" altLang="zh-CN" dirty="0" err="1"/>
              <a:t>Flink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C51747-79B3-4675-A9A5-394C9955E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we are using session cluster for code explain.</a:t>
            </a:r>
            <a:endParaRPr lang="zh-CN" altLang="en-US" dirty="0"/>
          </a:p>
        </p:txBody>
      </p:sp>
      <p:pic>
        <p:nvPicPr>
          <p:cNvPr id="1026" name="Picture 2" descr="3">
            <a:extLst>
              <a:ext uri="{FF2B5EF4-FFF2-40B4-BE49-F238E27FC236}">
                <a16:creationId xmlns:a16="http://schemas.microsoft.com/office/drawing/2014/main" id="{FA6F8748-6006-4D64-88CE-A6B0A183B6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3721" y="2784385"/>
            <a:ext cx="8210550" cy="317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50660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7E48B4-9CAB-43BA-8A88-236FB2A59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Example: </a:t>
            </a:r>
            <a:r>
              <a:rPr lang="en-US" altLang="zh-CN" dirty="0" err="1"/>
              <a:t>TaskExecutor</a:t>
            </a:r>
            <a:r>
              <a:rPr lang="en-US" altLang="zh-CN" dirty="0"/>
              <a:t> connects to </a:t>
            </a:r>
            <a:r>
              <a:rPr lang="en-US" altLang="zh-CN" dirty="0" err="1"/>
              <a:t>ResourceManager</a:t>
            </a:r>
            <a:endParaRPr lang="zh-CN" altLang="en-US" dirty="0"/>
          </a:p>
        </p:txBody>
      </p:sp>
      <p:sp>
        <p:nvSpPr>
          <p:cNvPr id="41" name="内容占位符 2">
            <a:extLst>
              <a:ext uri="{FF2B5EF4-FFF2-40B4-BE49-F238E27FC236}">
                <a16:creationId xmlns:a16="http://schemas.microsoft.com/office/drawing/2014/main" id="{1293C1D4-0A9D-435D-8475-507A3D133A70}"/>
              </a:ext>
            </a:extLst>
          </p:cNvPr>
          <p:cNvSpPr txBox="1">
            <a:spLocks/>
          </p:cNvSpPr>
          <p:nvPr/>
        </p:nvSpPr>
        <p:spPr>
          <a:xfrm>
            <a:off x="838200" y="1825985"/>
            <a:ext cx="10515600" cy="21273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/>
              <a:t>1. </a:t>
            </a:r>
            <a:r>
              <a:rPr lang="en-US" altLang="zh-CN" sz="1400" dirty="0" err="1"/>
              <a:t>TaskExecutor</a:t>
            </a:r>
            <a:r>
              <a:rPr lang="en-US" altLang="zh-CN" sz="1400" dirty="0"/>
              <a:t> get a reference of </a:t>
            </a:r>
            <a:r>
              <a:rPr lang="en-US" altLang="zh-CN" sz="1400" dirty="0" err="1"/>
              <a:t>ResourceManagerGateway</a:t>
            </a:r>
            <a:r>
              <a:rPr lang="en-US" altLang="zh-CN" sz="1400" dirty="0"/>
              <a:t> by</a:t>
            </a:r>
            <a:r>
              <a:rPr lang="zh-CN" altLang="en-US" sz="1400" dirty="0"/>
              <a:t> </a:t>
            </a:r>
            <a:r>
              <a:rPr lang="en-US" altLang="zh-CN" sz="1400" dirty="0"/>
              <a:t>using</a:t>
            </a:r>
            <a:r>
              <a:rPr lang="zh-CN" altLang="en-US" sz="1400" dirty="0"/>
              <a:t> </a:t>
            </a:r>
            <a:r>
              <a:rPr lang="en-US" altLang="zh-CN" sz="1400" dirty="0"/>
              <a:t>the</a:t>
            </a:r>
            <a:r>
              <a:rPr lang="zh-CN" altLang="en-US" sz="1400" dirty="0"/>
              <a:t> </a:t>
            </a:r>
            <a:r>
              <a:rPr lang="en-US" altLang="zh-CN" sz="1400" dirty="0"/>
              <a:t>URL: </a:t>
            </a:r>
            <a:r>
              <a:rPr lang="en-US" altLang="zh-CN" sz="1400" dirty="0" err="1"/>
              <a:t>akka.tcp</a:t>
            </a:r>
            <a:r>
              <a:rPr lang="en-US" altLang="zh-CN" sz="1400" dirty="0"/>
              <a:t>://flink@localhost:6123/user/</a:t>
            </a:r>
            <a:r>
              <a:rPr lang="en-US" altLang="zh-CN" sz="1400" dirty="0" err="1"/>
              <a:t>resourcemanager</a:t>
            </a:r>
            <a:r>
              <a:rPr lang="en-US" altLang="zh-CN" sz="1400" dirty="0"/>
              <a:t>. </a:t>
            </a:r>
          </a:p>
          <a:p>
            <a:r>
              <a:rPr lang="en-US" altLang="zh-CN" sz="1400" dirty="0"/>
              <a:t>2. </a:t>
            </a:r>
            <a:r>
              <a:rPr lang="en-US" altLang="zh-CN" sz="1400" dirty="0" err="1"/>
              <a:t>TaskExecutor</a:t>
            </a:r>
            <a:r>
              <a:rPr lang="en-US" altLang="zh-CN" sz="1400" dirty="0"/>
              <a:t>  then informs </a:t>
            </a:r>
            <a:r>
              <a:rPr lang="en-US" altLang="zh-CN" sz="1400" dirty="0" err="1"/>
              <a:t>ResourceManager</a:t>
            </a:r>
            <a:r>
              <a:rPr lang="en-US" altLang="zh-CN" sz="1400" dirty="0"/>
              <a:t> the URL of </a:t>
            </a:r>
            <a:r>
              <a:rPr lang="en-US" altLang="zh-CN" sz="1400" dirty="0" err="1"/>
              <a:t>TaskExecutor</a:t>
            </a:r>
            <a:r>
              <a:rPr lang="en-US" altLang="zh-CN" sz="1400" dirty="0"/>
              <a:t> by using the </a:t>
            </a:r>
            <a:r>
              <a:rPr lang="en-US" altLang="zh-CN" sz="1400" dirty="0" err="1"/>
              <a:t>ResourceManagerGateway</a:t>
            </a:r>
            <a:r>
              <a:rPr lang="en-US" altLang="zh-CN" sz="1400" dirty="0"/>
              <a:t>.</a:t>
            </a:r>
          </a:p>
          <a:p>
            <a:r>
              <a:rPr lang="en-US" altLang="zh-CN" sz="1400" dirty="0"/>
              <a:t>3. </a:t>
            </a:r>
            <a:r>
              <a:rPr lang="en-US" altLang="zh-CN" sz="1400" dirty="0" err="1"/>
              <a:t>ResourceManager</a:t>
            </a:r>
            <a:r>
              <a:rPr lang="en-US" altLang="zh-CN" sz="1400" dirty="0"/>
              <a:t> receives the URL of </a:t>
            </a:r>
            <a:r>
              <a:rPr lang="en-US" altLang="zh-CN" sz="1400" dirty="0" err="1"/>
              <a:t>TaskExecutor</a:t>
            </a:r>
            <a:r>
              <a:rPr lang="en-US" altLang="zh-CN" sz="1400" dirty="0"/>
              <a:t>, and will use the same logic to get a reference of </a:t>
            </a:r>
            <a:r>
              <a:rPr lang="en-US" altLang="zh-CN" sz="1400" dirty="0" err="1"/>
              <a:t>TaskExecutorGateway</a:t>
            </a:r>
            <a:r>
              <a:rPr lang="en-US" altLang="zh-CN" sz="1400" dirty="0"/>
              <a:t>, and save it locally.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500881F1-742D-4475-9475-7A1D47276740}"/>
              </a:ext>
            </a:extLst>
          </p:cNvPr>
          <p:cNvSpPr txBox="1"/>
          <p:nvPr/>
        </p:nvSpPr>
        <p:spPr>
          <a:xfrm>
            <a:off x="3759470" y="4214469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 err="1"/>
              <a:t>TaskExecutor</a:t>
            </a:r>
            <a:endParaRPr lang="zh-CN" altLang="en-US" sz="1400" dirty="0"/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4E4A2178-E02E-4C1F-A527-CA9634B396C8}"/>
              </a:ext>
            </a:extLst>
          </p:cNvPr>
          <p:cNvSpPr/>
          <p:nvPr/>
        </p:nvSpPr>
        <p:spPr>
          <a:xfrm>
            <a:off x="3368947" y="4083923"/>
            <a:ext cx="1970786" cy="23237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315FDE58-3C66-46D0-ABF6-063EA46B7846}"/>
              </a:ext>
            </a:extLst>
          </p:cNvPr>
          <p:cNvSpPr/>
          <p:nvPr/>
        </p:nvSpPr>
        <p:spPr>
          <a:xfrm>
            <a:off x="3598374" y="4652792"/>
            <a:ext cx="1543050" cy="67706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315190D7-FAFA-4CF8-8CAA-6DBCC5DEDA38}"/>
              </a:ext>
            </a:extLst>
          </p:cNvPr>
          <p:cNvSpPr txBox="1"/>
          <p:nvPr/>
        </p:nvSpPr>
        <p:spPr>
          <a:xfrm>
            <a:off x="3827121" y="4759883"/>
            <a:ext cx="1085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 err="1"/>
              <a:t>TaskExecutor</a:t>
            </a:r>
            <a:r>
              <a:rPr lang="en-US" altLang="zh-CN" sz="1200" dirty="0"/>
              <a:t> </a:t>
            </a:r>
          </a:p>
          <a:p>
            <a:pPr algn="ctr"/>
            <a:r>
              <a:rPr lang="en-US" altLang="zh-CN" sz="1200" dirty="0"/>
              <a:t>Gateway</a:t>
            </a:r>
            <a:endParaRPr lang="zh-CN" altLang="en-US" sz="1400" dirty="0"/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11A08959-4DDF-4054-953D-C79A7B62C9BF}"/>
              </a:ext>
            </a:extLst>
          </p:cNvPr>
          <p:cNvCxnSpPr>
            <a:cxnSpLocks/>
            <a:stCxn id="43" idx="3"/>
            <a:endCxn id="51" idx="1"/>
          </p:cNvCxnSpPr>
          <p:nvPr/>
        </p:nvCxnSpPr>
        <p:spPr>
          <a:xfrm flipV="1">
            <a:off x="5339733" y="5244933"/>
            <a:ext cx="1624467" cy="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>
            <a:extLst>
              <a:ext uri="{FF2B5EF4-FFF2-40B4-BE49-F238E27FC236}">
                <a16:creationId xmlns:a16="http://schemas.microsoft.com/office/drawing/2014/main" id="{903E2A4E-F32F-4915-A386-F07D84C0D0E7}"/>
              </a:ext>
            </a:extLst>
          </p:cNvPr>
          <p:cNvSpPr/>
          <p:nvPr/>
        </p:nvSpPr>
        <p:spPr>
          <a:xfrm>
            <a:off x="5337252" y="5056921"/>
            <a:ext cx="1629429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700" dirty="0"/>
              <a:t>2. Connect to </a:t>
            </a:r>
            <a:r>
              <a:rPr lang="en-US" altLang="zh-CN" sz="700" dirty="0" err="1"/>
              <a:t>ResourceManage</a:t>
            </a:r>
            <a:endParaRPr lang="zh-CN" altLang="en-US" sz="800" dirty="0"/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2042C50C-F5CC-4FFB-A82A-DB7110D2114F}"/>
              </a:ext>
            </a:extLst>
          </p:cNvPr>
          <p:cNvSpPr/>
          <p:nvPr/>
        </p:nvSpPr>
        <p:spPr>
          <a:xfrm>
            <a:off x="3598374" y="5527834"/>
            <a:ext cx="1543050" cy="677069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1F95E8B8-B595-459D-A3FD-8FFAA29BE454}"/>
              </a:ext>
            </a:extLst>
          </p:cNvPr>
          <p:cNvSpPr txBox="1"/>
          <p:nvPr/>
        </p:nvSpPr>
        <p:spPr>
          <a:xfrm>
            <a:off x="3659608" y="5634925"/>
            <a:ext cx="14205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 err="1"/>
              <a:t>ResourceManager</a:t>
            </a:r>
            <a:r>
              <a:rPr lang="en-US" altLang="zh-CN" sz="1200" dirty="0"/>
              <a:t> </a:t>
            </a:r>
          </a:p>
          <a:p>
            <a:pPr algn="ctr"/>
            <a:r>
              <a:rPr lang="en-US" altLang="zh-CN" sz="1200" dirty="0"/>
              <a:t>Gateway</a:t>
            </a:r>
            <a:endParaRPr lang="zh-CN" altLang="en-US" sz="1400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46763008-7B39-47BA-B218-B3BC424B19B3}"/>
              </a:ext>
            </a:extLst>
          </p:cNvPr>
          <p:cNvSpPr txBox="1"/>
          <p:nvPr/>
        </p:nvSpPr>
        <p:spPr>
          <a:xfrm>
            <a:off x="7157551" y="4216203"/>
            <a:ext cx="15840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 err="1"/>
              <a:t>ResourceManager</a:t>
            </a:r>
            <a:endParaRPr lang="zh-CN" altLang="en-US" sz="1400" dirty="0"/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6EE67CE8-1293-49DD-8EB8-80A9A2417F98}"/>
              </a:ext>
            </a:extLst>
          </p:cNvPr>
          <p:cNvSpPr/>
          <p:nvPr/>
        </p:nvSpPr>
        <p:spPr>
          <a:xfrm>
            <a:off x="6964200" y="4085657"/>
            <a:ext cx="1970786" cy="23185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01CB4E38-0768-46B9-9F16-C56510894E8F}"/>
              </a:ext>
            </a:extLst>
          </p:cNvPr>
          <p:cNvSpPr/>
          <p:nvPr/>
        </p:nvSpPr>
        <p:spPr>
          <a:xfrm>
            <a:off x="7193627" y="4654526"/>
            <a:ext cx="1543050" cy="67706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A944203D-D387-41AC-BA0C-3B0CAA1FDD6D}"/>
              </a:ext>
            </a:extLst>
          </p:cNvPr>
          <p:cNvSpPr txBox="1"/>
          <p:nvPr/>
        </p:nvSpPr>
        <p:spPr>
          <a:xfrm>
            <a:off x="7254861" y="4761617"/>
            <a:ext cx="14205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 err="1"/>
              <a:t>ResourceManager</a:t>
            </a:r>
            <a:r>
              <a:rPr lang="en-US" altLang="zh-CN" sz="1200" dirty="0"/>
              <a:t> </a:t>
            </a:r>
          </a:p>
          <a:p>
            <a:pPr algn="ctr"/>
            <a:r>
              <a:rPr lang="en-US" altLang="zh-CN" sz="1200" dirty="0"/>
              <a:t>Gateway</a:t>
            </a:r>
            <a:endParaRPr lang="zh-CN" altLang="en-US" sz="1400" dirty="0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52E34D43-6199-4C25-A17D-7A0481A19B0D}"/>
              </a:ext>
            </a:extLst>
          </p:cNvPr>
          <p:cNvSpPr/>
          <p:nvPr/>
        </p:nvSpPr>
        <p:spPr>
          <a:xfrm>
            <a:off x="3473053" y="5325060"/>
            <a:ext cx="1762574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700" dirty="0"/>
              <a:t>1. get  </a:t>
            </a:r>
            <a:r>
              <a:rPr lang="en-US" altLang="zh-CN" sz="700" dirty="0" err="1"/>
              <a:t>ResourceManagerGateway</a:t>
            </a:r>
            <a:r>
              <a:rPr lang="en-US" altLang="zh-CN" sz="700" dirty="0"/>
              <a:t> ref</a:t>
            </a:r>
            <a:endParaRPr lang="zh-CN" altLang="en-US" sz="800" dirty="0"/>
          </a:p>
        </p:txBody>
      </p:sp>
    </p:spTree>
    <p:extLst>
      <p:ext uri="{BB962C8B-B14F-4D97-AF65-F5344CB8AC3E}">
        <p14:creationId xmlns:p14="http://schemas.microsoft.com/office/powerpoint/2010/main" val="10430678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7E48B4-9CAB-43BA-8A88-236FB2A59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Example: </a:t>
            </a:r>
            <a:r>
              <a:rPr lang="en-US" altLang="zh-CN" dirty="0" err="1"/>
              <a:t>TaskExecutor</a:t>
            </a:r>
            <a:r>
              <a:rPr lang="en-US" altLang="zh-CN" dirty="0"/>
              <a:t> connects to </a:t>
            </a:r>
            <a:r>
              <a:rPr lang="en-US" altLang="zh-CN" dirty="0" err="1"/>
              <a:t>ResourceManager</a:t>
            </a:r>
            <a:endParaRPr lang="zh-CN" altLang="en-US" dirty="0"/>
          </a:p>
        </p:txBody>
      </p:sp>
      <p:sp>
        <p:nvSpPr>
          <p:cNvPr id="28" name="内容占位符 2">
            <a:extLst>
              <a:ext uri="{FF2B5EF4-FFF2-40B4-BE49-F238E27FC236}">
                <a16:creationId xmlns:a16="http://schemas.microsoft.com/office/drawing/2014/main" id="{5191E4D7-2166-4E54-936E-76B316D097D6}"/>
              </a:ext>
            </a:extLst>
          </p:cNvPr>
          <p:cNvSpPr txBox="1">
            <a:spLocks/>
          </p:cNvSpPr>
          <p:nvPr/>
        </p:nvSpPr>
        <p:spPr>
          <a:xfrm>
            <a:off x="838200" y="1825985"/>
            <a:ext cx="10515600" cy="18927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/>
              <a:t>1. </a:t>
            </a:r>
            <a:r>
              <a:rPr lang="en-US" altLang="zh-CN" sz="1400" dirty="0" err="1"/>
              <a:t>TaskExecutor</a:t>
            </a:r>
            <a:r>
              <a:rPr lang="en-US" altLang="zh-CN" sz="1400" dirty="0"/>
              <a:t> get a reference of </a:t>
            </a:r>
            <a:r>
              <a:rPr lang="en-US" altLang="zh-CN" sz="1400" dirty="0" err="1"/>
              <a:t>ResourceManagerGateway</a:t>
            </a:r>
            <a:r>
              <a:rPr lang="en-US" altLang="zh-CN" sz="1400" dirty="0"/>
              <a:t> by</a:t>
            </a:r>
            <a:r>
              <a:rPr lang="zh-CN" altLang="en-US" sz="1400" dirty="0"/>
              <a:t> </a:t>
            </a:r>
            <a:r>
              <a:rPr lang="en-US" altLang="zh-CN" sz="1400" dirty="0"/>
              <a:t>using</a:t>
            </a:r>
            <a:r>
              <a:rPr lang="zh-CN" altLang="en-US" sz="1400" dirty="0"/>
              <a:t> </a:t>
            </a:r>
            <a:r>
              <a:rPr lang="en-US" altLang="zh-CN" sz="1400" dirty="0"/>
              <a:t>the</a:t>
            </a:r>
            <a:r>
              <a:rPr lang="zh-CN" altLang="en-US" sz="1400" dirty="0"/>
              <a:t> </a:t>
            </a:r>
            <a:r>
              <a:rPr lang="en-US" altLang="zh-CN" sz="1400" dirty="0"/>
              <a:t>URL: </a:t>
            </a:r>
            <a:r>
              <a:rPr lang="en-US" altLang="zh-CN" sz="1400" dirty="0" err="1"/>
              <a:t>akka.tcp</a:t>
            </a:r>
            <a:r>
              <a:rPr lang="en-US" altLang="zh-CN" sz="1400" dirty="0"/>
              <a:t>://flink@localhost:6123/user/</a:t>
            </a:r>
            <a:r>
              <a:rPr lang="en-US" altLang="zh-CN" sz="1400" dirty="0" err="1"/>
              <a:t>resourcemanager</a:t>
            </a:r>
            <a:r>
              <a:rPr lang="en-US" altLang="zh-CN" sz="1400" dirty="0"/>
              <a:t>. </a:t>
            </a:r>
          </a:p>
          <a:p>
            <a:r>
              <a:rPr lang="en-US" altLang="zh-CN" sz="1400" dirty="0"/>
              <a:t>2. </a:t>
            </a:r>
            <a:r>
              <a:rPr lang="en-US" altLang="zh-CN" sz="1400" dirty="0" err="1"/>
              <a:t>TaskExecutor</a:t>
            </a:r>
            <a:r>
              <a:rPr lang="en-US" altLang="zh-CN" sz="1400" dirty="0"/>
              <a:t>  then informs </a:t>
            </a:r>
            <a:r>
              <a:rPr lang="en-US" altLang="zh-CN" sz="1400" dirty="0" err="1"/>
              <a:t>ResourceManager</a:t>
            </a:r>
            <a:r>
              <a:rPr lang="en-US" altLang="zh-CN" sz="1400" dirty="0"/>
              <a:t> the URL of </a:t>
            </a:r>
            <a:r>
              <a:rPr lang="en-US" altLang="zh-CN" sz="1400" dirty="0" err="1"/>
              <a:t>TaskExecutor</a:t>
            </a:r>
            <a:r>
              <a:rPr lang="en-US" altLang="zh-CN" sz="1400" dirty="0"/>
              <a:t> by using the </a:t>
            </a:r>
            <a:r>
              <a:rPr lang="en-US" altLang="zh-CN" sz="1400" dirty="0" err="1"/>
              <a:t>ResourceManagerGateway</a:t>
            </a:r>
            <a:r>
              <a:rPr lang="en-US" altLang="zh-CN" sz="1400" dirty="0"/>
              <a:t>.</a:t>
            </a:r>
          </a:p>
          <a:p>
            <a:r>
              <a:rPr lang="en-US" altLang="zh-CN" sz="1400" dirty="0"/>
              <a:t>3. </a:t>
            </a:r>
            <a:r>
              <a:rPr lang="en-US" altLang="zh-CN" sz="1400" dirty="0" err="1"/>
              <a:t>ResourceManager</a:t>
            </a:r>
            <a:r>
              <a:rPr lang="en-US" altLang="zh-CN" sz="1400" dirty="0"/>
              <a:t> receives the URL of </a:t>
            </a:r>
            <a:r>
              <a:rPr lang="en-US" altLang="zh-CN" sz="1400" dirty="0" err="1"/>
              <a:t>TaskExecutor</a:t>
            </a:r>
            <a:r>
              <a:rPr lang="en-US" altLang="zh-CN" sz="1400" dirty="0"/>
              <a:t>, and will use the same logic to get a reference of </a:t>
            </a:r>
            <a:r>
              <a:rPr lang="en-US" altLang="zh-CN" sz="1400" dirty="0" err="1"/>
              <a:t>TaskExecutorGateway</a:t>
            </a:r>
            <a:r>
              <a:rPr lang="en-US" altLang="zh-CN" sz="1400" dirty="0"/>
              <a:t>, and save it locally.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3C1010DA-5E5D-4181-91BD-F731CFC089C5}"/>
              </a:ext>
            </a:extLst>
          </p:cNvPr>
          <p:cNvSpPr txBox="1"/>
          <p:nvPr/>
        </p:nvSpPr>
        <p:spPr>
          <a:xfrm>
            <a:off x="3759470" y="4214469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 err="1"/>
              <a:t>TaskExecutor</a:t>
            </a:r>
            <a:endParaRPr lang="zh-CN" altLang="en-US" sz="1400" dirty="0"/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4501A478-E8B9-49A0-92A8-33BCD0F753BA}"/>
              </a:ext>
            </a:extLst>
          </p:cNvPr>
          <p:cNvSpPr/>
          <p:nvPr/>
        </p:nvSpPr>
        <p:spPr>
          <a:xfrm>
            <a:off x="3368947" y="4083923"/>
            <a:ext cx="1970786" cy="23237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E18F9027-B5A7-4129-A4A4-8F0D793D69A9}"/>
              </a:ext>
            </a:extLst>
          </p:cNvPr>
          <p:cNvSpPr/>
          <p:nvPr/>
        </p:nvSpPr>
        <p:spPr>
          <a:xfrm>
            <a:off x="3598374" y="4652792"/>
            <a:ext cx="1543050" cy="67706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5BCA7B32-547E-4297-A9BE-37DC30E601EB}"/>
              </a:ext>
            </a:extLst>
          </p:cNvPr>
          <p:cNvSpPr txBox="1"/>
          <p:nvPr/>
        </p:nvSpPr>
        <p:spPr>
          <a:xfrm>
            <a:off x="3827121" y="4759883"/>
            <a:ext cx="1085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 err="1"/>
              <a:t>TaskExecutor</a:t>
            </a:r>
            <a:r>
              <a:rPr lang="en-US" altLang="zh-CN" sz="1200" dirty="0"/>
              <a:t> </a:t>
            </a:r>
          </a:p>
          <a:p>
            <a:pPr algn="ctr"/>
            <a:r>
              <a:rPr lang="en-US" altLang="zh-CN" sz="1200" dirty="0"/>
              <a:t>Gateway</a:t>
            </a:r>
            <a:endParaRPr lang="zh-CN" altLang="en-US" sz="1400" dirty="0"/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27F3BA6A-696C-486C-8C74-FE89B1EF6A6F}"/>
              </a:ext>
            </a:extLst>
          </p:cNvPr>
          <p:cNvCxnSpPr>
            <a:cxnSpLocks/>
            <a:stCxn id="39" idx="3"/>
            <a:endCxn id="47" idx="1"/>
          </p:cNvCxnSpPr>
          <p:nvPr/>
        </p:nvCxnSpPr>
        <p:spPr>
          <a:xfrm flipV="1">
            <a:off x="5339733" y="5244933"/>
            <a:ext cx="1624467" cy="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39570BFC-E642-4109-8FE3-3B8059B0662D}"/>
              </a:ext>
            </a:extLst>
          </p:cNvPr>
          <p:cNvSpPr/>
          <p:nvPr/>
        </p:nvSpPr>
        <p:spPr>
          <a:xfrm>
            <a:off x="5337252" y="5056921"/>
            <a:ext cx="1629429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700" dirty="0"/>
              <a:t>2. Connect to </a:t>
            </a:r>
            <a:r>
              <a:rPr lang="en-US" altLang="zh-CN" sz="700" dirty="0" err="1"/>
              <a:t>ResourceManage</a:t>
            </a:r>
            <a:endParaRPr lang="zh-CN" altLang="en-US" sz="800" dirty="0"/>
          </a:p>
        </p:txBody>
      </p: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DB14E4E5-CACF-4458-8317-1D42D87DBC74}"/>
              </a:ext>
            </a:extLst>
          </p:cNvPr>
          <p:cNvSpPr/>
          <p:nvPr/>
        </p:nvSpPr>
        <p:spPr>
          <a:xfrm>
            <a:off x="3598374" y="5527834"/>
            <a:ext cx="1543050" cy="677069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181FAA88-C868-4613-8C34-878C899E1493}"/>
              </a:ext>
            </a:extLst>
          </p:cNvPr>
          <p:cNvSpPr txBox="1"/>
          <p:nvPr/>
        </p:nvSpPr>
        <p:spPr>
          <a:xfrm>
            <a:off x="3659608" y="5634925"/>
            <a:ext cx="14205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 err="1"/>
              <a:t>ResourceManager</a:t>
            </a:r>
            <a:r>
              <a:rPr lang="en-US" altLang="zh-CN" sz="1200" dirty="0"/>
              <a:t> </a:t>
            </a:r>
          </a:p>
          <a:p>
            <a:pPr algn="ctr"/>
            <a:r>
              <a:rPr lang="en-US" altLang="zh-CN" sz="1200" dirty="0"/>
              <a:t>Gateway</a:t>
            </a:r>
            <a:endParaRPr lang="zh-CN" altLang="en-US" sz="1400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C1C83F93-22F1-4730-A5E1-731A57965872}"/>
              </a:ext>
            </a:extLst>
          </p:cNvPr>
          <p:cNvSpPr txBox="1"/>
          <p:nvPr/>
        </p:nvSpPr>
        <p:spPr>
          <a:xfrm>
            <a:off x="7157551" y="4216203"/>
            <a:ext cx="15840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 err="1"/>
              <a:t>ResourceManager</a:t>
            </a:r>
            <a:endParaRPr lang="zh-CN" altLang="en-US" sz="1400" dirty="0"/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BB8C4069-9059-49AD-8B29-7361335763DD}"/>
              </a:ext>
            </a:extLst>
          </p:cNvPr>
          <p:cNvSpPr/>
          <p:nvPr/>
        </p:nvSpPr>
        <p:spPr>
          <a:xfrm>
            <a:off x="6964200" y="4085657"/>
            <a:ext cx="1970786" cy="23185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AFD0B025-7755-41F1-AE13-35F15DB44BEC}"/>
              </a:ext>
            </a:extLst>
          </p:cNvPr>
          <p:cNvSpPr/>
          <p:nvPr/>
        </p:nvSpPr>
        <p:spPr>
          <a:xfrm>
            <a:off x="7193627" y="4654526"/>
            <a:ext cx="1543050" cy="67706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638305FC-2B53-4342-B29E-C4567216ABC6}"/>
              </a:ext>
            </a:extLst>
          </p:cNvPr>
          <p:cNvSpPr txBox="1"/>
          <p:nvPr/>
        </p:nvSpPr>
        <p:spPr>
          <a:xfrm>
            <a:off x="7254861" y="4761617"/>
            <a:ext cx="14205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 err="1"/>
              <a:t>ResourceManager</a:t>
            </a:r>
            <a:r>
              <a:rPr lang="en-US" altLang="zh-CN" sz="1200" dirty="0"/>
              <a:t> </a:t>
            </a:r>
          </a:p>
          <a:p>
            <a:pPr algn="ctr"/>
            <a:r>
              <a:rPr lang="en-US" altLang="zh-CN" sz="1200" dirty="0"/>
              <a:t>Gateway</a:t>
            </a:r>
            <a:endParaRPr lang="zh-CN" altLang="en-US" sz="1400" dirty="0"/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93459F63-2FB6-430D-BBF7-FD2FCF5A9523}"/>
              </a:ext>
            </a:extLst>
          </p:cNvPr>
          <p:cNvSpPr/>
          <p:nvPr/>
        </p:nvSpPr>
        <p:spPr>
          <a:xfrm>
            <a:off x="7193627" y="5556692"/>
            <a:ext cx="1543050" cy="677069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7F249367-17B8-464A-9077-A79BB441E1F3}"/>
              </a:ext>
            </a:extLst>
          </p:cNvPr>
          <p:cNvSpPr txBox="1"/>
          <p:nvPr/>
        </p:nvSpPr>
        <p:spPr>
          <a:xfrm>
            <a:off x="7422374" y="5663783"/>
            <a:ext cx="1085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 err="1"/>
              <a:t>TaskExecutor</a:t>
            </a:r>
            <a:r>
              <a:rPr lang="en-US" altLang="zh-CN" sz="1200" dirty="0"/>
              <a:t> </a:t>
            </a:r>
          </a:p>
          <a:p>
            <a:pPr algn="ctr"/>
            <a:r>
              <a:rPr lang="en-US" altLang="zh-CN" sz="1200" dirty="0"/>
              <a:t>Gateway</a:t>
            </a:r>
            <a:endParaRPr lang="zh-CN" altLang="en-US" sz="1400" dirty="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A640C6F0-3DB3-43A6-BD6A-72E18C735D92}"/>
              </a:ext>
            </a:extLst>
          </p:cNvPr>
          <p:cNvSpPr/>
          <p:nvPr/>
        </p:nvSpPr>
        <p:spPr>
          <a:xfrm>
            <a:off x="3473053" y="5325060"/>
            <a:ext cx="1762574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700" dirty="0"/>
              <a:t>1. get  </a:t>
            </a:r>
            <a:r>
              <a:rPr lang="en-US" altLang="zh-CN" sz="700" dirty="0" err="1"/>
              <a:t>ResourceManagerGateway</a:t>
            </a:r>
            <a:r>
              <a:rPr lang="en-US" altLang="zh-CN" sz="700" dirty="0"/>
              <a:t> ref</a:t>
            </a:r>
            <a:endParaRPr lang="zh-CN" altLang="en-US" sz="800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E56E8706-C3AE-4356-B1F0-66958AFD4251}"/>
              </a:ext>
            </a:extLst>
          </p:cNvPr>
          <p:cNvSpPr/>
          <p:nvPr/>
        </p:nvSpPr>
        <p:spPr>
          <a:xfrm>
            <a:off x="7134878" y="5355415"/>
            <a:ext cx="1629429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700" dirty="0"/>
              <a:t>3. get </a:t>
            </a:r>
            <a:r>
              <a:rPr lang="en-US" altLang="zh-CN" sz="700" dirty="0" err="1"/>
              <a:t>TaskExecutorGateway</a:t>
            </a:r>
            <a:r>
              <a:rPr lang="en-US" altLang="zh-CN" sz="700" dirty="0"/>
              <a:t> ref</a:t>
            </a:r>
            <a:endParaRPr lang="zh-CN" altLang="en-US" sz="800" dirty="0"/>
          </a:p>
        </p:txBody>
      </p:sp>
    </p:spTree>
    <p:extLst>
      <p:ext uri="{BB962C8B-B14F-4D97-AF65-F5344CB8AC3E}">
        <p14:creationId xmlns:p14="http://schemas.microsoft.com/office/powerpoint/2010/main" val="14894535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09C088-3BC5-4476-BC11-5188D511A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821"/>
            <a:ext cx="10515600" cy="1325563"/>
          </a:xfrm>
        </p:spPr>
        <p:txBody>
          <a:bodyPr/>
          <a:lstStyle/>
          <a:p>
            <a:r>
              <a:rPr lang="en-US" altLang="zh-CN" dirty="0"/>
              <a:t>Client connects to </a:t>
            </a:r>
            <a:r>
              <a:rPr lang="en-US" altLang="zh-CN" dirty="0" err="1"/>
              <a:t>DispatcherRestEndpoint</a:t>
            </a:r>
            <a:endParaRPr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59C82F23-2DAB-45A5-9A13-4C5B6D1404A3}"/>
              </a:ext>
            </a:extLst>
          </p:cNvPr>
          <p:cNvSpPr txBox="1"/>
          <p:nvPr/>
        </p:nvSpPr>
        <p:spPr>
          <a:xfrm>
            <a:off x="7107159" y="4808598"/>
            <a:ext cx="10070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/>
              <a:t>Dispatcher</a:t>
            </a:r>
            <a:endParaRPr lang="zh-CN" altLang="en-US" sz="1600" dirty="0"/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451D3E6C-B3E9-49D8-B1FA-0537B5505A37}"/>
              </a:ext>
            </a:extLst>
          </p:cNvPr>
          <p:cNvSpPr/>
          <p:nvPr/>
        </p:nvSpPr>
        <p:spPr>
          <a:xfrm>
            <a:off x="6652591" y="4428593"/>
            <a:ext cx="1916145" cy="10677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188BFBF6-6A74-4428-B4AA-F21560528C13}"/>
              </a:ext>
            </a:extLst>
          </p:cNvPr>
          <p:cNvSpPr txBox="1"/>
          <p:nvPr/>
        </p:nvSpPr>
        <p:spPr>
          <a:xfrm>
            <a:off x="1062440" y="4808598"/>
            <a:ext cx="625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/>
              <a:t>Client</a:t>
            </a:r>
            <a:endParaRPr lang="zh-CN" altLang="en-US" sz="1600" dirty="0"/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85C1D042-B7E0-4E79-9B93-3EF55F6508AB}"/>
              </a:ext>
            </a:extLst>
          </p:cNvPr>
          <p:cNvSpPr/>
          <p:nvPr/>
        </p:nvSpPr>
        <p:spPr>
          <a:xfrm>
            <a:off x="417114" y="4428593"/>
            <a:ext cx="1916145" cy="10677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348E956B-6E78-49DD-ACA0-97B08A633E54}"/>
              </a:ext>
            </a:extLst>
          </p:cNvPr>
          <p:cNvSpPr txBox="1"/>
          <p:nvPr/>
        </p:nvSpPr>
        <p:spPr>
          <a:xfrm>
            <a:off x="3931851" y="4700877"/>
            <a:ext cx="12073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/>
              <a:t>Dispatcher</a:t>
            </a:r>
          </a:p>
          <a:p>
            <a:pPr algn="ctr"/>
            <a:r>
              <a:rPr lang="en-US" altLang="zh-CN" sz="1400" dirty="0" err="1"/>
              <a:t>RestEndpoint</a:t>
            </a:r>
            <a:endParaRPr lang="zh-CN" altLang="en-US" sz="1600" dirty="0"/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7B94D6DC-1533-43D0-9DE7-053399D910D6}"/>
              </a:ext>
            </a:extLst>
          </p:cNvPr>
          <p:cNvSpPr/>
          <p:nvPr/>
        </p:nvSpPr>
        <p:spPr>
          <a:xfrm>
            <a:off x="3577471" y="4428593"/>
            <a:ext cx="1916145" cy="10677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6D957300-1F9C-48CF-AB33-42EE697BC07E}"/>
              </a:ext>
            </a:extLst>
          </p:cNvPr>
          <p:cNvSpPr txBox="1"/>
          <p:nvPr/>
        </p:nvSpPr>
        <p:spPr>
          <a:xfrm>
            <a:off x="10099751" y="4822797"/>
            <a:ext cx="9813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 err="1"/>
              <a:t>JobMaster</a:t>
            </a:r>
            <a:endParaRPr lang="zh-CN" altLang="en-US" sz="1600" dirty="0"/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FA7E3631-4F32-449B-881B-6F98CF01D72E}"/>
              </a:ext>
            </a:extLst>
          </p:cNvPr>
          <p:cNvSpPr/>
          <p:nvPr/>
        </p:nvSpPr>
        <p:spPr>
          <a:xfrm>
            <a:off x="9632357" y="4428593"/>
            <a:ext cx="1916145" cy="10677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65C5C42B-D2BE-48AF-A83F-99A364804C11}"/>
              </a:ext>
            </a:extLst>
          </p:cNvPr>
          <p:cNvCxnSpPr>
            <a:cxnSpLocks/>
            <a:stCxn id="35" idx="3"/>
            <a:endCxn id="50" idx="1"/>
          </p:cNvCxnSpPr>
          <p:nvPr/>
        </p:nvCxnSpPr>
        <p:spPr>
          <a:xfrm>
            <a:off x="8568736" y="4962487"/>
            <a:ext cx="10636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ACF018D0-9EA1-48A0-8AD9-9F9AA649C80E}"/>
              </a:ext>
            </a:extLst>
          </p:cNvPr>
          <p:cNvSpPr txBox="1"/>
          <p:nvPr/>
        </p:nvSpPr>
        <p:spPr>
          <a:xfrm>
            <a:off x="8651297" y="4654710"/>
            <a:ext cx="8595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/>
              <a:t>3. spawn</a:t>
            </a:r>
            <a:endParaRPr lang="zh-CN" altLang="en-US" sz="1600" dirty="0"/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6F92CCEC-DC08-450B-83A3-4B095916D312}"/>
              </a:ext>
            </a:extLst>
          </p:cNvPr>
          <p:cNvCxnSpPr>
            <a:cxnSpLocks/>
            <a:stCxn id="41" idx="3"/>
            <a:endCxn id="35" idx="1"/>
          </p:cNvCxnSpPr>
          <p:nvPr/>
        </p:nvCxnSpPr>
        <p:spPr>
          <a:xfrm>
            <a:off x="5493616" y="4962487"/>
            <a:ext cx="11589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CEB65BB2-9F92-4544-8E12-863A04B3FFD5}"/>
              </a:ext>
            </a:extLst>
          </p:cNvPr>
          <p:cNvCxnSpPr>
            <a:cxnSpLocks/>
            <a:stCxn id="37" idx="3"/>
            <a:endCxn id="41" idx="1"/>
          </p:cNvCxnSpPr>
          <p:nvPr/>
        </p:nvCxnSpPr>
        <p:spPr>
          <a:xfrm>
            <a:off x="2333259" y="4962487"/>
            <a:ext cx="12442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>
            <a:extLst>
              <a:ext uri="{FF2B5EF4-FFF2-40B4-BE49-F238E27FC236}">
                <a16:creationId xmlns:a16="http://schemas.microsoft.com/office/drawing/2014/main" id="{45945929-5E2D-4B5F-B049-E29EE92599E1}"/>
              </a:ext>
            </a:extLst>
          </p:cNvPr>
          <p:cNvSpPr txBox="1"/>
          <p:nvPr/>
        </p:nvSpPr>
        <p:spPr>
          <a:xfrm>
            <a:off x="2333258" y="4693713"/>
            <a:ext cx="11592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/>
              <a:t>1. </a:t>
            </a:r>
            <a:r>
              <a:rPr lang="en-US" altLang="zh-CN" sz="1400" dirty="0" err="1"/>
              <a:t>JobGraph</a:t>
            </a:r>
            <a:r>
              <a:rPr lang="en-US" altLang="zh-CN" sz="1400" dirty="0"/>
              <a:t> </a:t>
            </a:r>
          </a:p>
          <a:p>
            <a:pPr algn="ctr"/>
            <a:r>
              <a:rPr lang="en-US" altLang="zh-CN" sz="1400" dirty="0"/>
              <a:t>requests</a:t>
            </a:r>
            <a:endParaRPr lang="zh-CN" altLang="en-US" sz="1600" dirty="0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308BE3A5-5BD0-4550-AEAF-E399C7B370FF}"/>
              </a:ext>
            </a:extLst>
          </p:cNvPr>
          <p:cNvSpPr txBox="1"/>
          <p:nvPr/>
        </p:nvSpPr>
        <p:spPr>
          <a:xfrm>
            <a:off x="5324676" y="4694470"/>
            <a:ext cx="14015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2. Submit </a:t>
            </a:r>
          </a:p>
          <a:p>
            <a:pPr algn="ctr"/>
            <a:r>
              <a:rPr lang="en-US" altLang="zh-CN" sz="1400" dirty="0" err="1"/>
              <a:t>JobGraph</a:t>
            </a:r>
            <a:endParaRPr lang="zh-CN" altLang="en-US" sz="1600" dirty="0"/>
          </a:p>
        </p:txBody>
      </p:sp>
      <p:sp>
        <p:nvSpPr>
          <p:cNvPr id="69" name="内容占位符 2">
            <a:extLst>
              <a:ext uri="{FF2B5EF4-FFF2-40B4-BE49-F238E27FC236}">
                <a16:creationId xmlns:a16="http://schemas.microsoft.com/office/drawing/2014/main" id="{14CC0E90-DA02-4413-A096-4E08DA685D98}"/>
              </a:ext>
            </a:extLst>
          </p:cNvPr>
          <p:cNvSpPr txBox="1">
            <a:spLocks/>
          </p:cNvSpPr>
          <p:nvPr/>
        </p:nvSpPr>
        <p:spPr>
          <a:xfrm>
            <a:off x="838200" y="1399517"/>
            <a:ext cx="10515600" cy="1775325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1. Client submit Job via </a:t>
            </a:r>
            <a:r>
              <a:rPr lang="en-US" altLang="zh-CN" dirty="0" err="1"/>
              <a:t>netty</a:t>
            </a:r>
            <a:r>
              <a:rPr lang="en-US" altLang="zh-CN" dirty="0"/>
              <a:t> HTTP connection, client first find the restful server’s host and port from configuration, and then submit its </a:t>
            </a:r>
            <a:r>
              <a:rPr lang="en-US" altLang="zh-CN" dirty="0" err="1"/>
              <a:t>JobGraph</a:t>
            </a:r>
            <a:r>
              <a:rPr lang="en-US" altLang="zh-CN" dirty="0"/>
              <a:t> to the server(</a:t>
            </a:r>
            <a:r>
              <a:rPr lang="en-US" altLang="zh-CN" dirty="0" err="1"/>
              <a:t>DispatcherRestEndpoint</a:t>
            </a:r>
            <a:r>
              <a:rPr lang="en-US" altLang="zh-CN" dirty="0"/>
              <a:t>).</a:t>
            </a:r>
          </a:p>
          <a:p>
            <a:r>
              <a:rPr lang="en-US" altLang="zh-CN" dirty="0"/>
              <a:t>2. </a:t>
            </a:r>
            <a:r>
              <a:rPr lang="en-US" altLang="zh-CN" dirty="0" err="1"/>
              <a:t>DispatcherRestEndpoint</a:t>
            </a:r>
            <a:r>
              <a:rPr lang="en-US" altLang="zh-CN" dirty="0"/>
              <a:t> keeps a gateway of Dispatcher, and it will analysis the request and submit the </a:t>
            </a:r>
            <a:r>
              <a:rPr lang="en-US" altLang="zh-CN" dirty="0" err="1"/>
              <a:t>JobGraph</a:t>
            </a:r>
            <a:r>
              <a:rPr lang="en-US" altLang="zh-CN" dirty="0"/>
              <a:t> to Dispatcher via </a:t>
            </a:r>
            <a:r>
              <a:rPr lang="en-US" altLang="zh-CN" dirty="0" err="1"/>
              <a:t>Akka</a:t>
            </a:r>
            <a:r>
              <a:rPr lang="en-US" altLang="zh-CN" dirty="0"/>
              <a:t> RPC.</a:t>
            </a:r>
          </a:p>
          <a:p>
            <a:r>
              <a:rPr lang="en-US" altLang="zh-CN" dirty="0"/>
              <a:t>3. When Dispatcher receives the request, it will spawn a </a:t>
            </a:r>
            <a:r>
              <a:rPr lang="en-US" altLang="zh-CN" dirty="0" err="1"/>
              <a:t>JobMaster</a:t>
            </a:r>
            <a:r>
              <a:rPr lang="en-US" altLang="zh-CN" dirty="0"/>
              <a:t> to deploy the execution.</a:t>
            </a:r>
          </a:p>
        </p:txBody>
      </p:sp>
    </p:spTree>
    <p:extLst>
      <p:ext uri="{BB962C8B-B14F-4D97-AF65-F5344CB8AC3E}">
        <p14:creationId xmlns:p14="http://schemas.microsoft.com/office/powerpoint/2010/main" val="32869110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3955FF-ADFA-4EFB-966D-6C14CC70D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740"/>
            <a:ext cx="10515600" cy="1325563"/>
          </a:xfrm>
        </p:spPr>
        <p:txBody>
          <a:bodyPr/>
          <a:lstStyle/>
          <a:p>
            <a:r>
              <a:rPr lang="en-US" altLang="zh-CN" dirty="0" err="1"/>
              <a:t>TaskExecutor</a:t>
            </a:r>
            <a:r>
              <a:rPr lang="en-US" altLang="zh-CN" dirty="0"/>
              <a:t> connects to </a:t>
            </a:r>
            <a:r>
              <a:rPr lang="en-US" altLang="zh-CN" dirty="0" err="1"/>
              <a:t>JobMaster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E122B44F-9D16-41C2-A6CC-32AE02491FB6}"/>
              </a:ext>
            </a:extLst>
          </p:cNvPr>
          <p:cNvSpPr txBox="1"/>
          <p:nvPr/>
        </p:nvSpPr>
        <p:spPr>
          <a:xfrm>
            <a:off x="3384531" y="3257605"/>
            <a:ext cx="9813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 err="1"/>
              <a:t>JobMaster</a:t>
            </a:r>
            <a:endParaRPr lang="zh-CN" altLang="en-US" sz="1400" dirty="0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C88E2E00-645A-4D2C-BF5A-525C358CB4CF}"/>
              </a:ext>
            </a:extLst>
          </p:cNvPr>
          <p:cNvSpPr/>
          <p:nvPr/>
        </p:nvSpPr>
        <p:spPr>
          <a:xfrm>
            <a:off x="2889814" y="3127059"/>
            <a:ext cx="1970786" cy="146288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49C664B6-79A3-4797-A4A5-0FB868FA9BD0}"/>
              </a:ext>
            </a:extLst>
          </p:cNvPr>
          <p:cNvSpPr/>
          <p:nvPr/>
        </p:nvSpPr>
        <p:spPr>
          <a:xfrm>
            <a:off x="3119241" y="3695928"/>
            <a:ext cx="1543050" cy="67706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79ADC729-4249-40C1-97A8-8976EBC21325}"/>
              </a:ext>
            </a:extLst>
          </p:cNvPr>
          <p:cNvSpPr txBox="1"/>
          <p:nvPr/>
        </p:nvSpPr>
        <p:spPr>
          <a:xfrm>
            <a:off x="3367224" y="3803019"/>
            <a:ext cx="10470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 err="1"/>
              <a:t>JobManager</a:t>
            </a:r>
            <a:r>
              <a:rPr lang="en-US" altLang="zh-CN" sz="1200" dirty="0"/>
              <a:t> </a:t>
            </a:r>
          </a:p>
          <a:p>
            <a:pPr algn="ctr"/>
            <a:r>
              <a:rPr lang="en-US" altLang="zh-CN" sz="1200" dirty="0"/>
              <a:t>Gateway</a:t>
            </a:r>
            <a:endParaRPr lang="zh-CN" altLang="en-US" sz="1400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206D3727-1CEF-46E8-B332-A06BC7D27890}"/>
              </a:ext>
            </a:extLst>
          </p:cNvPr>
          <p:cNvSpPr txBox="1"/>
          <p:nvPr/>
        </p:nvSpPr>
        <p:spPr>
          <a:xfrm>
            <a:off x="6619671" y="3257605"/>
            <a:ext cx="15840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 err="1"/>
              <a:t>ResourceManager</a:t>
            </a:r>
            <a:endParaRPr lang="zh-CN" altLang="en-US" sz="1400" dirty="0"/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FC416587-7119-409E-AE86-80570DE6282A}"/>
              </a:ext>
            </a:extLst>
          </p:cNvPr>
          <p:cNvSpPr/>
          <p:nvPr/>
        </p:nvSpPr>
        <p:spPr>
          <a:xfrm>
            <a:off x="6426320" y="3127059"/>
            <a:ext cx="1970786" cy="146288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0D083C73-7919-4715-8821-4CFE1F5EFAE2}"/>
              </a:ext>
            </a:extLst>
          </p:cNvPr>
          <p:cNvSpPr/>
          <p:nvPr/>
        </p:nvSpPr>
        <p:spPr>
          <a:xfrm>
            <a:off x="6655747" y="3695928"/>
            <a:ext cx="1543050" cy="67706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C14E7461-EC13-4BD4-A5A6-FA6D7E344225}"/>
              </a:ext>
            </a:extLst>
          </p:cNvPr>
          <p:cNvSpPr txBox="1"/>
          <p:nvPr/>
        </p:nvSpPr>
        <p:spPr>
          <a:xfrm>
            <a:off x="6716981" y="3803019"/>
            <a:ext cx="14205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 err="1"/>
              <a:t>ResourceManager</a:t>
            </a:r>
            <a:r>
              <a:rPr lang="en-US" altLang="zh-CN" sz="1200" dirty="0"/>
              <a:t> </a:t>
            </a:r>
          </a:p>
          <a:p>
            <a:pPr algn="ctr"/>
            <a:r>
              <a:rPr lang="en-US" altLang="zh-CN" sz="1200" dirty="0"/>
              <a:t>Gateway</a:t>
            </a:r>
            <a:endParaRPr lang="zh-CN" altLang="en-US" sz="1400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AB413679-6BC3-4D4C-B6BB-4E9B67B18E44}"/>
              </a:ext>
            </a:extLst>
          </p:cNvPr>
          <p:cNvSpPr txBox="1"/>
          <p:nvPr/>
        </p:nvSpPr>
        <p:spPr>
          <a:xfrm>
            <a:off x="6816843" y="5436925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 err="1"/>
              <a:t>TaskExecutor</a:t>
            </a:r>
            <a:endParaRPr lang="zh-CN" altLang="en-US" sz="1400" dirty="0"/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F77E595C-5D85-460E-9677-27A55A9DDABF}"/>
              </a:ext>
            </a:extLst>
          </p:cNvPr>
          <p:cNvSpPr/>
          <p:nvPr/>
        </p:nvSpPr>
        <p:spPr>
          <a:xfrm>
            <a:off x="6426320" y="5306379"/>
            <a:ext cx="1970786" cy="146288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D1635D6A-7583-4D38-93D2-1F40544F9F54}"/>
              </a:ext>
            </a:extLst>
          </p:cNvPr>
          <p:cNvSpPr/>
          <p:nvPr/>
        </p:nvSpPr>
        <p:spPr>
          <a:xfrm>
            <a:off x="6655747" y="5875248"/>
            <a:ext cx="1543050" cy="67706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676DE479-D454-453A-8E52-B32361A649FC}"/>
              </a:ext>
            </a:extLst>
          </p:cNvPr>
          <p:cNvSpPr txBox="1"/>
          <p:nvPr/>
        </p:nvSpPr>
        <p:spPr>
          <a:xfrm>
            <a:off x="6884494" y="5982339"/>
            <a:ext cx="1085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 err="1"/>
              <a:t>TaskExecutor</a:t>
            </a:r>
            <a:r>
              <a:rPr lang="en-US" altLang="zh-CN" sz="1200" dirty="0"/>
              <a:t> </a:t>
            </a:r>
          </a:p>
          <a:p>
            <a:pPr algn="ctr"/>
            <a:r>
              <a:rPr lang="en-US" altLang="zh-CN" sz="1200" dirty="0"/>
              <a:t>Gateway</a:t>
            </a:r>
            <a:endParaRPr lang="zh-CN" altLang="en-US" sz="1400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BC53C223-0793-41CC-8AB1-329102761A91}"/>
              </a:ext>
            </a:extLst>
          </p:cNvPr>
          <p:cNvSpPr/>
          <p:nvPr/>
        </p:nvSpPr>
        <p:spPr>
          <a:xfrm>
            <a:off x="4828009" y="3658444"/>
            <a:ext cx="1629429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700" dirty="0"/>
              <a:t>1. Connect to </a:t>
            </a:r>
            <a:r>
              <a:rPr lang="en-US" altLang="zh-CN" sz="700" dirty="0" err="1"/>
              <a:t>ResourceManager</a:t>
            </a:r>
            <a:endParaRPr lang="zh-CN" altLang="en-US" sz="800" dirty="0"/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6D2EF631-EEE4-4BD3-BECB-2B5E19D49BAE}"/>
              </a:ext>
            </a:extLst>
          </p:cNvPr>
          <p:cNvCxnSpPr>
            <a:cxnSpLocks/>
            <a:stCxn id="23" idx="3"/>
            <a:endCxn id="28" idx="1"/>
          </p:cNvCxnSpPr>
          <p:nvPr/>
        </p:nvCxnSpPr>
        <p:spPr>
          <a:xfrm>
            <a:off x="4860600" y="3858500"/>
            <a:ext cx="15657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75966D6E-CE5E-4A4E-AB7C-28FF8834F6FB}"/>
              </a:ext>
            </a:extLst>
          </p:cNvPr>
          <p:cNvCxnSpPr>
            <a:cxnSpLocks/>
            <a:stCxn id="28" idx="2"/>
            <a:endCxn id="32" idx="0"/>
          </p:cNvCxnSpPr>
          <p:nvPr/>
        </p:nvCxnSpPr>
        <p:spPr>
          <a:xfrm>
            <a:off x="7411713" y="4589940"/>
            <a:ext cx="0" cy="716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>
            <a:extLst>
              <a:ext uri="{FF2B5EF4-FFF2-40B4-BE49-F238E27FC236}">
                <a16:creationId xmlns:a16="http://schemas.microsoft.com/office/drawing/2014/main" id="{E8EF834E-E4D1-4136-9908-7483006346C0}"/>
              </a:ext>
            </a:extLst>
          </p:cNvPr>
          <p:cNvSpPr/>
          <p:nvPr/>
        </p:nvSpPr>
        <p:spPr>
          <a:xfrm>
            <a:off x="6619671" y="4822522"/>
            <a:ext cx="1629429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700" dirty="0"/>
              <a:t>2. Inform with </a:t>
            </a:r>
            <a:r>
              <a:rPr lang="en-US" altLang="zh-CN" sz="700" dirty="0" err="1"/>
              <a:t>JobMaster</a:t>
            </a:r>
            <a:r>
              <a:rPr lang="en-US" altLang="zh-CN" sz="700" dirty="0"/>
              <a:t> address</a:t>
            </a:r>
            <a:endParaRPr lang="zh-CN" altLang="en-US" sz="800" dirty="0"/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558D5182-1F7C-425B-BA1C-7CDE4A5228A1}"/>
              </a:ext>
            </a:extLst>
          </p:cNvPr>
          <p:cNvCxnSpPr>
            <a:cxnSpLocks/>
            <a:stCxn id="32" idx="1"/>
            <a:endCxn id="23" idx="2"/>
          </p:cNvCxnSpPr>
          <p:nvPr/>
        </p:nvCxnSpPr>
        <p:spPr>
          <a:xfrm flipH="1" flipV="1">
            <a:off x="3875207" y="4589940"/>
            <a:ext cx="2551113" cy="1447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>
            <a:extLst>
              <a:ext uri="{FF2B5EF4-FFF2-40B4-BE49-F238E27FC236}">
                <a16:creationId xmlns:a16="http://schemas.microsoft.com/office/drawing/2014/main" id="{ECC21D97-E3F5-4D36-96AA-E379844F74C6}"/>
              </a:ext>
            </a:extLst>
          </p:cNvPr>
          <p:cNvSpPr/>
          <p:nvPr/>
        </p:nvSpPr>
        <p:spPr>
          <a:xfrm>
            <a:off x="3959027" y="5121325"/>
            <a:ext cx="2019313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700" dirty="0"/>
              <a:t>3. Connect to </a:t>
            </a:r>
            <a:r>
              <a:rPr lang="en-US" altLang="zh-CN" sz="700" dirty="0" err="1"/>
              <a:t>JobMaster</a:t>
            </a:r>
            <a:r>
              <a:rPr lang="en-US" altLang="zh-CN" sz="700" dirty="0"/>
              <a:t> with provided address</a:t>
            </a:r>
          </a:p>
        </p:txBody>
      </p:sp>
      <p:sp>
        <p:nvSpPr>
          <p:cNvPr id="57" name="内容占位符 2">
            <a:extLst>
              <a:ext uri="{FF2B5EF4-FFF2-40B4-BE49-F238E27FC236}">
                <a16:creationId xmlns:a16="http://schemas.microsoft.com/office/drawing/2014/main" id="{C8C31D1E-0C53-4730-8F96-FF6399228D80}"/>
              </a:ext>
            </a:extLst>
          </p:cNvPr>
          <p:cNvSpPr txBox="1">
            <a:spLocks/>
          </p:cNvSpPr>
          <p:nvPr/>
        </p:nvSpPr>
        <p:spPr>
          <a:xfrm>
            <a:off x="838200" y="1399517"/>
            <a:ext cx="10515600" cy="177532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1. When </a:t>
            </a:r>
            <a:r>
              <a:rPr lang="en-US" altLang="zh-CN" dirty="0" err="1"/>
              <a:t>JobMaster</a:t>
            </a:r>
            <a:r>
              <a:rPr lang="en-US" altLang="zh-CN" dirty="0"/>
              <a:t> initialized, it will connect to </a:t>
            </a:r>
            <a:r>
              <a:rPr lang="en-US" altLang="zh-CN" dirty="0" err="1"/>
              <a:t>ResourceManager</a:t>
            </a:r>
            <a:r>
              <a:rPr lang="en-US" altLang="zh-CN" dirty="0"/>
              <a:t> via the same logic as that in </a:t>
            </a:r>
            <a:r>
              <a:rPr lang="en-US" altLang="zh-CN" dirty="0" err="1"/>
              <a:t>TaskExecutor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2. </a:t>
            </a:r>
            <a:r>
              <a:rPr lang="en-US" altLang="zh-CN" dirty="0" err="1"/>
              <a:t>ResourceManager</a:t>
            </a:r>
            <a:r>
              <a:rPr lang="en-US" altLang="zh-CN" dirty="0"/>
              <a:t> get the connection request and will allocate resources for it, so it will send slot request to </a:t>
            </a:r>
            <a:r>
              <a:rPr lang="en-US" altLang="zh-CN" dirty="0" err="1"/>
              <a:t>TaskExecutor</a:t>
            </a:r>
            <a:r>
              <a:rPr lang="en-US" altLang="zh-CN" dirty="0"/>
              <a:t> with </a:t>
            </a:r>
            <a:r>
              <a:rPr lang="en-US" altLang="zh-CN" dirty="0" err="1"/>
              <a:t>JobMaster’s</a:t>
            </a:r>
            <a:r>
              <a:rPr lang="en-US" altLang="zh-CN" dirty="0"/>
              <a:t> address.</a:t>
            </a:r>
          </a:p>
          <a:p>
            <a:r>
              <a:rPr lang="en-US" altLang="zh-CN" dirty="0"/>
              <a:t>3. </a:t>
            </a:r>
            <a:r>
              <a:rPr lang="en-US" altLang="zh-CN" dirty="0" err="1"/>
              <a:t>TaskExecutor</a:t>
            </a:r>
            <a:r>
              <a:rPr lang="en-US" altLang="zh-CN" dirty="0"/>
              <a:t> receives the address of </a:t>
            </a:r>
            <a:r>
              <a:rPr lang="en-US" altLang="zh-CN" dirty="0" err="1"/>
              <a:t>JobMaster</a:t>
            </a:r>
            <a:r>
              <a:rPr lang="en-US" altLang="zh-CN" dirty="0"/>
              <a:t>, and will connect to </a:t>
            </a:r>
            <a:r>
              <a:rPr lang="en-US" altLang="zh-CN" dirty="0" err="1"/>
              <a:t>JobMaster</a:t>
            </a:r>
            <a:r>
              <a:rPr lang="en-US" altLang="zh-C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524250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445EE8-76E0-424D-A840-9131A89FD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55158"/>
            <a:ext cx="10515600" cy="1325563"/>
          </a:xfrm>
        </p:spPr>
        <p:txBody>
          <a:bodyPr/>
          <a:lstStyle/>
          <a:p>
            <a:r>
              <a:rPr lang="en-US" altLang="zh-CN" dirty="0" err="1"/>
              <a:t>Flink</a:t>
            </a:r>
            <a:r>
              <a:rPr lang="en-US" altLang="zh-CN" dirty="0"/>
              <a:t> RPC framework internal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856C8B-5D38-4B70-B0BC-F49CF04293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9585"/>
            <a:ext cx="10515600" cy="1325563"/>
          </a:xfrm>
        </p:spPr>
        <p:txBody>
          <a:bodyPr>
            <a:normAutofit fontScale="62500" lnSpcReduction="20000"/>
          </a:bodyPr>
          <a:lstStyle/>
          <a:p>
            <a:r>
              <a:rPr lang="en-US" altLang="zh-CN" dirty="0"/>
              <a:t>Every components extend a </a:t>
            </a:r>
            <a:r>
              <a:rPr lang="en-US" altLang="zh-CN" dirty="0" err="1"/>
              <a:t>rpcEndpoint</a:t>
            </a:r>
            <a:r>
              <a:rPr lang="en-US" altLang="zh-CN" dirty="0"/>
              <a:t>, which is the main class used to communicate with each other, and all classes are the implementation of a </a:t>
            </a:r>
            <a:r>
              <a:rPr lang="en-US" altLang="zh-CN" dirty="0" err="1"/>
              <a:t>rpcGateway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 err="1"/>
              <a:t>rpcService</a:t>
            </a:r>
            <a:r>
              <a:rPr lang="en-US" altLang="zh-CN" dirty="0"/>
              <a:t> is the main class used to 1. create </a:t>
            </a:r>
            <a:r>
              <a:rPr lang="en-US" altLang="zh-CN" dirty="0" err="1"/>
              <a:t>rpcServer</a:t>
            </a:r>
            <a:r>
              <a:rPr lang="en-US" altLang="zh-CN" dirty="0"/>
              <a:t> and 2. connect to other </a:t>
            </a:r>
            <a:r>
              <a:rPr lang="en-US" altLang="zh-CN" dirty="0" err="1"/>
              <a:t>rpcServers</a:t>
            </a:r>
            <a:r>
              <a:rPr lang="en-US" altLang="zh-CN" dirty="0"/>
              <a:t>.</a:t>
            </a:r>
          </a:p>
          <a:p>
            <a:pPr lvl="1"/>
            <a:r>
              <a:rPr lang="en-US" altLang="zh-CN" dirty="0" err="1"/>
              <a:t>rpcEndpoint</a:t>
            </a:r>
            <a:r>
              <a:rPr lang="en-US" altLang="zh-CN" dirty="0"/>
              <a:t> uses </a:t>
            </a:r>
            <a:r>
              <a:rPr lang="en-US" altLang="zh-CN" dirty="0" err="1"/>
              <a:t>rpcService</a:t>
            </a:r>
            <a:r>
              <a:rPr lang="en-US" altLang="zh-CN" dirty="0"/>
              <a:t> to create a </a:t>
            </a:r>
            <a:r>
              <a:rPr lang="en-US" altLang="zh-CN" dirty="0" err="1"/>
              <a:t>rpcServer</a:t>
            </a:r>
            <a:r>
              <a:rPr lang="en-US" altLang="zh-CN" dirty="0"/>
              <a:t> for itself, which contains the handler for remote calls.</a:t>
            </a:r>
          </a:p>
          <a:p>
            <a:pPr lvl="1"/>
            <a:r>
              <a:rPr lang="en-US" altLang="zh-CN" dirty="0" err="1"/>
              <a:t>rpcEndpoints</a:t>
            </a:r>
            <a:r>
              <a:rPr lang="en-US" altLang="zh-CN" dirty="0"/>
              <a:t> connect to each other by using </a:t>
            </a:r>
            <a:r>
              <a:rPr lang="en-US" altLang="zh-CN" dirty="0" err="1"/>
              <a:t>rpcService</a:t>
            </a:r>
            <a:r>
              <a:rPr lang="en-US" altLang="zh-CN" dirty="0"/>
              <a:t> with a specific URL to connect, and will return another </a:t>
            </a:r>
            <a:r>
              <a:rPr lang="en-US" altLang="zh-CN" dirty="0" err="1"/>
              <a:t>rpcEndpoint’s</a:t>
            </a:r>
            <a:r>
              <a:rPr lang="en-US" altLang="zh-CN" dirty="0"/>
              <a:t> </a:t>
            </a:r>
            <a:r>
              <a:rPr lang="en-US" altLang="zh-CN" dirty="0" err="1"/>
              <a:t>rpcServer</a:t>
            </a:r>
            <a:r>
              <a:rPr lang="en-US" altLang="zh-CN" dirty="0"/>
              <a:t> reference for invocation.</a:t>
            </a:r>
          </a:p>
        </p:txBody>
      </p:sp>
      <p:pic>
        <p:nvPicPr>
          <p:cNvPr id="8" name="图片 7" descr="地图上有字&#10;&#10;描述已自动生成">
            <a:extLst>
              <a:ext uri="{FF2B5EF4-FFF2-40B4-BE49-F238E27FC236}">
                <a16:creationId xmlns:a16="http://schemas.microsoft.com/office/drawing/2014/main" id="{5C4489A2-2990-445D-A9DC-954D6618C5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9569" y="2363925"/>
            <a:ext cx="7982128" cy="442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8815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354575-3DB7-4A63-820C-1585FAA83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StreamManager</a:t>
            </a:r>
            <a:r>
              <a:rPr lang="en-US" altLang="zh-CN" dirty="0"/>
              <a:t> Dispatcher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151C1D5-2AB0-4FA6-AB9C-7C281FEF24A1}"/>
              </a:ext>
            </a:extLst>
          </p:cNvPr>
          <p:cNvSpPr txBox="1"/>
          <p:nvPr/>
        </p:nvSpPr>
        <p:spPr>
          <a:xfrm>
            <a:off x="4147381" y="3495653"/>
            <a:ext cx="14205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 err="1"/>
              <a:t>StreamManager</a:t>
            </a:r>
            <a:endParaRPr lang="en-US" altLang="zh-CN" sz="1400" dirty="0"/>
          </a:p>
          <a:p>
            <a:pPr algn="ctr"/>
            <a:r>
              <a:rPr lang="en-US" altLang="zh-CN" sz="1400" dirty="0"/>
              <a:t>Dispatcher</a:t>
            </a:r>
            <a:endParaRPr lang="zh-CN" altLang="en-US" sz="1600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A2ABB08A-192A-412B-8B5A-86F22706BB90}"/>
              </a:ext>
            </a:extLst>
          </p:cNvPr>
          <p:cNvSpPr/>
          <p:nvPr/>
        </p:nvSpPr>
        <p:spPr>
          <a:xfrm>
            <a:off x="3899598" y="3254147"/>
            <a:ext cx="1916145" cy="10677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8944BE8-4B17-429E-B0A9-70942D65CE10}"/>
              </a:ext>
            </a:extLst>
          </p:cNvPr>
          <p:cNvSpPr txBox="1"/>
          <p:nvPr/>
        </p:nvSpPr>
        <p:spPr>
          <a:xfrm>
            <a:off x="8089601" y="1977993"/>
            <a:ext cx="10198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/>
              <a:t>Stream</a:t>
            </a:r>
          </a:p>
          <a:p>
            <a:pPr algn="ctr"/>
            <a:r>
              <a:rPr lang="en-US" altLang="zh-CN" sz="1400" dirty="0"/>
              <a:t>Manager 1</a:t>
            </a:r>
            <a:endParaRPr lang="zh-CN" altLang="en-US" sz="1600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D5EBDA56-6C8B-425E-BC08-6A93091B70C6}"/>
              </a:ext>
            </a:extLst>
          </p:cNvPr>
          <p:cNvSpPr/>
          <p:nvPr/>
        </p:nvSpPr>
        <p:spPr>
          <a:xfrm>
            <a:off x="7641444" y="1736487"/>
            <a:ext cx="1916145" cy="10677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7CC2E2D2-A379-4012-9130-8A9A33441A04}"/>
              </a:ext>
            </a:extLst>
          </p:cNvPr>
          <p:cNvCxnSpPr>
            <a:stCxn id="7" idx="3"/>
            <a:endCxn id="11" idx="1"/>
          </p:cNvCxnSpPr>
          <p:nvPr/>
        </p:nvCxnSpPr>
        <p:spPr>
          <a:xfrm flipV="1">
            <a:off x="5815743" y="2270381"/>
            <a:ext cx="1825701" cy="1517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63C24197-FDE4-4FB1-969A-BBCCC37364E8}"/>
              </a:ext>
            </a:extLst>
          </p:cNvPr>
          <p:cNvSpPr txBox="1"/>
          <p:nvPr/>
        </p:nvSpPr>
        <p:spPr>
          <a:xfrm>
            <a:off x="8089601" y="3476097"/>
            <a:ext cx="10198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/>
              <a:t>Stream</a:t>
            </a:r>
          </a:p>
          <a:p>
            <a:pPr algn="ctr"/>
            <a:r>
              <a:rPr lang="en-US" altLang="zh-CN" sz="1400" dirty="0"/>
              <a:t>Manager 2</a:t>
            </a:r>
            <a:endParaRPr lang="zh-CN" altLang="en-US" sz="1600" dirty="0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50BA5D6A-784F-47DC-9DA5-2F29CCD69A06}"/>
              </a:ext>
            </a:extLst>
          </p:cNvPr>
          <p:cNvSpPr/>
          <p:nvPr/>
        </p:nvSpPr>
        <p:spPr>
          <a:xfrm>
            <a:off x="7641444" y="3234591"/>
            <a:ext cx="1916145" cy="10677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EED145EB-5758-4840-A7A3-F866994EEA9E}"/>
              </a:ext>
            </a:extLst>
          </p:cNvPr>
          <p:cNvSpPr txBox="1"/>
          <p:nvPr/>
        </p:nvSpPr>
        <p:spPr>
          <a:xfrm>
            <a:off x="8071167" y="5424073"/>
            <a:ext cx="10567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/>
              <a:t>Stream</a:t>
            </a:r>
          </a:p>
          <a:p>
            <a:pPr algn="ctr"/>
            <a:r>
              <a:rPr lang="en-US" altLang="zh-CN" sz="1400" dirty="0"/>
              <a:t>Manager N</a:t>
            </a:r>
            <a:endParaRPr lang="zh-CN" altLang="en-US" sz="1600" dirty="0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463F1109-315E-4E94-B879-2D7E11C25A4C}"/>
              </a:ext>
            </a:extLst>
          </p:cNvPr>
          <p:cNvSpPr/>
          <p:nvPr/>
        </p:nvSpPr>
        <p:spPr>
          <a:xfrm>
            <a:off x="7641444" y="5182567"/>
            <a:ext cx="1916145" cy="10677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B21125C8-9D60-4283-8D3F-1F12DD929BDD}"/>
              </a:ext>
            </a:extLst>
          </p:cNvPr>
          <p:cNvSpPr txBox="1"/>
          <p:nvPr/>
        </p:nvSpPr>
        <p:spPr>
          <a:xfrm rot="5400000">
            <a:off x="8308546" y="4422858"/>
            <a:ext cx="518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…</a:t>
            </a: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E3F09771-2974-4143-B6FD-7D97104DE7A5}"/>
              </a:ext>
            </a:extLst>
          </p:cNvPr>
          <p:cNvCxnSpPr>
            <a:cxnSpLocks/>
            <a:stCxn id="7" idx="3"/>
            <a:endCxn id="20" idx="1"/>
          </p:cNvCxnSpPr>
          <p:nvPr/>
        </p:nvCxnSpPr>
        <p:spPr>
          <a:xfrm flipV="1">
            <a:off x="5815743" y="3768485"/>
            <a:ext cx="1825701" cy="19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EF0970EB-A78F-449D-8F35-C7A56D614119}"/>
              </a:ext>
            </a:extLst>
          </p:cNvPr>
          <p:cNvCxnSpPr>
            <a:cxnSpLocks/>
            <a:stCxn id="7" idx="3"/>
            <a:endCxn id="23" idx="1"/>
          </p:cNvCxnSpPr>
          <p:nvPr/>
        </p:nvCxnSpPr>
        <p:spPr>
          <a:xfrm>
            <a:off x="5815743" y="3788041"/>
            <a:ext cx="1825701" cy="1928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6ED8D6F0-D12E-456E-9C0F-AB0C67BA87B5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2239570" y="3788041"/>
            <a:ext cx="16600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D453A329-499A-451E-A602-A74B71E5056C}"/>
              </a:ext>
            </a:extLst>
          </p:cNvPr>
          <p:cNvSpPr txBox="1"/>
          <p:nvPr/>
        </p:nvSpPr>
        <p:spPr>
          <a:xfrm>
            <a:off x="2239570" y="3440886"/>
            <a:ext cx="16289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 err="1"/>
              <a:t>JobGraph</a:t>
            </a:r>
            <a:r>
              <a:rPr lang="en-US" altLang="zh-CN" sz="1400" dirty="0"/>
              <a:t> requests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8107885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8FA4DC-B8B9-4F15-983A-EF1415D03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249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Design of network framework in </a:t>
            </a:r>
            <a:r>
              <a:rPr lang="en-US" altLang="zh-CN" sz="4000" dirty="0" err="1"/>
              <a:t>StreamManager</a:t>
            </a:r>
            <a:endParaRPr lang="zh-CN" altLang="en-US" sz="40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46E3F4D-A801-49FF-9FA6-651F5C902D70}"/>
              </a:ext>
            </a:extLst>
          </p:cNvPr>
          <p:cNvSpPr txBox="1"/>
          <p:nvPr/>
        </p:nvSpPr>
        <p:spPr>
          <a:xfrm>
            <a:off x="5941542" y="1532995"/>
            <a:ext cx="14205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 err="1"/>
              <a:t>StreamManager</a:t>
            </a:r>
            <a:endParaRPr lang="en-US" altLang="zh-CN" sz="1400" dirty="0"/>
          </a:p>
          <a:p>
            <a:pPr algn="ctr"/>
            <a:r>
              <a:rPr lang="en-US" altLang="zh-CN" sz="1400" dirty="0"/>
              <a:t>Dispatcher</a:t>
            </a:r>
            <a:endParaRPr lang="zh-CN" altLang="en-US" sz="1600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8CE1AD9E-EFA9-48AE-A5F9-B9DAC0F79657}"/>
              </a:ext>
            </a:extLst>
          </p:cNvPr>
          <p:cNvSpPr/>
          <p:nvPr/>
        </p:nvSpPr>
        <p:spPr>
          <a:xfrm>
            <a:off x="5693759" y="1291489"/>
            <a:ext cx="1916145" cy="10677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830FC91-1CC9-4C8E-820E-876AC2C14062}"/>
              </a:ext>
            </a:extLst>
          </p:cNvPr>
          <p:cNvSpPr txBox="1"/>
          <p:nvPr/>
        </p:nvSpPr>
        <p:spPr>
          <a:xfrm>
            <a:off x="6148327" y="6041543"/>
            <a:ext cx="10070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/>
              <a:t>Dispatcher</a:t>
            </a:r>
            <a:endParaRPr lang="zh-CN" altLang="en-US" sz="1600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EAE557A7-5A3A-48C0-8889-18BCFDFD77F8}"/>
              </a:ext>
            </a:extLst>
          </p:cNvPr>
          <p:cNvSpPr/>
          <p:nvPr/>
        </p:nvSpPr>
        <p:spPr>
          <a:xfrm>
            <a:off x="5693759" y="5661538"/>
            <a:ext cx="1916145" cy="10677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6B58EDC-F1E9-44E8-80F5-7C03B24453CE}"/>
              </a:ext>
            </a:extLst>
          </p:cNvPr>
          <p:cNvSpPr txBox="1"/>
          <p:nvPr/>
        </p:nvSpPr>
        <p:spPr>
          <a:xfrm>
            <a:off x="2175623" y="1671494"/>
            <a:ext cx="625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/>
              <a:t>Client</a:t>
            </a:r>
            <a:endParaRPr lang="zh-CN" altLang="en-US" sz="1600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1CEA930B-A927-434A-8D16-C3785DC77797}"/>
              </a:ext>
            </a:extLst>
          </p:cNvPr>
          <p:cNvSpPr/>
          <p:nvPr/>
        </p:nvSpPr>
        <p:spPr>
          <a:xfrm>
            <a:off x="1530297" y="1291489"/>
            <a:ext cx="1916145" cy="10677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E418F67D-A9EB-4EFF-9930-727B3892CA71}"/>
              </a:ext>
            </a:extLst>
          </p:cNvPr>
          <p:cNvCxnSpPr>
            <a:cxnSpLocks/>
            <a:stCxn id="15" idx="3"/>
            <a:endCxn id="7" idx="1"/>
          </p:cNvCxnSpPr>
          <p:nvPr/>
        </p:nvCxnSpPr>
        <p:spPr>
          <a:xfrm>
            <a:off x="3446442" y="1825383"/>
            <a:ext cx="22473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A8882D8F-9A3A-4907-9950-84281CEC7B14}"/>
              </a:ext>
            </a:extLst>
          </p:cNvPr>
          <p:cNvSpPr txBox="1"/>
          <p:nvPr/>
        </p:nvSpPr>
        <p:spPr>
          <a:xfrm>
            <a:off x="3663441" y="1494840"/>
            <a:ext cx="18133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/>
              <a:t>1. </a:t>
            </a:r>
            <a:r>
              <a:rPr lang="en-US" altLang="zh-CN" sz="1400" dirty="0" err="1"/>
              <a:t>JobGraph</a:t>
            </a:r>
            <a:r>
              <a:rPr lang="en-US" altLang="zh-CN" sz="1400" dirty="0"/>
              <a:t> requests</a:t>
            </a:r>
            <a:endParaRPr lang="zh-CN" altLang="en-US" sz="1600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76758C1B-F01B-43D3-A0AD-AE3D892E9B7E}"/>
              </a:ext>
            </a:extLst>
          </p:cNvPr>
          <p:cNvSpPr txBox="1"/>
          <p:nvPr/>
        </p:nvSpPr>
        <p:spPr>
          <a:xfrm>
            <a:off x="6048139" y="4486029"/>
            <a:ext cx="12073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/>
              <a:t>Dispatcher</a:t>
            </a:r>
          </a:p>
          <a:p>
            <a:pPr algn="ctr"/>
            <a:r>
              <a:rPr lang="en-US" altLang="zh-CN" sz="1400" dirty="0" err="1"/>
              <a:t>RestEndpoint</a:t>
            </a:r>
            <a:endParaRPr lang="zh-CN" altLang="en-US" sz="1600" dirty="0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BFD58CF0-143D-42A1-8169-810600AB7EC4}"/>
              </a:ext>
            </a:extLst>
          </p:cNvPr>
          <p:cNvSpPr/>
          <p:nvPr/>
        </p:nvSpPr>
        <p:spPr>
          <a:xfrm>
            <a:off x="5693759" y="4213745"/>
            <a:ext cx="1916145" cy="10677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D5711409-CB27-4471-8F74-669004AD29FC}"/>
              </a:ext>
            </a:extLst>
          </p:cNvPr>
          <p:cNvSpPr txBox="1"/>
          <p:nvPr/>
        </p:nvSpPr>
        <p:spPr>
          <a:xfrm>
            <a:off x="5941540" y="2903844"/>
            <a:ext cx="142058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 err="1"/>
              <a:t>StreamManager</a:t>
            </a:r>
            <a:endParaRPr lang="en-US" altLang="zh-CN" sz="1400" dirty="0"/>
          </a:p>
          <a:p>
            <a:pPr algn="ctr"/>
            <a:r>
              <a:rPr lang="en-US" altLang="zh-CN" sz="1400" dirty="0"/>
              <a:t>Dispatcher</a:t>
            </a:r>
          </a:p>
          <a:p>
            <a:pPr algn="ctr"/>
            <a:r>
              <a:rPr lang="en-US" altLang="zh-CN" sz="1400" dirty="0" err="1"/>
              <a:t>RestEndpoint</a:t>
            </a:r>
            <a:endParaRPr lang="zh-CN" altLang="en-US" sz="1600" dirty="0"/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6849FD6C-C16E-4F86-83E9-87A65262FA7D}"/>
              </a:ext>
            </a:extLst>
          </p:cNvPr>
          <p:cNvSpPr/>
          <p:nvPr/>
        </p:nvSpPr>
        <p:spPr>
          <a:xfrm>
            <a:off x="5693759" y="2739282"/>
            <a:ext cx="1916145" cy="10677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AE6D5DE4-A995-42BA-93AB-421EB18C51F5}"/>
              </a:ext>
            </a:extLst>
          </p:cNvPr>
          <p:cNvCxnSpPr>
            <a:cxnSpLocks/>
            <a:stCxn id="7" idx="2"/>
            <a:endCxn id="25" idx="0"/>
          </p:cNvCxnSpPr>
          <p:nvPr/>
        </p:nvCxnSpPr>
        <p:spPr>
          <a:xfrm>
            <a:off x="6651832" y="2359277"/>
            <a:ext cx="0" cy="380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2BBAE958-919F-4AF0-9EC2-5138D0775453}"/>
              </a:ext>
            </a:extLst>
          </p:cNvPr>
          <p:cNvCxnSpPr>
            <a:cxnSpLocks/>
            <a:stCxn id="25" idx="2"/>
            <a:endCxn id="23" idx="0"/>
          </p:cNvCxnSpPr>
          <p:nvPr/>
        </p:nvCxnSpPr>
        <p:spPr>
          <a:xfrm>
            <a:off x="6651832" y="3807070"/>
            <a:ext cx="0" cy="406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B80A26E6-CF37-49C1-9488-F75594B54AB7}"/>
              </a:ext>
            </a:extLst>
          </p:cNvPr>
          <p:cNvSpPr txBox="1"/>
          <p:nvPr/>
        </p:nvSpPr>
        <p:spPr>
          <a:xfrm>
            <a:off x="8899149" y="3133486"/>
            <a:ext cx="1420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 err="1"/>
              <a:t>StreamManager</a:t>
            </a:r>
            <a:endParaRPr lang="zh-CN" altLang="en-US" sz="1600" dirty="0"/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CBE875AD-2247-4325-B852-C940C014126F}"/>
              </a:ext>
            </a:extLst>
          </p:cNvPr>
          <p:cNvSpPr/>
          <p:nvPr/>
        </p:nvSpPr>
        <p:spPr>
          <a:xfrm>
            <a:off x="8651367" y="2739282"/>
            <a:ext cx="1916145" cy="10677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46866A15-1B2F-424E-A2A6-1C1E82188C3B}"/>
              </a:ext>
            </a:extLst>
          </p:cNvPr>
          <p:cNvCxnSpPr>
            <a:cxnSpLocks/>
            <a:stCxn id="25" idx="3"/>
            <a:endCxn id="40" idx="1"/>
          </p:cNvCxnSpPr>
          <p:nvPr/>
        </p:nvCxnSpPr>
        <p:spPr>
          <a:xfrm>
            <a:off x="7609904" y="3273176"/>
            <a:ext cx="10414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63956A9F-9650-4CE6-89DE-B84DCA63DFDC}"/>
              </a:ext>
            </a:extLst>
          </p:cNvPr>
          <p:cNvSpPr txBox="1"/>
          <p:nvPr/>
        </p:nvSpPr>
        <p:spPr>
          <a:xfrm>
            <a:off x="7695154" y="2965399"/>
            <a:ext cx="8098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/>
              <a:t>2.spawn</a:t>
            </a:r>
            <a:endParaRPr lang="zh-CN" altLang="en-US" sz="1600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147E6D1E-9700-4AEC-AFF4-471EABF646E2}"/>
              </a:ext>
            </a:extLst>
          </p:cNvPr>
          <p:cNvSpPr txBox="1"/>
          <p:nvPr/>
        </p:nvSpPr>
        <p:spPr>
          <a:xfrm>
            <a:off x="9140919" y="6055742"/>
            <a:ext cx="9813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 err="1"/>
              <a:t>JobMaster</a:t>
            </a:r>
            <a:endParaRPr lang="zh-CN" altLang="en-US" sz="1600" dirty="0"/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F2131CEB-4EB6-4E87-935E-21D0D4A61587}"/>
              </a:ext>
            </a:extLst>
          </p:cNvPr>
          <p:cNvSpPr/>
          <p:nvPr/>
        </p:nvSpPr>
        <p:spPr>
          <a:xfrm>
            <a:off x="8673525" y="5661538"/>
            <a:ext cx="1916145" cy="10677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8AAD0EC9-A09F-4B00-981A-CEDBD39751A3}"/>
              </a:ext>
            </a:extLst>
          </p:cNvPr>
          <p:cNvCxnSpPr>
            <a:cxnSpLocks/>
            <a:stCxn id="9" idx="3"/>
            <a:endCxn id="46" idx="1"/>
          </p:cNvCxnSpPr>
          <p:nvPr/>
        </p:nvCxnSpPr>
        <p:spPr>
          <a:xfrm>
            <a:off x="7609904" y="6195432"/>
            <a:ext cx="10636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8BE1237E-0409-49CC-AAFA-6D07BC98E319}"/>
              </a:ext>
            </a:extLst>
          </p:cNvPr>
          <p:cNvSpPr txBox="1"/>
          <p:nvPr/>
        </p:nvSpPr>
        <p:spPr>
          <a:xfrm>
            <a:off x="7692465" y="5887655"/>
            <a:ext cx="8595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/>
              <a:t>4. spawn</a:t>
            </a:r>
            <a:endParaRPr lang="zh-CN" altLang="en-US" sz="1600" dirty="0"/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35926C51-07C6-4D95-A966-02965F587B2E}"/>
              </a:ext>
            </a:extLst>
          </p:cNvPr>
          <p:cNvCxnSpPr>
            <a:cxnSpLocks/>
            <a:stCxn id="23" idx="2"/>
            <a:endCxn id="9" idx="0"/>
          </p:cNvCxnSpPr>
          <p:nvPr/>
        </p:nvCxnSpPr>
        <p:spPr>
          <a:xfrm>
            <a:off x="6651832" y="5281533"/>
            <a:ext cx="0" cy="380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1E13728A-7020-4EF9-82FA-5D1990515636}"/>
              </a:ext>
            </a:extLst>
          </p:cNvPr>
          <p:cNvSpPr txBox="1"/>
          <p:nvPr/>
        </p:nvSpPr>
        <p:spPr>
          <a:xfrm>
            <a:off x="4724058" y="3836232"/>
            <a:ext cx="38555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/>
              <a:t>3. Send </a:t>
            </a:r>
            <a:r>
              <a:rPr lang="en-US" altLang="zh-CN" sz="1200" dirty="0" err="1"/>
              <a:t>JobGraph</a:t>
            </a:r>
            <a:r>
              <a:rPr lang="en-US" altLang="zh-CN" sz="1200" dirty="0"/>
              <a:t> request with </a:t>
            </a:r>
            <a:r>
              <a:rPr lang="en-US" altLang="zh-CN" sz="1200" dirty="0" err="1"/>
              <a:t>StreamManager</a:t>
            </a:r>
            <a:r>
              <a:rPr lang="en-US" altLang="zh-CN" sz="1200" dirty="0"/>
              <a:t> address</a:t>
            </a:r>
            <a:endParaRPr lang="zh-CN" altLang="en-US" sz="1400" dirty="0"/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6FED1AEC-965E-42D9-9BA0-16E6A91D3AF3}"/>
              </a:ext>
            </a:extLst>
          </p:cNvPr>
          <p:cNvCxnSpPr>
            <a:cxnSpLocks/>
            <a:stCxn id="46" idx="0"/>
            <a:endCxn id="40" idx="2"/>
          </p:cNvCxnSpPr>
          <p:nvPr/>
        </p:nvCxnSpPr>
        <p:spPr>
          <a:xfrm flipH="1" flipV="1">
            <a:off x="9609440" y="3807070"/>
            <a:ext cx="22158" cy="1854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07C39E9D-172A-4196-81D6-E74506B0C89F}"/>
              </a:ext>
            </a:extLst>
          </p:cNvPr>
          <p:cNvSpPr txBox="1"/>
          <p:nvPr/>
        </p:nvSpPr>
        <p:spPr>
          <a:xfrm>
            <a:off x="8523249" y="4569555"/>
            <a:ext cx="21723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/>
              <a:t>5. Connect to </a:t>
            </a:r>
            <a:r>
              <a:rPr lang="en-US" altLang="zh-CN" sz="1200" dirty="0" err="1"/>
              <a:t>StreamManager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2699358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8FA4DC-B8B9-4F15-983A-EF1415D03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249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Design of network framework in </a:t>
            </a:r>
            <a:r>
              <a:rPr lang="en-US" altLang="zh-CN" sz="4000" dirty="0" err="1"/>
              <a:t>StreamManager</a:t>
            </a:r>
            <a:endParaRPr lang="zh-CN" altLang="en-US" sz="40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46E3F4D-A801-49FF-9FA6-651F5C902D70}"/>
              </a:ext>
            </a:extLst>
          </p:cNvPr>
          <p:cNvSpPr txBox="1"/>
          <p:nvPr/>
        </p:nvSpPr>
        <p:spPr>
          <a:xfrm>
            <a:off x="5941542" y="1532995"/>
            <a:ext cx="14205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 err="1"/>
              <a:t>StreamManager</a:t>
            </a:r>
            <a:endParaRPr lang="en-US" altLang="zh-CN" sz="1400" dirty="0"/>
          </a:p>
          <a:p>
            <a:pPr algn="ctr"/>
            <a:r>
              <a:rPr lang="en-US" altLang="zh-CN" sz="1400" dirty="0"/>
              <a:t>Dispatcher</a:t>
            </a:r>
            <a:endParaRPr lang="zh-CN" altLang="en-US" sz="1600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8CE1AD9E-EFA9-48AE-A5F9-B9DAC0F79657}"/>
              </a:ext>
            </a:extLst>
          </p:cNvPr>
          <p:cNvSpPr/>
          <p:nvPr/>
        </p:nvSpPr>
        <p:spPr>
          <a:xfrm>
            <a:off x="5693759" y="1291489"/>
            <a:ext cx="1916145" cy="10677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830FC91-1CC9-4C8E-820E-876AC2C14062}"/>
              </a:ext>
            </a:extLst>
          </p:cNvPr>
          <p:cNvSpPr txBox="1"/>
          <p:nvPr/>
        </p:nvSpPr>
        <p:spPr>
          <a:xfrm>
            <a:off x="6148327" y="6041543"/>
            <a:ext cx="10070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/>
              <a:t>Dispatcher</a:t>
            </a:r>
            <a:endParaRPr lang="zh-CN" altLang="en-US" sz="1600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EAE557A7-5A3A-48C0-8889-18BCFDFD77F8}"/>
              </a:ext>
            </a:extLst>
          </p:cNvPr>
          <p:cNvSpPr/>
          <p:nvPr/>
        </p:nvSpPr>
        <p:spPr>
          <a:xfrm>
            <a:off x="5693759" y="5661538"/>
            <a:ext cx="1916145" cy="10677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6B58EDC-F1E9-44E8-80F5-7C03B24453CE}"/>
              </a:ext>
            </a:extLst>
          </p:cNvPr>
          <p:cNvSpPr txBox="1"/>
          <p:nvPr/>
        </p:nvSpPr>
        <p:spPr>
          <a:xfrm>
            <a:off x="2175623" y="1671494"/>
            <a:ext cx="625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/>
              <a:t>Client</a:t>
            </a:r>
            <a:endParaRPr lang="zh-CN" altLang="en-US" sz="1600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1CEA930B-A927-434A-8D16-C3785DC77797}"/>
              </a:ext>
            </a:extLst>
          </p:cNvPr>
          <p:cNvSpPr/>
          <p:nvPr/>
        </p:nvSpPr>
        <p:spPr>
          <a:xfrm>
            <a:off x="1530297" y="1291489"/>
            <a:ext cx="1916145" cy="10677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E418F67D-A9EB-4EFF-9930-727B3892CA71}"/>
              </a:ext>
            </a:extLst>
          </p:cNvPr>
          <p:cNvCxnSpPr>
            <a:cxnSpLocks/>
          </p:cNvCxnSpPr>
          <p:nvPr/>
        </p:nvCxnSpPr>
        <p:spPr>
          <a:xfrm>
            <a:off x="3446442" y="1547079"/>
            <a:ext cx="22473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A8882D8F-9A3A-4907-9950-84281CEC7B14}"/>
              </a:ext>
            </a:extLst>
          </p:cNvPr>
          <p:cNvSpPr txBox="1"/>
          <p:nvPr/>
        </p:nvSpPr>
        <p:spPr>
          <a:xfrm>
            <a:off x="3781262" y="1222215"/>
            <a:ext cx="15776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/>
              <a:t>1. </a:t>
            </a:r>
            <a:r>
              <a:rPr lang="en-US" altLang="zh-CN" sz="1200" dirty="0" err="1"/>
              <a:t>JobGraph</a:t>
            </a:r>
            <a:r>
              <a:rPr lang="en-US" altLang="zh-CN" sz="1200" dirty="0"/>
              <a:t> requests</a:t>
            </a:r>
            <a:endParaRPr lang="zh-CN" altLang="en-US" sz="1400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76758C1B-F01B-43D3-A0AD-AE3D892E9B7E}"/>
              </a:ext>
            </a:extLst>
          </p:cNvPr>
          <p:cNvSpPr txBox="1"/>
          <p:nvPr/>
        </p:nvSpPr>
        <p:spPr>
          <a:xfrm>
            <a:off x="6048139" y="4486029"/>
            <a:ext cx="12073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/>
              <a:t>Dispatcher</a:t>
            </a:r>
          </a:p>
          <a:p>
            <a:pPr algn="ctr"/>
            <a:r>
              <a:rPr lang="en-US" altLang="zh-CN" sz="1400" dirty="0" err="1"/>
              <a:t>RestEndpoint</a:t>
            </a:r>
            <a:endParaRPr lang="zh-CN" altLang="en-US" sz="1600" dirty="0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BFD58CF0-143D-42A1-8169-810600AB7EC4}"/>
              </a:ext>
            </a:extLst>
          </p:cNvPr>
          <p:cNvSpPr/>
          <p:nvPr/>
        </p:nvSpPr>
        <p:spPr>
          <a:xfrm>
            <a:off x="5693759" y="4213745"/>
            <a:ext cx="1916145" cy="10677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D5711409-CB27-4471-8F74-669004AD29FC}"/>
              </a:ext>
            </a:extLst>
          </p:cNvPr>
          <p:cNvSpPr txBox="1"/>
          <p:nvPr/>
        </p:nvSpPr>
        <p:spPr>
          <a:xfrm>
            <a:off x="5941540" y="2903844"/>
            <a:ext cx="142058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 err="1"/>
              <a:t>StreamManager</a:t>
            </a:r>
            <a:endParaRPr lang="en-US" altLang="zh-CN" sz="1400" dirty="0"/>
          </a:p>
          <a:p>
            <a:pPr algn="ctr"/>
            <a:r>
              <a:rPr lang="en-US" altLang="zh-CN" sz="1400" dirty="0"/>
              <a:t>Dispatcher</a:t>
            </a:r>
          </a:p>
          <a:p>
            <a:pPr algn="ctr"/>
            <a:r>
              <a:rPr lang="en-US" altLang="zh-CN" sz="1400" dirty="0" err="1"/>
              <a:t>RestEndpoint</a:t>
            </a:r>
            <a:endParaRPr lang="zh-CN" altLang="en-US" sz="1600" dirty="0"/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6849FD6C-C16E-4F86-83E9-87A65262FA7D}"/>
              </a:ext>
            </a:extLst>
          </p:cNvPr>
          <p:cNvSpPr/>
          <p:nvPr/>
        </p:nvSpPr>
        <p:spPr>
          <a:xfrm>
            <a:off x="5693759" y="2739282"/>
            <a:ext cx="1916145" cy="10677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AE6D5DE4-A995-42BA-93AB-421EB18C51F5}"/>
              </a:ext>
            </a:extLst>
          </p:cNvPr>
          <p:cNvCxnSpPr>
            <a:cxnSpLocks/>
            <a:stCxn id="7" idx="2"/>
            <a:endCxn id="25" idx="0"/>
          </p:cNvCxnSpPr>
          <p:nvPr/>
        </p:nvCxnSpPr>
        <p:spPr>
          <a:xfrm>
            <a:off x="6651832" y="2359277"/>
            <a:ext cx="0" cy="380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B80A26E6-CF37-49C1-9488-F75594B54AB7}"/>
              </a:ext>
            </a:extLst>
          </p:cNvPr>
          <p:cNvSpPr txBox="1"/>
          <p:nvPr/>
        </p:nvSpPr>
        <p:spPr>
          <a:xfrm>
            <a:off x="8899149" y="3133486"/>
            <a:ext cx="1420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 err="1"/>
              <a:t>StreamManager</a:t>
            </a:r>
            <a:endParaRPr lang="zh-CN" altLang="en-US" sz="1600" dirty="0"/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CBE875AD-2247-4325-B852-C940C014126F}"/>
              </a:ext>
            </a:extLst>
          </p:cNvPr>
          <p:cNvSpPr/>
          <p:nvPr/>
        </p:nvSpPr>
        <p:spPr>
          <a:xfrm>
            <a:off x="8651367" y="2739282"/>
            <a:ext cx="1916145" cy="10677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46866A15-1B2F-424E-A2A6-1C1E82188C3B}"/>
              </a:ext>
            </a:extLst>
          </p:cNvPr>
          <p:cNvCxnSpPr>
            <a:cxnSpLocks/>
            <a:stCxn id="25" idx="3"/>
            <a:endCxn id="40" idx="1"/>
          </p:cNvCxnSpPr>
          <p:nvPr/>
        </p:nvCxnSpPr>
        <p:spPr>
          <a:xfrm>
            <a:off x="7609904" y="3273176"/>
            <a:ext cx="10414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63956A9F-9650-4CE6-89DE-B84DCA63DFDC}"/>
              </a:ext>
            </a:extLst>
          </p:cNvPr>
          <p:cNvSpPr txBox="1"/>
          <p:nvPr/>
        </p:nvSpPr>
        <p:spPr>
          <a:xfrm>
            <a:off x="7695154" y="2965399"/>
            <a:ext cx="8098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/>
              <a:t>2.spawn</a:t>
            </a:r>
            <a:endParaRPr lang="zh-CN" altLang="en-US" sz="1600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147E6D1E-9700-4AEC-AFF4-471EABF646E2}"/>
              </a:ext>
            </a:extLst>
          </p:cNvPr>
          <p:cNvSpPr txBox="1"/>
          <p:nvPr/>
        </p:nvSpPr>
        <p:spPr>
          <a:xfrm>
            <a:off x="9140919" y="6055742"/>
            <a:ext cx="9813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 err="1"/>
              <a:t>JobMaster</a:t>
            </a:r>
            <a:endParaRPr lang="zh-CN" altLang="en-US" sz="1600" dirty="0"/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F2131CEB-4EB6-4E87-935E-21D0D4A61587}"/>
              </a:ext>
            </a:extLst>
          </p:cNvPr>
          <p:cNvSpPr/>
          <p:nvPr/>
        </p:nvSpPr>
        <p:spPr>
          <a:xfrm>
            <a:off x="8673525" y="5661538"/>
            <a:ext cx="1916145" cy="10677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8AAD0EC9-A09F-4B00-981A-CEDBD39751A3}"/>
              </a:ext>
            </a:extLst>
          </p:cNvPr>
          <p:cNvCxnSpPr>
            <a:cxnSpLocks/>
            <a:stCxn id="9" idx="3"/>
            <a:endCxn id="46" idx="1"/>
          </p:cNvCxnSpPr>
          <p:nvPr/>
        </p:nvCxnSpPr>
        <p:spPr>
          <a:xfrm>
            <a:off x="7609904" y="6195432"/>
            <a:ext cx="10636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8BE1237E-0409-49CC-AAFA-6D07BC98E319}"/>
              </a:ext>
            </a:extLst>
          </p:cNvPr>
          <p:cNvSpPr txBox="1"/>
          <p:nvPr/>
        </p:nvSpPr>
        <p:spPr>
          <a:xfrm>
            <a:off x="7692465" y="5887655"/>
            <a:ext cx="8595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/>
              <a:t>4. spawn</a:t>
            </a:r>
            <a:endParaRPr lang="zh-CN" altLang="en-US" sz="1600" dirty="0"/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35926C51-07C6-4D95-A966-02965F587B2E}"/>
              </a:ext>
            </a:extLst>
          </p:cNvPr>
          <p:cNvCxnSpPr>
            <a:cxnSpLocks/>
            <a:stCxn id="23" idx="2"/>
            <a:endCxn id="9" idx="0"/>
          </p:cNvCxnSpPr>
          <p:nvPr/>
        </p:nvCxnSpPr>
        <p:spPr>
          <a:xfrm>
            <a:off x="6651832" y="5281533"/>
            <a:ext cx="0" cy="380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6FED1AEC-965E-42D9-9BA0-16E6A91D3AF3}"/>
              </a:ext>
            </a:extLst>
          </p:cNvPr>
          <p:cNvCxnSpPr>
            <a:cxnSpLocks/>
            <a:stCxn id="46" idx="0"/>
            <a:endCxn id="40" idx="2"/>
          </p:cNvCxnSpPr>
          <p:nvPr/>
        </p:nvCxnSpPr>
        <p:spPr>
          <a:xfrm flipH="1" flipV="1">
            <a:off x="9609440" y="3807070"/>
            <a:ext cx="22158" cy="1854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07C39E9D-172A-4196-81D6-E74506B0C89F}"/>
              </a:ext>
            </a:extLst>
          </p:cNvPr>
          <p:cNvSpPr txBox="1"/>
          <p:nvPr/>
        </p:nvSpPr>
        <p:spPr>
          <a:xfrm>
            <a:off x="8523249" y="4569555"/>
            <a:ext cx="21723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/>
              <a:t>5. Connect to </a:t>
            </a:r>
            <a:r>
              <a:rPr lang="en-US" altLang="zh-CN" sz="1200" dirty="0" err="1"/>
              <a:t>StreamManager</a:t>
            </a:r>
            <a:endParaRPr lang="zh-CN" altLang="en-US" sz="1400" dirty="0"/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E2E068EC-851F-4CA4-903B-C73E76C6EFC0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3445677" y="1979271"/>
            <a:ext cx="2248082" cy="2768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CD63DC1F-B691-45DA-9255-04D5D54F142E}"/>
              </a:ext>
            </a:extLst>
          </p:cNvPr>
          <p:cNvSpPr txBox="1"/>
          <p:nvPr/>
        </p:nvSpPr>
        <p:spPr>
          <a:xfrm rot="3067289">
            <a:off x="3499968" y="2921480"/>
            <a:ext cx="21659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/>
              <a:t>3. </a:t>
            </a:r>
            <a:r>
              <a:rPr lang="en-US" altLang="zh-CN" sz="1200" dirty="0" err="1"/>
              <a:t>JobGraph</a:t>
            </a:r>
            <a:r>
              <a:rPr lang="en-US" altLang="zh-CN" sz="1200" dirty="0"/>
              <a:t> requests </a:t>
            </a:r>
            <a:r>
              <a:rPr lang="en-US" altLang="zh-CN" sz="1200" dirty="0" err="1"/>
              <a:t>wth</a:t>
            </a:r>
            <a:r>
              <a:rPr lang="en-US" altLang="zh-CN" sz="1200" dirty="0"/>
              <a:t> URL</a:t>
            </a:r>
            <a:endParaRPr lang="zh-CN" altLang="en-US" sz="1400" dirty="0"/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A7D3C8E7-DD61-4725-A739-A1CD3F8651F6}"/>
              </a:ext>
            </a:extLst>
          </p:cNvPr>
          <p:cNvCxnSpPr>
            <a:cxnSpLocks/>
            <a:stCxn id="7" idx="1"/>
            <a:endCxn id="15" idx="3"/>
          </p:cNvCxnSpPr>
          <p:nvPr/>
        </p:nvCxnSpPr>
        <p:spPr>
          <a:xfrm flipH="1">
            <a:off x="3446442" y="1825383"/>
            <a:ext cx="22473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6081183B-7B0B-45FC-9600-54CB5A742267}"/>
              </a:ext>
            </a:extLst>
          </p:cNvPr>
          <p:cNvSpPr txBox="1"/>
          <p:nvPr/>
        </p:nvSpPr>
        <p:spPr>
          <a:xfrm>
            <a:off x="3765713" y="1532676"/>
            <a:ext cx="1547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/>
              <a:t>Respond with </a:t>
            </a:r>
          </a:p>
          <a:p>
            <a:pPr algn="ctr"/>
            <a:r>
              <a:rPr lang="en-US" altLang="zh-CN" sz="1200" dirty="0" err="1"/>
              <a:t>StreamManager</a:t>
            </a:r>
            <a:r>
              <a:rPr lang="en-US" altLang="zh-CN" sz="1200" dirty="0"/>
              <a:t> URL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9471716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8FA4DC-B8B9-4F15-983A-EF1415D03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249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Design of network framework in </a:t>
            </a:r>
            <a:r>
              <a:rPr lang="en-US" altLang="zh-CN" sz="4000" dirty="0" err="1"/>
              <a:t>StreamManager</a:t>
            </a:r>
            <a:endParaRPr lang="zh-CN" altLang="en-US" sz="40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46E3F4D-A801-49FF-9FA6-651F5C902D70}"/>
              </a:ext>
            </a:extLst>
          </p:cNvPr>
          <p:cNvSpPr txBox="1"/>
          <p:nvPr/>
        </p:nvSpPr>
        <p:spPr>
          <a:xfrm>
            <a:off x="5941542" y="1532995"/>
            <a:ext cx="14205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 err="1"/>
              <a:t>StreamManager</a:t>
            </a:r>
            <a:endParaRPr lang="en-US" altLang="zh-CN" sz="1400" dirty="0"/>
          </a:p>
          <a:p>
            <a:pPr algn="ctr"/>
            <a:r>
              <a:rPr lang="en-US" altLang="zh-CN" sz="1400" dirty="0"/>
              <a:t>Dispatcher</a:t>
            </a:r>
            <a:endParaRPr lang="zh-CN" altLang="en-US" sz="1600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8CE1AD9E-EFA9-48AE-A5F9-B9DAC0F79657}"/>
              </a:ext>
            </a:extLst>
          </p:cNvPr>
          <p:cNvSpPr/>
          <p:nvPr/>
        </p:nvSpPr>
        <p:spPr>
          <a:xfrm>
            <a:off x="5693759" y="1291489"/>
            <a:ext cx="1916145" cy="10677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830FC91-1CC9-4C8E-820E-876AC2C14062}"/>
              </a:ext>
            </a:extLst>
          </p:cNvPr>
          <p:cNvSpPr txBox="1"/>
          <p:nvPr/>
        </p:nvSpPr>
        <p:spPr>
          <a:xfrm>
            <a:off x="6148327" y="6041543"/>
            <a:ext cx="10070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/>
              <a:t>Dispatcher</a:t>
            </a:r>
            <a:endParaRPr lang="zh-CN" altLang="en-US" sz="1600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EAE557A7-5A3A-48C0-8889-18BCFDFD77F8}"/>
              </a:ext>
            </a:extLst>
          </p:cNvPr>
          <p:cNvSpPr/>
          <p:nvPr/>
        </p:nvSpPr>
        <p:spPr>
          <a:xfrm>
            <a:off x="5693759" y="5661538"/>
            <a:ext cx="1916145" cy="10677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6B58EDC-F1E9-44E8-80F5-7C03B24453CE}"/>
              </a:ext>
            </a:extLst>
          </p:cNvPr>
          <p:cNvSpPr txBox="1"/>
          <p:nvPr/>
        </p:nvSpPr>
        <p:spPr>
          <a:xfrm>
            <a:off x="2175623" y="1671494"/>
            <a:ext cx="625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/>
              <a:t>Client</a:t>
            </a:r>
            <a:endParaRPr lang="zh-CN" altLang="en-US" sz="1600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1CEA930B-A927-434A-8D16-C3785DC77797}"/>
              </a:ext>
            </a:extLst>
          </p:cNvPr>
          <p:cNvSpPr/>
          <p:nvPr/>
        </p:nvSpPr>
        <p:spPr>
          <a:xfrm>
            <a:off x="1530297" y="1291489"/>
            <a:ext cx="1916145" cy="10677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E418F67D-A9EB-4EFF-9930-727B3892CA71}"/>
              </a:ext>
            </a:extLst>
          </p:cNvPr>
          <p:cNvCxnSpPr>
            <a:cxnSpLocks/>
          </p:cNvCxnSpPr>
          <p:nvPr/>
        </p:nvCxnSpPr>
        <p:spPr>
          <a:xfrm>
            <a:off x="3446442" y="1547079"/>
            <a:ext cx="22473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A8882D8F-9A3A-4907-9950-84281CEC7B14}"/>
              </a:ext>
            </a:extLst>
          </p:cNvPr>
          <p:cNvSpPr txBox="1"/>
          <p:nvPr/>
        </p:nvSpPr>
        <p:spPr>
          <a:xfrm>
            <a:off x="3663441" y="1222215"/>
            <a:ext cx="18133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/>
              <a:t>1. </a:t>
            </a:r>
            <a:r>
              <a:rPr lang="en-US" altLang="zh-CN" sz="1400" dirty="0" err="1"/>
              <a:t>JobGraph</a:t>
            </a:r>
            <a:r>
              <a:rPr lang="en-US" altLang="zh-CN" sz="1400" dirty="0"/>
              <a:t> requests</a:t>
            </a:r>
            <a:endParaRPr lang="zh-CN" altLang="en-US" sz="1600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76758C1B-F01B-43D3-A0AD-AE3D892E9B7E}"/>
              </a:ext>
            </a:extLst>
          </p:cNvPr>
          <p:cNvSpPr txBox="1"/>
          <p:nvPr/>
        </p:nvSpPr>
        <p:spPr>
          <a:xfrm>
            <a:off x="6048139" y="4486029"/>
            <a:ext cx="12073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/>
              <a:t>Dispatcher</a:t>
            </a:r>
          </a:p>
          <a:p>
            <a:pPr algn="ctr"/>
            <a:r>
              <a:rPr lang="en-US" altLang="zh-CN" sz="1400" dirty="0" err="1"/>
              <a:t>RestEndpoint</a:t>
            </a:r>
            <a:endParaRPr lang="zh-CN" altLang="en-US" sz="1600" dirty="0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BFD58CF0-143D-42A1-8169-810600AB7EC4}"/>
              </a:ext>
            </a:extLst>
          </p:cNvPr>
          <p:cNvSpPr/>
          <p:nvPr/>
        </p:nvSpPr>
        <p:spPr>
          <a:xfrm>
            <a:off x="5693759" y="4213745"/>
            <a:ext cx="1916145" cy="10677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D5711409-CB27-4471-8F74-669004AD29FC}"/>
              </a:ext>
            </a:extLst>
          </p:cNvPr>
          <p:cNvSpPr txBox="1"/>
          <p:nvPr/>
        </p:nvSpPr>
        <p:spPr>
          <a:xfrm>
            <a:off x="5941540" y="2903844"/>
            <a:ext cx="142058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 err="1"/>
              <a:t>StreamManager</a:t>
            </a:r>
            <a:endParaRPr lang="en-US" altLang="zh-CN" sz="1400" dirty="0"/>
          </a:p>
          <a:p>
            <a:pPr algn="ctr"/>
            <a:r>
              <a:rPr lang="en-US" altLang="zh-CN" sz="1400" dirty="0"/>
              <a:t>Dispatcher</a:t>
            </a:r>
          </a:p>
          <a:p>
            <a:pPr algn="ctr"/>
            <a:r>
              <a:rPr lang="en-US" altLang="zh-CN" sz="1400" dirty="0" err="1"/>
              <a:t>RestEndpoint</a:t>
            </a:r>
            <a:endParaRPr lang="zh-CN" altLang="en-US" sz="1600" dirty="0"/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6849FD6C-C16E-4F86-83E9-87A65262FA7D}"/>
              </a:ext>
            </a:extLst>
          </p:cNvPr>
          <p:cNvSpPr/>
          <p:nvPr/>
        </p:nvSpPr>
        <p:spPr>
          <a:xfrm>
            <a:off x="5693759" y="2739282"/>
            <a:ext cx="1916145" cy="10677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AE6D5DE4-A995-42BA-93AB-421EB18C51F5}"/>
              </a:ext>
            </a:extLst>
          </p:cNvPr>
          <p:cNvCxnSpPr>
            <a:cxnSpLocks/>
            <a:stCxn id="7" idx="2"/>
            <a:endCxn id="25" idx="0"/>
          </p:cNvCxnSpPr>
          <p:nvPr/>
        </p:nvCxnSpPr>
        <p:spPr>
          <a:xfrm>
            <a:off x="6651832" y="2359277"/>
            <a:ext cx="0" cy="380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B80A26E6-CF37-49C1-9488-F75594B54AB7}"/>
              </a:ext>
            </a:extLst>
          </p:cNvPr>
          <p:cNvSpPr txBox="1"/>
          <p:nvPr/>
        </p:nvSpPr>
        <p:spPr>
          <a:xfrm>
            <a:off x="8899149" y="3133486"/>
            <a:ext cx="1420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 err="1"/>
              <a:t>StreamManager</a:t>
            </a:r>
            <a:endParaRPr lang="zh-CN" altLang="en-US" sz="1600" dirty="0"/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CBE875AD-2247-4325-B852-C940C014126F}"/>
              </a:ext>
            </a:extLst>
          </p:cNvPr>
          <p:cNvSpPr/>
          <p:nvPr/>
        </p:nvSpPr>
        <p:spPr>
          <a:xfrm>
            <a:off x="8651367" y="2739282"/>
            <a:ext cx="1916145" cy="10677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46866A15-1B2F-424E-A2A6-1C1E82188C3B}"/>
              </a:ext>
            </a:extLst>
          </p:cNvPr>
          <p:cNvCxnSpPr>
            <a:cxnSpLocks/>
            <a:stCxn id="25" idx="3"/>
            <a:endCxn id="40" idx="1"/>
          </p:cNvCxnSpPr>
          <p:nvPr/>
        </p:nvCxnSpPr>
        <p:spPr>
          <a:xfrm>
            <a:off x="7609904" y="3273176"/>
            <a:ext cx="10414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63956A9F-9650-4CE6-89DE-B84DCA63DFDC}"/>
              </a:ext>
            </a:extLst>
          </p:cNvPr>
          <p:cNvSpPr txBox="1"/>
          <p:nvPr/>
        </p:nvSpPr>
        <p:spPr>
          <a:xfrm>
            <a:off x="7695154" y="2965399"/>
            <a:ext cx="8098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/>
              <a:t>2.spawn</a:t>
            </a:r>
            <a:endParaRPr lang="zh-CN" altLang="en-US" sz="1600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147E6D1E-9700-4AEC-AFF4-471EABF646E2}"/>
              </a:ext>
            </a:extLst>
          </p:cNvPr>
          <p:cNvSpPr txBox="1"/>
          <p:nvPr/>
        </p:nvSpPr>
        <p:spPr>
          <a:xfrm>
            <a:off x="9140919" y="6055742"/>
            <a:ext cx="9813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 err="1"/>
              <a:t>JobMaster</a:t>
            </a:r>
            <a:endParaRPr lang="zh-CN" altLang="en-US" sz="1600" dirty="0"/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F2131CEB-4EB6-4E87-935E-21D0D4A61587}"/>
              </a:ext>
            </a:extLst>
          </p:cNvPr>
          <p:cNvSpPr/>
          <p:nvPr/>
        </p:nvSpPr>
        <p:spPr>
          <a:xfrm>
            <a:off x="8673525" y="5661538"/>
            <a:ext cx="1916145" cy="10677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8AAD0EC9-A09F-4B00-981A-CEDBD39751A3}"/>
              </a:ext>
            </a:extLst>
          </p:cNvPr>
          <p:cNvCxnSpPr>
            <a:cxnSpLocks/>
            <a:stCxn id="9" idx="3"/>
            <a:endCxn id="46" idx="1"/>
          </p:cNvCxnSpPr>
          <p:nvPr/>
        </p:nvCxnSpPr>
        <p:spPr>
          <a:xfrm>
            <a:off x="7609904" y="6195432"/>
            <a:ext cx="10636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8BE1237E-0409-49CC-AAFA-6D07BC98E319}"/>
              </a:ext>
            </a:extLst>
          </p:cNvPr>
          <p:cNvSpPr txBox="1"/>
          <p:nvPr/>
        </p:nvSpPr>
        <p:spPr>
          <a:xfrm>
            <a:off x="7692465" y="5887655"/>
            <a:ext cx="8595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/>
              <a:t>4. spawn</a:t>
            </a:r>
            <a:endParaRPr lang="zh-CN" altLang="en-US" sz="1600" dirty="0"/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35926C51-07C6-4D95-A966-02965F587B2E}"/>
              </a:ext>
            </a:extLst>
          </p:cNvPr>
          <p:cNvCxnSpPr>
            <a:cxnSpLocks/>
            <a:stCxn id="23" idx="2"/>
            <a:endCxn id="9" idx="0"/>
          </p:cNvCxnSpPr>
          <p:nvPr/>
        </p:nvCxnSpPr>
        <p:spPr>
          <a:xfrm>
            <a:off x="6651832" y="5281533"/>
            <a:ext cx="0" cy="380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6FED1AEC-965E-42D9-9BA0-16E6A91D3AF3}"/>
              </a:ext>
            </a:extLst>
          </p:cNvPr>
          <p:cNvCxnSpPr>
            <a:cxnSpLocks/>
            <a:stCxn id="46" idx="0"/>
            <a:endCxn id="40" idx="2"/>
          </p:cNvCxnSpPr>
          <p:nvPr/>
        </p:nvCxnSpPr>
        <p:spPr>
          <a:xfrm flipH="1" flipV="1">
            <a:off x="9609440" y="3807070"/>
            <a:ext cx="22158" cy="1854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07C39E9D-172A-4196-81D6-E74506B0C89F}"/>
              </a:ext>
            </a:extLst>
          </p:cNvPr>
          <p:cNvSpPr txBox="1"/>
          <p:nvPr/>
        </p:nvSpPr>
        <p:spPr>
          <a:xfrm>
            <a:off x="8523249" y="4569555"/>
            <a:ext cx="21723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/>
              <a:t>6. Connect to </a:t>
            </a:r>
            <a:r>
              <a:rPr lang="en-US" altLang="zh-CN" sz="1200" dirty="0" err="1"/>
              <a:t>StreamManager</a:t>
            </a:r>
            <a:endParaRPr lang="zh-CN" altLang="en-US" sz="1400" dirty="0"/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E2E068EC-851F-4CA4-903B-C73E76C6EFC0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3445677" y="1979271"/>
            <a:ext cx="2248082" cy="2768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CD63DC1F-B691-45DA-9255-04D5D54F142E}"/>
              </a:ext>
            </a:extLst>
          </p:cNvPr>
          <p:cNvSpPr txBox="1"/>
          <p:nvPr/>
        </p:nvSpPr>
        <p:spPr>
          <a:xfrm rot="3067289">
            <a:off x="3676299" y="2906091"/>
            <a:ext cx="18133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/>
              <a:t>3. </a:t>
            </a:r>
            <a:r>
              <a:rPr lang="en-US" altLang="zh-CN" sz="1400" dirty="0" err="1"/>
              <a:t>JobGraph</a:t>
            </a:r>
            <a:r>
              <a:rPr lang="en-US" altLang="zh-CN" sz="1400" dirty="0"/>
              <a:t> requests</a:t>
            </a:r>
            <a:endParaRPr lang="zh-CN" altLang="en-US" sz="1600" dirty="0"/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CEF723A6-F91F-4672-ADD2-11E3B6992B41}"/>
              </a:ext>
            </a:extLst>
          </p:cNvPr>
          <p:cNvCxnSpPr>
            <a:cxnSpLocks/>
          </p:cNvCxnSpPr>
          <p:nvPr/>
        </p:nvCxnSpPr>
        <p:spPr>
          <a:xfrm flipH="1">
            <a:off x="7527421" y="3764594"/>
            <a:ext cx="1219016" cy="1913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AC2BBB7C-8FDB-4FC9-8F96-509B2D141002}"/>
              </a:ext>
            </a:extLst>
          </p:cNvPr>
          <p:cNvSpPr txBox="1"/>
          <p:nvPr/>
        </p:nvSpPr>
        <p:spPr>
          <a:xfrm>
            <a:off x="7337561" y="3903092"/>
            <a:ext cx="24288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/>
              <a:t>5. Connect and get</a:t>
            </a:r>
          </a:p>
          <a:p>
            <a:pPr algn="ctr"/>
            <a:r>
              <a:rPr lang="en-US" altLang="zh-CN" sz="1200" dirty="0"/>
              <a:t> </a:t>
            </a:r>
            <a:r>
              <a:rPr lang="en-US" altLang="zh-CN" sz="1200" dirty="0" err="1"/>
              <a:t>JobMaster</a:t>
            </a:r>
            <a:r>
              <a:rPr lang="en-US" altLang="zh-CN" sz="1200" dirty="0"/>
              <a:t> address via Dispatcher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7422198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8BF6B7-78CF-45DD-887F-C4A5DD162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944"/>
            <a:ext cx="10515600" cy="1325563"/>
          </a:xfrm>
        </p:spPr>
        <p:txBody>
          <a:bodyPr/>
          <a:lstStyle/>
          <a:p>
            <a:r>
              <a:rPr lang="en-US" altLang="zh-CN" dirty="0"/>
              <a:t>Overview of </a:t>
            </a:r>
            <a:r>
              <a:rPr lang="en-US" altLang="zh-CN" dirty="0" err="1"/>
              <a:t>StreamManager</a:t>
            </a:r>
            <a:endParaRPr lang="zh-CN" altLang="en-US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AE7BEB09-EFE4-49CC-9954-1A94C9F9D972}"/>
              </a:ext>
            </a:extLst>
          </p:cNvPr>
          <p:cNvSpPr/>
          <p:nvPr/>
        </p:nvSpPr>
        <p:spPr>
          <a:xfrm>
            <a:off x="1047396" y="2350241"/>
            <a:ext cx="6074822" cy="421964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4D2B0E2-0681-4E03-B93D-791036B7B78D}"/>
              </a:ext>
            </a:extLst>
          </p:cNvPr>
          <p:cNvSpPr txBox="1"/>
          <p:nvPr/>
        </p:nvSpPr>
        <p:spPr>
          <a:xfrm>
            <a:off x="3257151" y="2386147"/>
            <a:ext cx="1420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/>
              <a:t>StreamManager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3DAABF0-EF89-434D-B525-BF3B93C85C83}"/>
              </a:ext>
            </a:extLst>
          </p:cNvPr>
          <p:cNvSpPr txBox="1"/>
          <p:nvPr/>
        </p:nvSpPr>
        <p:spPr>
          <a:xfrm>
            <a:off x="9022563" y="5396792"/>
            <a:ext cx="15728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 err="1"/>
              <a:t>newExecutionPlan</a:t>
            </a:r>
            <a:endParaRPr lang="en-US" altLang="zh-CN" sz="1400" dirty="0"/>
          </a:p>
          <a:p>
            <a:pPr algn="ctr"/>
            <a:r>
              <a:rPr lang="en-US" altLang="zh-CN" sz="1400" dirty="0"/>
              <a:t>Executor</a:t>
            </a:r>
            <a:endParaRPr lang="zh-CN" altLang="en-US" sz="1600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42797561-0905-4D46-A93D-3AB58D80F3CD}"/>
              </a:ext>
            </a:extLst>
          </p:cNvPr>
          <p:cNvSpPr/>
          <p:nvPr/>
        </p:nvSpPr>
        <p:spPr>
          <a:xfrm>
            <a:off x="8284265" y="4472544"/>
            <a:ext cx="2943257" cy="204743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1ED729D-8C1F-4500-87AF-AA460883279F}"/>
              </a:ext>
            </a:extLst>
          </p:cNvPr>
          <p:cNvSpPr txBox="1"/>
          <p:nvPr/>
        </p:nvSpPr>
        <p:spPr>
          <a:xfrm>
            <a:off x="9209108" y="4593833"/>
            <a:ext cx="10935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/>
              <a:t>JobMaster</a:t>
            </a:r>
            <a:endParaRPr lang="zh-CN" altLang="en-US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2D5E4059-A7C6-4D3F-B5D0-3A47C373463F}"/>
              </a:ext>
            </a:extLst>
          </p:cNvPr>
          <p:cNvSpPr/>
          <p:nvPr/>
        </p:nvSpPr>
        <p:spPr>
          <a:xfrm>
            <a:off x="1509034" y="2735041"/>
            <a:ext cx="1427271" cy="7524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2D07418-D9B5-4B6E-8A4C-1385D03B0E6E}"/>
              </a:ext>
            </a:extLst>
          </p:cNvPr>
          <p:cNvSpPr txBox="1"/>
          <p:nvPr/>
        </p:nvSpPr>
        <p:spPr>
          <a:xfrm>
            <a:off x="1664664" y="2900253"/>
            <a:ext cx="11160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 err="1"/>
              <a:t>StreamSwitch</a:t>
            </a:r>
            <a:r>
              <a:rPr lang="en-US" altLang="zh-CN" sz="1200" dirty="0"/>
              <a:t> </a:t>
            </a:r>
          </a:p>
          <a:p>
            <a:pPr algn="ctr"/>
            <a:r>
              <a:rPr lang="en-US" altLang="zh-CN" sz="1200" dirty="0"/>
              <a:t>Operator 1</a:t>
            </a:r>
            <a:endParaRPr lang="zh-CN" altLang="en-US" sz="1200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C4B3CBC3-D6B9-4E0A-991F-B4A30111F0A6}"/>
              </a:ext>
            </a:extLst>
          </p:cNvPr>
          <p:cNvSpPr/>
          <p:nvPr/>
        </p:nvSpPr>
        <p:spPr>
          <a:xfrm>
            <a:off x="3257151" y="2736149"/>
            <a:ext cx="1427271" cy="7524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28960DC-91FB-4E8D-8759-588A46AACB75}"/>
              </a:ext>
            </a:extLst>
          </p:cNvPr>
          <p:cNvSpPr txBox="1"/>
          <p:nvPr/>
        </p:nvSpPr>
        <p:spPr>
          <a:xfrm>
            <a:off x="3412781" y="2901361"/>
            <a:ext cx="11160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 err="1"/>
              <a:t>StreamSwitch</a:t>
            </a:r>
            <a:r>
              <a:rPr lang="en-US" altLang="zh-CN" sz="1200" dirty="0"/>
              <a:t> </a:t>
            </a:r>
          </a:p>
          <a:p>
            <a:pPr algn="ctr"/>
            <a:r>
              <a:rPr lang="en-US" altLang="zh-CN" sz="1200" dirty="0"/>
              <a:t>Operator 2</a:t>
            </a:r>
            <a:endParaRPr lang="zh-CN" altLang="en-US" sz="12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0DB8474-8F0D-4018-A11A-450791539C1E}"/>
              </a:ext>
            </a:extLst>
          </p:cNvPr>
          <p:cNvSpPr/>
          <p:nvPr/>
        </p:nvSpPr>
        <p:spPr>
          <a:xfrm>
            <a:off x="4753785" y="2926612"/>
            <a:ext cx="346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0745CA75-82F9-4483-A46A-970954C0E562}"/>
              </a:ext>
            </a:extLst>
          </p:cNvPr>
          <p:cNvSpPr/>
          <p:nvPr/>
        </p:nvSpPr>
        <p:spPr>
          <a:xfrm>
            <a:off x="5205842" y="2735041"/>
            <a:ext cx="1427271" cy="7524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BA557AD-9C43-4968-AD0E-667F7491C3A6}"/>
              </a:ext>
            </a:extLst>
          </p:cNvPr>
          <p:cNvSpPr txBox="1"/>
          <p:nvPr/>
        </p:nvSpPr>
        <p:spPr>
          <a:xfrm>
            <a:off x="5361472" y="2900253"/>
            <a:ext cx="11160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 err="1"/>
              <a:t>StreamSwitch</a:t>
            </a:r>
            <a:r>
              <a:rPr lang="en-US" altLang="zh-CN" sz="1200" dirty="0"/>
              <a:t> </a:t>
            </a:r>
          </a:p>
          <a:p>
            <a:pPr algn="ctr"/>
            <a:r>
              <a:rPr lang="en-US" altLang="zh-CN" sz="1200" dirty="0"/>
              <a:t>Operator n</a:t>
            </a:r>
            <a:endParaRPr lang="zh-CN" altLang="en-US" sz="12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215FE5F-0BD5-4587-81A5-C8155CA5EB1B}"/>
              </a:ext>
            </a:extLst>
          </p:cNvPr>
          <p:cNvSpPr txBox="1"/>
          <p:nvPr/>
        </p:nvSpPr>
        <p:spPr>
          <a:xfrm>
            <a:off x="1446541" y="5443938"/>
            <a:ext cx="1058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 err="1"/>
              <a:t>StreamGraph</a:t>
            </a:r>
            <a:endParaRPr lang="en-US" altLang="zh-CN" sz="1200" dirty="0"/>
          </a:p>
          <a:p>
            <a:pPr algn="ctr"/>
            <a:r>
              <a:rPr lang="en-US" altLang="zh-CN" sz="1200" dirty="0"/>
              <a:t>Updater</a:t>
            </a:r>
            <a:endParaRPr lang="zh-CN" altLang="en-US" sz="16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3CB5D4F-0CCD-4196-8CCD-2E876CCFB860}"/>
              </a:ext>
            </a:extLst>
          </p:cNvPr>
          <p:cNvSpPr txBox="1"/>
          <p:nvPr/>
        </p:nvSpPr>
        <p:spPr>
          <a:xfrm>
            <a:off x="3430276" y="4132168"/>
            <a:ext cx="10743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 err="1"/>
              <a:t>StreamSwitch</a:t>
            </a:r>
            <a:endParaRPr lang="en-US" altLang="zh-CN" sz="1200" dirty="0"/>
          </a:p>
          <a:p>
            <a:pPr algn="ctr"/>
            <a:r>
              <a:rPr lang="en-US" altLang="zh-CN" sz="1200" dirty="0"/>
              <a:t>Adaptor</a:t>
            </a:r>
            <a:endParaRPr lang="zh-CN" altLang="en-US" sz="1600" dirty="0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198712AB-87B7-4043-ACB9-8D2EBD226221}"/>
              </a:ext>
            </a:extLst>
          </p:cNvPr>
          <p:cNvSpPr/>
          <p:nvPr/>
        </p:nvSpPr>
        <p:spPr>
          <a:xfrm>
            <a:off x="3257151" y="3983667"/>
            <a:ext cx="1427271" cy="7524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865A718E-31C6-4A64-8E48-E35F3F429B7C}"/>
              </a:ext>
            </a:extLst>
          </p:cNvPr>
          <p:cNvSpPr/>
          <p:nvPr/>
        </p:nvSpPr>
        <p:spPr>
          <a:xfrm>
            <a:off x="1262054" y="5298534"/>
            <a:ext cx="1427271" cy="7524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39D621F2-9000-4282-A953-A0DF89CD0E59}"/>
              </a:ext>
            </a:extLst>
          </p:cNvPr>
          <p:cNvCxnSpPr>
            <a:stCxn id="9" idx="2"/>
            <a:endCxn id="18" idx="0"/>
          </p:cNvCxnSpPr>
          <p:nvPr/>
        </p:nvCxnSpPr>
        <p:spPr>
          <a:xfrm>
            <a:off x="2222670" y="3487516"/>
            <a:ext cx="1748117" cy="496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C25141C6-3FED-447C-9983-2FE252BCD6CD}"/>
              </a:ext>
            </a:extLst>
          </p:cNvPr>
          <p:cNvCxnSpPr>
            <a:cxnSpLocks/>
            <a:stCxn id="11" idx="2"/>
            <a:endCxn id="18" idx="0"/>
          </p:cNvCxnSpPr>
          <p:nvPr/>
        </p:nvCxnSpPr>
        <p:spPr>
          <a:xfrm>
            <a:off x="3970787" y="3488624"/>
            <a:ext cx="0" cy="495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2369C9F4-B2F3-48BE-B668-82820B5349DD}"/>
              </a:ext>
            </a:extLst>
          </p:cNvPr>
          <p:cNvCxnSpPr>
            <a:cxnSpLocks/>
            <a:stCxn id="14" idx="2"/>
            <a:endCxn id="18" idx="0"/>
          </p:cNvCxnSpPr>
          <p:nvPr/>
        </p:nvCxnSpPr>
        <p:spPr>
          <a:xfrm flipH="1">
            <a:off x="3970787" y="3487516"/>
            <a:ext cx="1948691" cy="496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A7552C9D-EA8E-45C6-B36B-01BA8528F6B9}"/>
              </a:ext>
            </a:extLst>
          </p:cNvPr>
          <p:cNvCxnSpPr>
            <a:cxnSpLocks/>
            <a:stCxn id="18" idx="2"/>
            <a:endCxn id="26" idx="0"/>
          </p:cNvCxnSpPr>
          <p:nvPr/>
        </p:nvCxnSpPr>
        <p:spPr>
          <a:xfrm>
            <a:off x="3970787" y="4736142"/>
            <a:ext cx="931" cy="562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2E8ED133-A92A-4596-8881-3546CE04B0F6}"/>
              </a:ext>
            </a:extLst>
          </p:cNvPr>
          <p:cNvSpPr/>
          <p:nvPr/>
        </p:nvSpPr>
        <p:spPr>
          <a:xfrm>
            <a:off x="8850922" y="5140878"/>
            <a:ext cx="1916145" cy="10677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6D78F1EF-0016-451C-A5A4-A933C315B0F4}"/>
              </a:ext>
            </a:extLst>
          </p:cNvPr>
          <p:cNvSpPr txBox="1"/>
          <p:nvPr/>
        </p:nvSpPr>
        <p:spPr>
          <a:xfrm>
            <a:off x="3418253" y="5443938"/>
            <a:ext cx="1098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 err="1"/>
              <a:t>ExecutionPlan</a:t>
            </a:r>
            <a:endParaRPr lang="en-US" altLang="zh-CN" sz="1200" dirty="0"/>
          </a:p>
          <a:p>
            <a:pPr algn="ctr"/>
            <a:r>
              <a:rPr lang="en-US" altLang="zh-CN" sz="1200" dirty="0"/>
              <a:t>Coordinator</a:t>
            </a:r>
            <a:endParaRPr lang="zh-CN" altLang="en-US" sz="1400" dirty="0"/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AB33C3B2-1CC3-4E81-91A4-E64A59A355DD}"/>
              </a:ext>
            </a:extLst>
          </p:cNvPr>
          <p:cNvSpPr/>
          <p:nvPr/>
        </p:nvSpPr>
        <p:spPr>
          <a:xfrm>
            <a:off x="3258082" y="5298534"/>
            <a:ext cx="1427271" cy="7524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61982151-314C-439B-9AF3-A7506507F30D}"/>
              </a:ext>
            </a:extLst>
          </p:cNvPr>
          <p:cNvCxnSpPr>
            <a:cxnSpLocks/>
          </p:cNvCxnSpPr>
          <p:nvPr/>
        </p:nvCxnSpPr>
        <p:spPr>
          <a:xfrm flipH="1">
            <a:off x="2675021" y="5658402"/>
            <a:ext cx="5821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2904BCC1-AD29-4E76-880D-4A4821D1ECE0}"/>
              </a:ext>
            </a:extLst>
          </p:cNvPr>
          <p:cNvCxnSpPr>
            <a:cxnSpLocks/>
            <a:stCxn id="26" idx="3"/>
            <a:endCxn id="24" idx="1"/>
          </p:cNvCxnSpPr>
          <p:nvPr/>
        </p:nvCxnSpPr>
        <p:spPr>
          <a:xfrm>
            <a:off x="4685353" y="5674772"/>
            <a:ext cx="41655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B74D15EF-AF41-46F9-A1D5-19486276D58D}"/>
              </a:ext>
            </a:extLst>
          </p:cNvPr>
          <p:cNvSpPr txBox="1"/>
          <p:nvPr/>
        </p:nvSpPr>
        <p:spPr>
          <a:xfrm>
            <a:off x="5252010" y="5433758"/>
            <a:ext cx="3199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900" dirty="0"/>
              <a:t>Send converted </a:t>
            </a:r>
            <a:r>
              <a:rPr lang="en-US" altLang="zh-CN" sz="900" dirty="0" err="1"/>
              <a:t>JobGraph</a:t>
            </a:r>
            <a:r>
              <a:rPr lang="en-US" altLang="zh-CN" sz="900" dirty="0"/>
              <a:t> or delta of </a:t>
            </a:r>
            <a:r>
              <a:rPr lang="en-US" altLang="zh-CN" sz="900" dirty="0" err="1"/>
              <a:t>JobGraph</a:t>
            </a:r>
            <a:r>
              <a:rPr lang="en-US" altLang="zh-CN" sz="900" dirty="0"/>
              <a:t> to </a:t>
            </a:r>
            <a:r>
              <a:rPr lang="en-US" altLang="zh-CN" sz="900" dirty="0" err="1"/>
              <a:t>JobMaster</a:t>
            </a:r>
            <a:endParaRPr lang="zh-CN" altLang="en-US" sz="900" dirty="0"/>
          </a:p>
        </p:txBody>
      </p:sp>
      <p:sp>
        <p:nvSpPr>
          <p:cNvPr id="34" name="内容占位符 2">
            <a:extLst>
              <a:ext uri="{FF2B5EF4-FFF2-40B4-BE49-F238E27FC236}">
                <a16:creationId xmlns:a16="http://schemas.microsoft.com/office/drawing/2014/main" id="{CBFA79BC-62DD-4A04-B76F-791D55758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1877"/>
            <a:ext cx="10515600" cy="1056139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sz="2400" dirty="0" err="1"/>
              <a:t>StreamManager</a:t>
            </a:r>
            <a:r>
              <a:rPr lang="en-US" altLang="zh-CN" sz="2400" dirty="0"/>
              <a:t> communicates with </a:t>
            </a:r>
            <a:r>
              <a:rPr lang="en-US" altLang="zh-CN" sz="2400" dirty="0" err="1"/>
              <a:t>JobMaster</a:t>
            </a:r>
            <a:r>
              <a:rPr lang="en-US" altLang="zh-CN" sz="2400" dirty="0"/>
              <a:t> via </a:t>
            </a:r>
            <a:r>
              <a:rPr lang="en-US" altLang="zh-CN" sz="2400" dirty="0" err="1"/>
              <a:t>Akka</a:t>
            </a:r>
            <a:r>
              <a:rPr lang="en-US" altLang="zh-CN" sz="2400" dirty="0"/>
              <a:t> RPC connection.</a:t>
            </a:r>
          </a:p>
          <a:p>
            <a:r>
              <a:rPr lang="en-US" altLang="zh-CN" sz="2400" dirty="0" err="1"/>
              <a:t>StreamManager</a:t>
            </a:r>
            <a:r>
              <a:rPr lang="en-US" altLang="zh-CN" sz="2400" dirty="0"/>
              <a:t> stays outside of runtime and maintains the </a:t>
            </a:r>
            <a:r>
              <a:rPr lang="en-US" altLang="zh-CN" sz="2400" dirty="0" err="1"/>
              <a:t>StreamGraph</a:t>
            </a:r>
            <a:r>
              <a:rPr lang="en-US" altLang="zh-CN" sz="2400" dirty="0"/>
              <a:t> as its state.</a:t>
            </a:r>
          </a:p>
          <a:p>
            <a:r>
              <a:rPr lang="en-US" altLang="zh-CN" sz="2400" dirty="0" err="1"/>
              <a:t>JobMaster</a:t>
            </a:r>
            <a:r>
              <a:rPr lang="en-US" altLang="zh-CN" sz="2400" dirty="0"/>
              <a:t> stays at runtime layer and can deploy the execution plan modified by </a:t>
            </a:r>
            <a:r>
              <a:rPr lang="en-US" altLang="zh-CN" sz="2400" dirty="0" err="1"/>
              <a:t>StreamManager</a:t>
            </a:r>
            <a:r>
              <a:rPr lang="en-US" altLang="zh-CN" sz="2400" dirty="0"/>
              <a:t>.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15067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 levels of Graph</a:t>
            </a:r>
            <a:endParaRPr lang="zh-CN" altLang="en-US" dirty="0"/>
          </a:p>
        </p:txBody>
      </p:sp>
      <p:pic>
        <p:nvPicPr>
          <p:cNvPr id="5" name="Picture 1" descr="StreamNode &#10;Source &#10;parallelism=l &#10;JobVertex &#10;Source &#10;parallelism=l &#10;ExecutionJobVertex &#10;ExecutionVertex &#10;Source &#10;(1/1) &#10;parallelism=l &#10;Task &#10;Source &#10;Intermediate &#10;DataSet &#10;IntermediateResult &#10;Intermediate &#10;Result &#10;Partition &#10;ResultPartition &#10;ResultSub &#10;partition &#10;Rebalance &#10;StreamEdge &#10;JobEdge &#10;ExecutionEdge &#10;ExecutionEdge &#10;InputGate &#10;InputChannel &#10;InputGate &#10;InputChannel &#10;StreamNode &#10;Flat Map &#10;parallelism=2 &#10;JobVertex &#10;Flat Map &#10;parallelism=2 &#10;ExecutionJobVertex &#10;ExecutionVertex &#10;Flat Map &#10;(1/2) &#10;ExecutionVertex &#10;Flat Map &#10;(2/2) &#10;parallelism=2 &#10;Task &#10;Flat Map &#10;(1/2) &#10;Task &#10;Flat Map &#10;(2/2) &#10;parallelism—2 &#10;StreamGraph &#10;JobGraph &#10;Intermediate &#10;DataSet &#10;ExecutionGraph &#10;IntermediateResult &#10;Intermediate &#10;Result &#10;Partition &#10;Intermediate &#10;Result &#10;Partition &#10;ResultPartition &#10;ResultSub &#10;partition &#10;ResultSub &#10;partition &#10;ResultPartition &#10;ResultSub &#10;partition &#10;ResultSub &#10;partition &#10;Hash &#10;StreamEdge &#10;JobEdge &#10;Execution Edge &#10;Execution Edge &#10;Execution Edge &#10;Execution Edge &#10;InputGate &#10;InputChannel &#10;InputChannel &#10;InputGate &#10;InputChannel &#10;InputChannel &#10;Stream Node &#10;Forward &#10;Keyed &#10;StreamEdge &#10;Aggregation &#10;parall lism=2 &#10;StreamNode &#10;Sink &#10;parallelism—2 &#10;Rebalance &#10;(1/1) &#10;ResultSub &#10;partition &#10;parallelism=l &#10;ash &#10;ash &#10;Operator Chain &#10;JobVertex &#10;Keyed &#10;Aggregation &#10;Sink &#10;parallelism=2 &#10;ExecutionJobVertex &#10;ExecutionVertex &#10;Keyed &#10;Aggregation &#10;Sink &#10;(1/2) &#10;ExecutionVertex &#10;Keyed &#10;Aggregation &#10;Sink &#10;(2/2) &#10;parallelism—2 &#10;Task &#10;Keyed &#10;Aggregation &#10;Sink &#10;(1/2) &#10;Task &#10;Keyed &#10;Aggregation &#10;Sink &#10;(2/2) &#10;parallelism—2 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933" b="63707"/>
          <a:stretch/>
        </p:blipFill>
        <p:spPr bwMode="auto">
          <a:xfrm>
            <a:off x="638009" y="1513898"/>
            <a:ext cx="11082501" cy="4159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464384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05D120-2BC6-4D85-B4F7-F717DDD99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TODO: use figures to show the connection mechanisms.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9BF91E-3033-456A-9459-94B512FDC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7088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90477B-99AC-4DFA-87B6-9FA28611C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TaskExecutor</a:t>
            </a:r>
            <a:r>
              <a:rPr lang="en-US" altLang="zh-CN" dirty="0"/>
              <a:t> connects to </a:t>
            </a:r>
            <a:r>
              <a:rPr lang="en-US" altLang="zh-CN" dirty="0" err="1"/>
              <a:t>ResourceManager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EBDC7E-97ED-4C53-AE3E-406E969C4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B86B579-61DD-4B93-B455-5D7770B0EA5A}"/>
              </a:ext>
            </a:extLst>
          </p:cNvPr>
          <p:cNvSpPr txBox="1"/>
          <p:nvPr/>
        </p:nvSpPr>
        <p:spPr>
          <a:xfrm>
            <a:off x="6759985" y="3585783"/>
            <a:ext cx="15840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 err="1"/>
              <a:t>ResourceManager</a:t>
            </a:r>
            <a:endParaRPr lang="zh-CN" altLang="en-US" sz="1400" dirty="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530BB851-C24B-4676-9047-BEE845E10732}"/>
              </a:ext>
            </a:extLst>
          </p:cNvPr>
          <p:cNvSpPr/>
          <p:nvPr/>
        </p:nvSpPr>
        <p:spPr>
          <a:xfrm>
            <a:off x="6566634" y="3455237"/>
            <a:ext cx="1970786" cy="146288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9607D30A-2FF4-4CA1-AB58-E62D30409FD0}"/>
              </a:ext>
            </a:extLst>
          </p:cNvPr>
          <p:cNvSpPr/>
          <p:nvPr/>
        </p:nvSpPr>
        <p:spPr>
          <a:xfrm>
            <a:off x="6796061" y="4024106"/>
            <a:ext cx="1543050" cy="67706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CA4C5A7-B0E5-4406-8594-D93D340DD599}"/>
              </a:ext>
            </a:extLst>
          </p:cNvPr>
          <p:cNvSpPr txBox="1"/>
          <p:nvPr/>
        </p:nvSpPr>
        <p:spPr>
          <a:xfrm>
            <a:off x="6857295" y="4131197"/>
            <a:ext cx="14205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 err="1"/>
              <a:t>ResourceManager</a:t>
            </a:r>
            <a:r>
              <a:rPr lang="en-US" altLang="zh-CN" sz="1200" dirty="0"/>
              <a:t> </a:t>
            </a:r>
          </a:p>
          <a:p>
            <a:pPr algn="ctr"/>
            <a:r>
              <a:rPr lang="en-US" altLang="zh-CN" sz="1200" dirty="0"/>
              <a:t>Gateway</a:t>
            </a:r>
            <a:endParaRPr lang="zh-CN" altLang="en-US" sz="14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83F91BF-AB2E-4F31-81B8-D6549C162DBF}"/>
              </a:ext>
            </a:extLst>
          </p:cNvPr>
          <p:cNvSpPr txBox="1"/>
          <p:nvPr/>
        </p:nvSpPr>
        <p:spPr>
          <a:xfrm>
            <a:off x="3361904" y="3584049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 err="1"/>
              <a:t>TaskExecutor</a:t>
            </a:r>
            <a:endParaRPr lang="zh-CN" altLang="en-US" sz="1400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1DB26C80-E510-464D-B64B-AA7D484FEBBF}"/>
              </a:ext>
            </a:extLst>
          </p:cNvPr>
          <p:cNvSpPr/>
          <p:nvPr/>
        </p:nvSpPr>
        <p:spPr>
          <a:xfrm>
            <a:off x="2971381" y="3453503"/>
            <a:ext cx="1970786" cy="146288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3088CE07-451F-4494-B626-991E49128F16}"/>
              </a:ext>
            </a:extLst>
          </p:cNvPr>
          <p:cNvSpPr/>
          <p:nvPr/>
        </p:nvSpPr>
        <p:spPr>
          <a:xfrm>
            <a:off x="3200808" y="4022372"/>
            <a:ext cx="1543050" cy="67706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DAE7DAD-2D73-4D26-9500-0486CED2D0A4}"/>
              </a:ext>
            </a:extLst>
          </p:cNvPr>
          <p:cNvSpPr txBox="1"/>
          <p:nvPr/>
        </p:nvSpPr>
        <p:spPr>
          <a:xfrm>
            <a:off x="3429555" y="4129463"/>
            <a:ext cx="1085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 err="1"/>
              <a:t>TaskExecutor</a:t>
            </a:r>
            <a:r>
              <a:rPr lang="en-US" altLang="zh-CN" sz="1200" dirty="0"/>
              <a:t> </a:t>
            </a:r>
          </a:p>
          <a:p>
            <a:pPr algn="ctr"/>
            <a:r>
              <a:rPr lang="en-US" altLang="zh-CN" sz="1200" dirty="0"/>
              <a:t>Gateway</a:t>
            </a:r>
            <a:endParaRPr lang="zh-CN" altLang="en-US" sz="1400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BB491068-31EF-4AF6-B0C6-CD4053C9F5F8}"/>
              </a:ext>
            </a:extLst>
          </p:cNvPr>
          <p:cNvCxnSpPr>
            <a:cxnSpLocks/>
          </p:cNvCxnSpPr>
          <p:nvPr/>
        </p:nvCxnSpPr>
        <p:spPr>
          <a:xfrm>
            <a:off x="4942167" y="3949994"/>
            <a:ext cx="1624467" cy="1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68929787-CA3E-47FE-A761-10D6DC5AF911}"/>
              </a:ext>
            </a:extLst>
          </p:cNvPr>
          <p:cNvSpPr/>
          <p:nvPr/>
        </p:nvSpPr>
        <p:spPr>
          <a:xfrm>
            <a:off x="4905455" y="3633655"/>
            <a:ext cx="16294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700" dirty="0"/>
              <a:t>1. Connect to </a:t>
            </a:r>
            <a:r>
              <a:rPr lang="en-US" altLang="zh-CN" sz="700" dirty="0" err="1"/>
              <a:t>ResourceManager</a:t>
            </a:r>
            <a:r>
              <a:rPr lang="en-US" altLang="zh-CN" sz="700" dirty="0"/>
              <a:t> by Get </a:t>
            </a:r>
            <a:r>
              <a:rPr lang="en-US" altLang="zh-CN" sz="700" dirty="0" err="1"/>
              <a:t>ResourceManagerGateway</a:t>
            </a:r>
            <a:endParaRPr lang="zh-CN" altLang="en-US" sz="800" dirty="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1C2D3ABC-B2A7-4784-90E2-BDBCAA4BAD5B}"/>
              </a:ext>
            </a:extLst>
          </p:cNvPr>
          <p:cNvCxnSpPr>
            <a:cxnSpLocks/>
          </p:cNvCxnSpPr>
          <p:nvPr/>
        </p:nvCxnSpPr>
        <p:spPr>
          <a:xfrm flipH="1" flipV="1">
            <a:off x="4942167" y="4449266"/>
            <a:ext cx="1624467" cy="1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CB72BFC1-0C1F-40E5-A61A-0797B65BB3E3}"/>
              </a:ext>
            </a:extLst>
          </p:cNvPr>
          <p:cNvSpPr/>
          <p:nvPr/>
        </p:nvSpPr>
        <p:spPr>
          <a:xfrm>
            <a:off x="4923811" y="4138708"/>
            <a:ext cx="16294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700" dirty="0"/>
              <a:t>2. Connect to </a:t>
            </a:r>
            <a:r>
              <a:rPr lang="en-US" altLang="zh-CN" sz="700" dirty="0" err="1"/>
              <a:t>TaskExecutor</a:t>
            </a:r>
            <a:r>
              <a:rPr lang="en-US" altLang="zh-CN" sz="700" dirty="0"/>
              <a:t> by Get </a:t>
            </a:r>
            <a:r>
              <a:rPr lang="en-US" altLang="zh-CN" sz="700" dirty="0" err="1"/>
              <a:t>TaskExecutorGateway</a:t>
            </a:r>
            <a:endParaRPr lang="zh-CN" altLang="en-US" sz="800" dirty="0"/>
          </a:p>
        </p:txBody>
      </p:sp>
    </p:spTree>
    <p:extLst>
      <p:ext uri="{BB962C8B-B14F-4D97-AF65-F5344CB8AC3E}">
        <p14:creationId xmlns:p14="http://schemas.microsoft.com/office/powerpoint/2010/main" val="318790952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90477B-99AC-4DFA-87B6-9FA28611C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JobManager</a:t>
            </a:r>
            <a:r>
              <a:rPr lang="en-US" altLang="zh-CN" dirty="0"/>
              <a:t> connects to </a:t>
            </a:r>
            <a:r>
              <a:rPr lang="en-US" altLang="zh-CN" dirty="0" err="1"/>
              <a:t>ResourceManager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EBDC7E-97ED-4C53-AE3E-406E969C4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B86B579-61DD-4B93-B455-5D7770B0EA5A}"/>
              </a:ext>
            </a:extLst>
          </p:cNvPr>
          <p:cNvSpPr txBox="1"/>
          <p:nvPr/>
        </p:nvSpPr>
        <p:spPr>
          <a:xfrm>
            <a:off x="6759985" y="3585783"/>
            <a:ext cx="15840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 err="1"/>
              <a:t>ResourceManager</a:t>
            </a:r>
            <a:endParaRPr lang="zh-CN" altLang="en-US" sz="1400" dirty="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530BB851-C24B-4676-9047-BEE845E10732}"/>
              </a:ext>
            </a:extLst>
          </p:cNvPr>
          <p:cNvSpPr/>
          <p:nvPr/>
        </p:nvSpPr>
        <p:spPr>
          <a:xfrm>
            <a:off x="6566634" y="3455237"/>
            <a:ext cx="1970786" cy="146288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9607D30A-2FF4-4CA1-AB58-E62D30409FD0}"/>
              </a:ext>
            </a:extLst>
          </p:cNvPr>
          <p:cNvSpPr/>
          <p:nvPr/>
        </p:nvSpPr>
        <p:spPr>
          <a:xfrm>
            <a:off x="6796061" y="4024106"/>
            <a:ext cx="1543050" cy="67706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CA4C5A7-B0E5-4406-8594-D93D340DD599}"/>
              </a:ext>
            </a:extLst>
          </p:cNvPr>
          <p:cNvSpPr txBox="1"/>
          <p:nvPr/>
        </p:nvSpPr>
        <p:spPr>
          <a:xfrm>
            <a:off x="6857295" y="4131197"/>
            <a:ext cx="14205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 err="1"/>
              <a:t>ResourceManager</a:t>
            </a:r>
            <a:r>
              <a:rPr lang="en-US" altLang="zh-CN" sz="1200" dirty="0"/>
              <a:t> </a:t>
            </a:r>
          </a:p>
          <a:p>
            <a:pPr algn="ctr"/>
            <a:r>
              <a:rPr lang="en-US" altLang="zh-CN" sz="1200" dirty="0"/>
              <a:t>Gateway</a:t>
            </a:r>
            <a:endParaRPr lang="zh-CN" altLang="en-US" sz="14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83F91BF-AB2E-4F31-81B8-D6549C162DBF}"/>
              </a:ext>
            </a:extLst>
          </p:cNvPr>
          <p:cNvSpPr txBox="1"/>
          <p:nvPr/>
        </p:nvSpPr>
        <p:spPr>
          <a:xfrm>
            <a:off x="3361904" y="3584049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 err="1"/>
              <a:t>TaskExecutor</a:t>
            </a:r>
            <a:endParaRPr lang="zh-CN" altLang="en-US" sz="1400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1DB26C80-E510-464D-B64B-AA7D484FEBBF}"/>
              </a:ext>
            </a:extLst>
          </p:cNvPr>
          <p:cNvSpPr/>
          <p:nvPr/>
        </p:nvSpPr>
        <p:spPr>
          <a:xfrm>
            <a:off x="2971381" y="3453503"/>
            <a:ext cx="1970786" cy="146288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3088CE07-451F-4494-B626-991E49128F16}"/>
              </a:ext>
            </a:extLst>
          </p:cNvPr>
          <p:cNvSpPr/>
          <p:nvPr/>
        </p:nvSpPr>
        <p:spPr>
          <a:xfrm>
            <a:off x="3200808" y="4022372"/>
            <a:ext cx="1543050" cy="67706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DAE7DAD-2D73-4D26-9500-0486CED2D0A4}"/>
              </a:ext>
            </a:extLst>
          </p:cNvPr>
          <p:cNvSpPr txBox="1"/>
          <p:nvPr/>
        </p:nvSpPr>
        <p:spPr>
          <a:xfrm>
            <a:off x="3429555" y="4129463"/>
            <a:ext cx="1085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 err="1"/>
              <a:t>TaskExecutor</a:t>
            </a:r>
            <a:r>
              <a:rPr lang="en-US" altLang="zh-CN" sz="1200" dirty="0"/>
              <a:t> </a:t>
            </a:r>
          </a:p>
          <a:p>
            <a:pPr algn="ctr"/>
            <a:r>
              <a:rPr lang="en-US" altLang="zh-CN" sz="1200" dirty="0"/>
              <a:t>Gateway</a:t>
            </a:r>
            <a:endParaRPr lang="zh-CN" altLang="en-US" sz="1400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BB491068-31EF-4AF6-B0C6-CD4053C9F5F8}"/>
              </a:ext>
            </a:extLst>
          </p:cNvPr>
          <p:cNvCxnSpPr>
            <a:cxnSpLocks/>
          </p:cNvCxnSpPr>
          <p:nvPr/>
        </p:nvCxnSpPr>
        <p:spPr>
          <a:xfrm>
            <a:off x="4942167" y="3949994"/>
            <a:ext cx="1624467" cy="1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68929787-CA3E-47FE-A761-10D6DC5AF911}"/>
              </a:ext>
            </a:extLst>
          </p:cNvPr>
          <p:cNvSpPr/>
          <p:nvPr/>
        </p:nvSpPr>
        <p:spPr>
          <a:xfrm>
            <a:off x="4905455" y="3633655"/>
            <a:ext cx="16294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700" dirty="0"/>
              <a:t>1. Connect to </a:t>
            </a:r>
            <a:r>
              <a:rPr lang="en-US" altLang="zh-CN" sz="700" dirty="0" err="1"/>
              <a:t>ResourceManager</a:t>
            </a:r>
            <a:r>
              <a:rPr lang="en-US" altLang="zh-CN" sz="700" dirty="0"/>
              <a:t> by Get </a:t>
            </a:r>
            <a:r>
              <a:rPr lang="en-US" altLang="zh-CN" sz="700" dirty="0" err="1"/>
              <a:t>ResourceManagerGateway</a:t>
            </a:r>
            <a:endParaRPr lang="zh-CN" altLang="en-US" sz="800" dirty="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1C2D3ABC-B2A7-4784-90E2-BDBCAA4BAD5B}"/>
              </a:ext>
            </a:extLst>
          </p:cNvPr>
          <p:cNvCxnSpPr>
            <a:cxnSpLocks/>
          </p:cNvCxnSpPr>
          <p:nvPr/>
        </p:nvCxnSpPr>
        <p:spPr>
          <a:xfrm flipH="1" flipV="1">
            <a:off x="4942167" y="4449266"/>
            <a:ext cx="1624467" cy="1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CB72BFC1-0C1F-40E5-A61A-0797B65BB3E3}"/>
              </a:ext>
            </a:extLst>
          </p:cNvPr>
          <p:cNvSpPr/>
          <p:nvPr/>
        </p:nvSpPr>
        <p:spPr>
          <a:xfrm>
            <a:off x="4923811" y="4138708"/>
            <a:ext cx="16294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700" dirty="0"/>
              <a:t>2. Connect to </a:t>
            </a:r>
            <a:r>
              <a:rPr lang="en-US" altLang="zh-CN" sz="700" dirty="0" err="1"/>
              <a:t>TaskExecutor</a:t>
            </a:r>
            <a:r>
              <a:rPr lang="en-US" altLang="zh-CN" sz="700" dirty="0"/>
              <a:t> by Get </a:t>
            </a:r>
            <a:r>
              <a:rPr lang="en-US" altLang="zh-CN" sz="700" dirty="0" err="1"/>
              <a:t>TaskExecutorGateway</a:t>
            </a:r>
            <a:endParaRPr lang="zh-CN" altLang="en-US" sz="800" dirty="0"/>
          </a:p>
        </p:txBody>
      </p:sp>
    </p:spTree>
    <p:extLst>
      <p:ext uri="{BB962C8B-B14F-4D97-AF65-F5344CB8AC3E}">
        <p14:creationId xmlns:p14="http://schemas.microsoft.com/office/powerpoint/2010/main" val="215791481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90477B-99AC-4DFA-87B6-9FA28611C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Client connects to </a:t>
            </a:r>
            <a:r>
              <a:rPr lang="en-US" altLang="zh-CN" dirty="0" err="1"/>
              <a:t>DispatcherRestEndpoint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EBDC7E-97ED-4C53-AE3E-406E969C4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B86B579-61DD-4B93-B455-5D7770B0EA5A}"/>
              </a:ext>
            </a:extLst>
          </p:cNvPr>
          <p:cNvSpPr txBox="1"/>
          <p:nvPr/>
        </p:nvSpPr>
        <p:spPr>
          <a:xfrm>
            <a:off x="6759985" y="3585783"/>
            <a:ext cx="15840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 err="1"/>
              <a:t>ResourceManager</a:t>
            </a:r>
            <a:endParaRPr lang="zh-CN" altLang="en-US" sz="1400" dirty="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530BB851-C24B-4676-9047-BEE845E10732}"/>
              </a:ext>
            </a:extLst>
          </p:cNvPr>
          <p:cNvSpPr/>
          <p:nvPr/>
        </p:nvSpPr>
        <p:spPr>
          <a:xfrm>
            <a:off x="6566634" y="3455237"/>
            <a:ext cx="1970786" cy="146288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9607D30A-2FF4-4CA1-AB58-E62D30409FD0}"/>
              </a:ext>
            </a:extLst>
          </p:cNvPr>
          <p:cNvSpPr/>
          <p:nvPr/>
        </p:nvSpPr>
        <p:spPr>
          <a:xfrm>
            <a:off x="6796061" y="4024106"/>
            <a:ext cx="1543050" cy="67706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CA4C5A7-B0E5-4406-8594-D93D340DD599}"/>
              </a:ext>
            </a:extLst>
          </p:cNvPr>
          <p:cNvSpPr txBox="1"/>
          <p:nvPr/>
        </p:nvSpPr>
        <p:spPr>
          <a:xfrm>
            <a:off x="6857295" y="4131197"/>
            <a:ext cx="14205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 err="1"/>
              <a:t>ResourceManager</a:t>
            </a:r>
            <a:r>
              <a:rPr lang="en-US" altLang="zh-CN" sz="1200" dirty="0"/>
              <a:t> </a:t>
            </a:r>
          </a:p>
          <a:p>
            <a:pPr algn="ctr"/>
            <a:r>
              <a:rPr lang="en-US" altLang="zh-CN" sz="1200" dirty="0"/>
              <a:t>Gateway</a:t>
            </a:r>
            <a:endParaRPr lang="zh-CN" altLang="en-US" sz="14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83F91BF-AB2E-4F31-81B8-D6549C162DBF}"/>
              </a:ext>
            </a:extLst>
          </p:cNvPr>
          <p:cNvSpPr txBox="1"/>
          <p:nvPr/>
        </p:nvSpPr>
        <p:spPr>
          <a:xfrm>
            <a:off x="3361904" y="3584049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 err="1"/>
              <a:t>TaskExecutor</a:t>
            </a:r>
            <a:endParaRPr lang="zh-CN" altLang="en-US" sz="1400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1DB26C80-E510-464D-B64B-AA7D484FEBBF}"/>
              </a:ext>
            </a:extLst>
          </p:cNvPr>
          <p:cNvSpPr/>
          <p:nvPr/>
        </p:nvSpPr>
        <p:spPr>
          <a:xfrm>
            <a:off x="2971381" y="3453503"/>
            <a:ext cx="1970786" cy="146288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3088CE07-451F-4494-B626-991E49128F16}"/>
              </a:ext>
            </a:extLst>
          </p:cNvPr>
          <p:cNvSpPr/>
          <p:nvPr/>
        </p:nvSpPr>
        <p:spPr>
          <a:xfrm>
            <a:off x="3200808" y="4022372"/>
            <a:ext cx="1543050" cy="67706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DAE7DAD-2D73-4D26-9500-0486CED2D0A4}"/>
              </a:ext>
            </a:extLst>
          </p:cNvPr>
          <p:cNvSpPr txBox="1"/>
          <p:nvPr/>
        </p:nvSpPr>
        <p:spPr>
          <a:xfrm>
            <a:off x="3429555" y="4129463"/>
            <a:ext cx="1085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 err="1"/>
              <a:t>TaskExecutor</a:t>
            </a:r>
            <a:r>
              <a:rPr lang="en-US" altLang="zh-CN" sz="1200" dirty="0"/>
              <a:t> </a:t>
            </a:r>
          </a:p>
          <a:p>
            <a:pPr algn="ctr"/>
            <a:r>
              <a:rPr lang="en-US" altLang="zh-CN" sz="1200" dirty="0"/>
              <a:t>Gateway</a:t>
            </a:r>
            <a:endParaRPr lang="zh-CN" altLang="en-US" sz="1400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BB491068-31EF-4AF6-B0C6-CD4053C9F5F8}"/>
              </a:ext>
            </a:extLst>
          </p:cNvPr>
          <p:cNvCxnSpPr>
            <a:cxnSpLocks/>
          </p:cNvCxnSpPr>
          <p:nvPr/>
        </p:nvCxnSpPr>
        <p:spPr>
          <a:xfrm>
            <a:off x="4942167" y="3949994"/>
            <a:ext cx="1624467" cy="1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68929787-CA3E-47FE-A761-10D6DC5AF911}"/>
              </a:ext>
            </a:extLst>
          </p:cNvPr>
          <p:cNvSpPr/>
          <p:nvPr/>
        </p:nvSpPr>
        <p:spPr>
          <a:xfrm>
            <a:off x="4905455" y="3633655"/>
            <a:ext cx="16294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700" dirty="0"/>
              <a:t>1. Connect to </a:t>
            </a:r>
            <a:r>
              <a:rPr lang="en-US" altLang="zh-CN" sz="700" dirty="0" err="1"/>
              <a:t>ResourceManager</a:t>
            </a:r>
            <a:r>
              <a:rPr lang="en-US" altLang="zh-CN" sz="700" dirty="0"/>
              <a:t> by Get </a:t>
            </a:r>
            <a:r>
              <a:rPr lang="en-US" altLang="zh-CN" sz="700" dirty="0" err="1"/>
              <a:t>ResourceManagerGateway</a:t>
            </a:r>
            <a:endParaRPr lang="zh-CN" altLang="en-US" sz="800" dirty="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1C2D3ABC-B2A7-4784-90E2-BDBCAA4BAD5B}"/>
              </a:ext>
            </a:extLst>
          </p:cNvPr>
          <p:cNvCxnSpPr>
            <a:cxnSpLocks/>
          </p:cNvCxnSpPr>
          <p:nvPr/>
        </p:nvCxnSpPr>
        <p:spPr>
          <a:xfrm flipH="1" flipV="1">
            <a:off x="4942167" y="4449266"/>
            <a:ext cx="1624467" cy="1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CB72BFC1-0C1F-40E5-A61A-0797B65BB3E3}"/>
              </a:ext>
            </a:extLst>
          </p:cNvPr>
          <p:cNvSpPr/>
          <p:nvPr/>
        </p:nvSpPr>
        <p:spPr>
          <a:xfrm>
            <a:off x="4923811" y="4138708"/>
            <a:ext cx="16294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700" dirty="0"/>
              <a:t>2. Connect to </a:t>
            </a:r>
            <a:r>
              <a:rPr lang="en-US" altLang="zh-CN" sz="700" dirty="0" err="1"/>
              <a:t>TaskExecutor</a:t>
            </a:r>
            <a:r>
              <a:rPr lang="en-US" altLang="zh-CN" sz="700" dirty="0"/>
              <a:t> by Get </a:t>
            </a:r>
            <a:r>
              <a:rPr lang="en-US" altLang="zh-CN" sz="700" dirty="0" err="1"/>
              <a:t>TaskExecutorGateway</a:t>
            </a:r>
            <a:endParaRPr lang="zh-CN" altLang="en-US" sz="800" dirty="0"/>
          </a:p>
        </p:txBody>
      </p:sp>
    </p:spTree>
    <p:extLst>
      <p:ext uri="{BB962C8B-B14F-4D97-AF65-F5344CB8AC3E}">
        <p14:creationId xmlns:p14="http://schemas.microsoft.com/office/powerpoint/2010/main" val="5046874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90477B-99AC-4DFA-87B6-9FA28611C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TaskExecutor</a:t>
            </a:r>
            <a:r>
              <a:rPr lang="en-US" altLang="zh-CN" dirty="0"/>
              <a:t> connects to </a:t>
            </a:r>
            <a:r>
              <a:rPr lang="en-US" altLang="zh-CN" dirty="0" err="1"/>
              <a:t>JobMaster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EBDC7E-97ED-4C53-AE3E-406E969C4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B86B579-61DD-4B93-B455-5D7770B0EA5A}"/>
              </a:ext>
            </a:extLst>
          </p:cNvPr>
          <p:cNvSpPr txBox="1"/>
          <p:nvPr/>
        </p:nvSpPr>
        <p:spPr>
          <a:xfrm>
            <a:off x="6759985" y="3585783"/>
            <a:ext cx="15840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 err="1"/>
              <a:t>ResourceManager</a:t>
            </a:r>
            <a:endParaRPr lang="zh-CN" altLang="en-US" sz="1400" dirty="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530BB851-C24B-4676-9047-BEE845E10732}"/>
              </a:ext>
            </a:extLst>
          </p:cNvPr>
          <p:cNvSpPr/>
          <p:nvPr/>
        </p:nvSpPr>
        <p:spPr>
          <a:xfrm>
            <a:off x="6566634" y="3455237"/>
            <a:ext cx="1970786" cy="146288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9607D30A-2FF4-4CA1-AB58-E62D30409FD0}"/>
              </a:ext>
            </a:extLst>
          </p:cNvPr>
          <p:cNvSpPr/>
          <p:nvPr/>
        </p:nvSpPr>
        <p:spPr>
          <a:xfrm>
            <a:off x="6796061" y="4024106"/>
            <a:ext cx="1543050" cy="67706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CA4C5A7-B0E5-4406-8594-D93D340DD599}"/>
              </a:ext>
            </a:extLst>
          </p:cNvPr>
          <p:cNvSpPr txBox="1"/>
          <p:nvPr/>
        </p:nvSpPr>
        <p:spPr>
          <a:xfrm>
            <a:off x="6857295" y="4131197"/>
            <a:ext cx="14205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 err="1"/>
              <a:t>ResourceManager</a:t>
            </a:r>
            <a:r>
              <a:rPr lang="en-US" altLang="zh-CN" sz="1200" dirty="0"/>
              <a:t> </a:t>
            </a:r>
          </a:p>
          <a:p>
            <a:pPr algn="ctr"/>
            <a:r>
              <a:rPr lang="en-US" altLang="zh-CN" sz="1200" dirty="0"/>
              <a:t>Gateway</a:t>
            </a:r>
            <a:endParaRPr lang="zh-CN" altLang="en-US" sz="14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83F91BF-AB2E-4F31-81B8-D6549C162DBF}"/>
              </a:ext>
            </a:extLst>
          </p:cNvPr>
          <p:cNvSpPr txBox="1"/>
          <p:nvPr/>
        </p:nvSpPr>
        <p:spPr>
          <a:xfrm>
            <a:off x="3361904" y="3584049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 err="1"/>
              <a:t>TaskExecutor</a:t>
            </a:r>
            <a:endParaRPr lang="zh-CN" altLang="en-US" sz="1400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1DB26C80-E510-464D-B64B-AA7D484FEBBF}"/>
              </a:ext>
            </a:extLst>
          </p:cNvPr>
          <p:cNvSpPr/>
          <p:nvPr/>
        </p:nvSpPr>
        <p:spPr>
          <a:xfrm>
            <a:off x="2971381" y="3453503"/>
            <a:ext cx="1970786" cy="146288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3088CE07-451F-4494-B626-991E49128F16}"/>
              </a:ext>
            </a:extLst>
          </p:cNvPr>
          <p:cNvSpPr/>
          <p:nvPr/>
        </p:nvSpPr>
        <p:spPr>
          <a:xfrm>
            <a:off x="3200808" y="4022372"/>
            <a:ext cx="1543050" cy="67706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DAE7DAD-2D73-4D26-9500-0486CED2D0A4}"/>
              </a:ext>
            </a:extLst>
          </p:cNvPr>
          <p:cNvSpPr txBox="1"/>
          <p:nvPr/>
        </p:nvSpPr>
        <p:spPr>
          <a:xfrm>
            <a:off x="3429555" y="4129463"/>
            <a:ext cx="1085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 err="1"/>
              <a:t>TaskExecutor</a:t>
            </a:r>
            <a:r>
              <a:rPr lang="en-US" altLang="zh-CN" sz="1200" dirty="0"/>
              <a:t> </a:t>
            </a:r>
          </a:p>
          <a:p>
            <a:pPr algn="ctr"/>
            <a:r>
              <a:rPr lang="en-US" altLang="zh-CN" sz="1200" dirty="0"/>
              <a:t>Gateway</a:t>
            </a:r>
            <a:endParaRPr lang="zh-CN" altLang="en-US" sz="1400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BB491068-31EF-4AF6-B0C6-CD4053C9F5F8}"/>
              </a:ext>
            </a:extLst>
          </p:cNvPr>
          <p:cNvCxnSpPr>
            <a:cxnSpLocks/>
          </p:cNvCxnSpPr>
          <p:nvPr/>
        </p:nvCxnSpPr>
        <p:spPr>
          <a:xfrm>
            <a:off x="4942167" y="3949994"/>
            <a:ext cx="1624467" cy="1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68929787-CA3E-47FE-A761-10D6DC5AF911}"/>
              </a:ext>
            </a:extLst>
          </p:cNvPr>
          <p:cNvSpPr/>
          <p:nvPr/>
        </p:nvSpPr>
        <p:spPr>
          <a:xfrm>
            <a:off x="4905455" y="3633655"/>
            <a:ext cx="16294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700" dirty="0"/>
              <a:t>1. Connect to </a:t>
            </a:r>
            <a:r>
              <a:rPr lang="en-US" altLang="zh-CN" sz="700" dirty="0" err="1"/>
              <a:t>ResourceManager</a:t>
            </a:r>
            <a:r>
              <a:rPr lang="en-US" altLang="zh-CN" sz="700" dirty="0"/>
              <a:t> by Get </a:t>
            </a:r>
            <a:r>
              <a:rPr lang="en-US" altLang="zh-CN" sz="700" dirty="0" err="1"/>
              <a:t>ResourceManagerGateway</a:t>
            </a:r>
            <a:endParaRPr lang="zh-CN" altLang="en-US" sz="800" dirty="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1C2D3ABC-B2A7-4784-90E2-BDBCAA4BAD5B}"/>
              </a:ext>
            </a:extLst>
          </p:cNvPr>
          <p:cNvCxnSpPr>
            <a:cxnSpLocks/>
          </p:cNvCxnSpPr>
          <p:nvPr/>
        </p:nvCxnSpPr>
        <p:spPr>
          <a:xfrm flipH="1" flipV="1">
            <a:off x="4942167" y="4449266"/>
            <a:ext cx="1624467" cy="1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CB72BFC1-0C1F-40E5-A61A-0797B65BB3E3}"/>
              </a:ext>
            </a:extLst>
          </p:cNvPr>
          <p:cNvSpPr/>
          <p:nvPr/>
        </p:nvSpPr>
        <p:spPr>
          <a:xfrm>
            <a:off x="4923811" y="4138708"/>
            <a:ext cx="16294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700" dirty="0"/>
              <a:t>2. Connect to </a:t>
            </a:r>
            <a:r>
              <a:rPr lang="en-US" altLang="zh-CN" sz="700" dirty="0" err="1"/>
              <a:t>TaskExecutor</a:t>
            </a:r>
            <a:r>
              <a:rPr lang="en-US" altLang="zh-CN" sz="700" dirty="0"/>
              <a:t> by Get </a:t>
            </a:r>
            <a:r>
              <a:rPr lang="en-US" altLang="zh-CN" sz="700" dirty="0" err="1"/>
              <a:t>TaskExecutorGateway</a:t>
            </a:r>
            <a:endParaRPr lang="zh-CN" altLang="en-US" sz="800" dirty="0"/>
          </a:p>
        </p:txBody>
      </p:sp>
    </p:spTree>
    <p:extLst>
      <p:ext uri="{BB962C8B-B14F-4D97-AF65-F5344CB8AC3E}">
        <p14:creationId xmlns:p14="http://schemas.microsoft.com/office/powerpoint/2010/main" val="117672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 descr="StreamNode &#10;Source &#10;parallelism=l &#10;JobVertex &#10;Source &#10;parallelism=l &#10;ExecutionJobVertex &#10;ExecutionVertex &#10;Source &#10;(1/1) &#10;parallelism=l &#10;Task &#10;Source &#10;Intermediate &#10;DataSet &#10;IntermediateResult &#10;Intermediate &#10;Result &#10;Partition &#10;ResultPartition &#10;ResultSub &#10;partition &#10;Rebalance &#10;StreamEdge &#10;JobEdge &#10;ExecutionEdge &#10;ExecutionEdge &#10;InputGate &#10;InputChannel &#10;InputGate &#10;InputChannel &#10;StreamNode &#10;Flat Map &#10;parallelism=2 &#10;JobVertex &#10;Flat Map &#10;parallelism=2 &#10;ExecutionJobVertex &#10;ExecutionVertex &#10;Flat Map &#10;(1/2) &#10;ExecutionVertex &#10;Flat Map &#10;(2/2) &#10;parallelism=2 &#10;Task &#10;Flat Map &#10;(1/2) &#10;Task &#10;Flat Map &#10;(2/2) &#10;parallelism—2 &#10;StreamGraph &#10;JobGraph &#10;Intermediate &#10;DataSet &#10;ExecutionGraph &#10;IntermediateResult &#10;Intermediate &#10;Result &#10;Partition &#10;Intermediate &#10;Result &#10;Partition &#10;ResultPartition &#10;ResultSub &#10;partition &#10;ResultSub &#10;partition &#10;ResultPartition &#10;ResultSub &#10;partition &#10;ResultSub &#10;partition &#10;Hash &#10;StreamEdge &#10;JobEdge &#10;Execution Edge &#10;Execution Edge &#10;Execution Edge &#10;Execution Edge &#10;InputGate &#10;InputChannel &#10;InputChannel &#10;InputGate &#10;InputChannel &#10;InputChannel &#10;Stream Node &#10;Forward &#10;Keyed &#10;StreamEdge &#10;Aggregation &#10;parall lism=2 &#10;StreamNode &#10;Sink &#10;parallelism—2 &#10;Rebalance &#10;(1/1) &#10;ResultSub &#10;partition &#10;parallelism=l &#10;ash &#10;ash &#10;Operator Chain &#10;JobVertex &#10;Keyed &#10;Aggregation &#10;Sink &#10;parallelism=2 &#10;ExecutionJobVertex &#10;ExecutionVertex &#10;Keyed &#10;Aggregation &#10;Sink &#10;(1/2) &#10;ExecutionVertex &#10;Keyed &#10;Aggregation &#10;Sink &#10;(2/2) &#10;parallelism—2 &#10;Task &#10;Keyed &#10;Aggregation &#10;Sink &#10;(1/2) &#10;Task &#10;Keyed &#10;Aggregation &#10;Sink &#10;(2/2) &#10;parallelism—2 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396" r="-772"/>
          <a:stretch/>
        </p:blipFill>
        <p:spPr bwMode="auto">
          <a:xfrm>
            <a:off x="1203962" y="138890"/>
            <a:ext cx="9912925" cy="6530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6772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657B0A-4CD7-46F6-B0C6-F2AA20859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Source code structure in session cluster mode</a:t>
            </a:r>
            <a:endParaRPr lang="zh-CN" altLang="en-US" sz="4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A22880-5494-4F62-AAEF-C6B364282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StandaloneSessionClusterEntryPoint.java</a:t>
            </a:r>
          </a:p>
          <a:p>
            <a:pPr lvl="1"/>
            <a:r>
              <a:rPr lang="en-US" altLang="zh-CN" dirty="0"/>
              <a:t>A session cluster entry point which is to start Dispatcher, </a:t>
            </a:r>
            <a:r>
              <a:rPr lang="en-US" altLang="zh-CN" dirty="0" err="1"/>
              <a:t>ResourceManager</a:t>
            </a:r>
            <a:r>
              <a:rPr lang="en-US" altLang="zh-CN" dirty="0"/>
              <a:t> services.</a:t>
            </a:r>
          </a:p>
          <a:p>
            <a:endParaRPr lang="en-US" altLang="zh-CN" dirty="0"/>
          </a:p>
          <a:p>
            <a:r>
              <a:rPr lang="en-US" altLang="zh-CN" dirty="0"/>
              <a:t>TaskManagerRunner.java</a:t>
            </a:r>
          </a:p>
          <a:p>
            <a:pPr lvl="1"/>
            <a:r>
              <a:rPr lang="en-US" altLang="zh-CN" dirty="0"/>
              <a:t>Class to run </a:t>
            </a:r>
            <a:r>
              <a:rPr lang="en-US" altLang="zh-CN" dirty="0" err="1"/>
              <a:t>TaskManager</a:t>
            </a:r>
            <a:r>
              <a:rPr lang="en-US" altLang="zh-CN" dirty="0"/>
              <a:t> service.</a:t>
            </a:r>
          </a:p>
          <a:p>
            <a:endParaRPr lang="en-US" altLang="zh-CN" dirty="0"/>
          </a:p>
          <a:p>
            <a:r>
              <a:rPr lang="en-US" altLang="zh-CN" dirty="0"/>
              <a:t>CliFrontend.java</a:t>
            </a:r>
          </a:p>
          <a:p>
            <a:pPr lvl="1"/>
            <a:r>
              <a:rPr lang="en-US" altLang="zh-CN" dirty="0"/>
              <a:t>Class to run a client and compile user code to Streamgraph and then from </a:t>
            </a:r>
            <a:r>
              <a:rPr lang="en-US" altLang="zh-CN" dirty="0" err="1"/>
              <a:t>StreamGraph</a:t>
            </a:r>
            <a:r>
              <a:rPr lang="en-US" altLang="zh-CN" dirty="0"/>
              <a:t> to </a:t>
            </a:r>
            <a:r>
              <a:rPr lang="en-US" altLang="zh-CN" dirty="0" err="1"/>
              <a:t>JobGraph</a:t>
            </a:r>
            <a:r>
              <a:rPr lang="en-US" altLang="zh-CN" dirty="0"/>
              <a:t>, and submit job request to Dispatcher in session cluster.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7402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9EB044-81DF-4FB1-AE79-CA2EBB1A0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Steps for launching a session cluster and submit jobs</a:t>
            </a:r>
            <a:endParaRPr lang="zh-CN" altLang="en-US" sz="3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37DCDF-8F59-4342-918D-3E5998F17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AutoNum type="arabicPeriod"/>
            </a:pPr>
            <a:r>
              <a:rPr lang="en-US" altLang="zh-CN" sz="2400" dirty="0"/>
              <a:t>Launch </a:t>
            </a:r>
            <a:r>
              <a:rPr lang="en-US" altLang="zh-CN" sz="2400" dirty="0" err="1"/>
              <a:t>StandaloneSessionClusterEntryPoint</a:t>
            </a:r>
            <a:r>
              <a:rPr lang="en-US" altLang="zh-CN" sz="2400" dirty="0"/>
              <a:t>.</a:t>
            </a:r>
          </a:p>
          <a:p>
            <a:pPr marL="514350" indent="-514350">
              <a:buAutoNum type="arabicPeriod"/>
            </a:pPr>
            <a:r>
              <a:rPr lang="en-US" altLang="zh-CN" sz="2400" dirty="0"/>
              <a:t>Launch </a:t>
            </a:r>
            <a:r>
              <a:rPr lang="en-US" altLang="zh-CN" sz="2400" dirty="0" err="1"/>
              <a:t>TaskManagerRunner</a:t>
            </a:r>
            <a:r>
              <a:rPr lang="en-US" altLang="zh-CN" sz="2400" dirty="0"/>
              <a:t>.</a:t>
            </a:r>
          </a:p>
          <a:p>
            <a:pPr marL="514350" indent="-514350">
              <a:buAutoNum type="arabicPeriod"/>
            </a:pPr>
            <a:r>
              <a:rPr lang="en-US" altLang="zh-CN" sz="2400" dirty="0"/>
              <a:t>Config job jar path in </a:t>
            </a:r>
            <a:r>
              <a:rPr lang="en-US" altLang="zh-CN" sz="2400" dirty="0" err="1"/>
              <a:t>CliFrontend</a:t>
            </a:r>
            <a:r>
              <a:rPr lang="en-US" altLang="zh-CN" sz="2400" dirty="0"/>
              <a:t>, then submit job by using </a:t>
            </a:r>
            <a:r>
              <a:rPr lang="en-US" altLang="zh-CN" sz="2400" dirty="0" err="1"/>
              <a:t>CliFrontend</a:t>
            </a:r>
            <a:r>
              <a:rPr lang="en-US" altLang="zh-CN" sz="2400" dirty="0"/>
              <a:t>. </a:t>
            </a:r>
          </a:p>
          <a:p>
            <a:pPr marL="514350" indent="-514350">
              <a:buAutoNum type="arabicPeriod"/>
            </a:pPr>
            <a:r>
              <a:rPr lang="en-US" altLang="zh-CN" sz="2400" dirty="0"/>
              <a:t>Dispatcher receives a submit job request with a </a:t>
            </a:r>
            <a:r>
              <a:rPr lang="en-US" altLang="zh-CN" sz="2400" dirty="0" err="1"/>
              <a:t>JobGraph</a:t>
            </a:r>
            <a:r>
              <a:rPr lang="en-US" altLang="zh-CN" sz="2400" dirty="0"/>
              <a:t>, it will then spawn a </a:t>
            </a:r>
            <a:r>
              <a:rPr lang="en-US" altLang="zh-CN" sz="2400" dirty="0" err="1"/>
              <a:t>JobManager</a:t>
            </a:r>
            <a:r>
              <a:rPr lang="en-US" altLang="zh-CN" sz="2400" dirty="0"/>
              <a:t>, and request resources and build </a:t>
            </a:r>
            <a:r>
              <a:rPr lang="en-US" altLang="zh-CN" sz="2400" dirty="0" err="1"/>
              <a:t>ExecutionGraph</a:t>
            </a:r>
            <a:r>
              <a:rPr lang="en-US" altLang="zh-CN" sz="2400" dirty="0"/>
              <a:t> for it. Finally, it will submit task context to </a:t>
            </a:r>
            <a:r>
              <a:rPr lang="en-US" altLang="zh-CN" sz="2400" dirty="0" err="1"/>
              <a:t>TaskManager</a:t>
            </a:r>
            <a:r>
              <a:rPr lang="en-US" altLang="zh-CN" sz="2400" dirty="0"/>
              <a:t>.</a:t>
            </a:r>
          </a:p>
          <a:p>
            <a:pPr marL="514350" indent="-514350">
              <a:buAutoNum type="arabicPeriod"/>
            </a:pPr>
            <a:r>
              <a:rPr lang="en-US" altLang="zh-CN" sz="2400" dirty="0"/>
              <a:t>Task executes in </a:t>
            </a:r>
            <a:r>
              <a:rPr lang="en-US" altLang="zh-CN" sz="2400" dirty="0" err="1"/>
              <a:t>TaskManager</a:t>
            </a:r>
            <a:r>
              <a:rPr lang="en-US" altLang="zh-CN" sz="2400" dirty="0"/>
              <a:t>.</a:t>
            </a:r>
          </a:p>
          <a:p>
            <a:pPr marL="514350" indent="-514350">
              <a:buAutoNum type="arabicPeriod"/>
            </a:pPr>
            <a:r>
              <a:rPr lang="en-US" altLang="zh-CN" sz="2400" dirty="0" err="1"/>
              <a:t>CheckpointCoordinator</a:t>
            </a:r>
            <a:r>
              <a:rPr lang="en-US" altLang="zh-CN" sz="2400" dirty="0"/>
              <a:t> will periodically trigger checkpoints for all tasks.</a:t>
            </a:r>
          </a:p>
          <a:p>
            <a:pPr marL="514350" indent="-514350">
              <a:buAutoNum type="arabicPeriod"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There are 6 diagrams that correspond to those 6 steps logic.</a:t>
            </a:r>
          </a:p>
          <a:p>
            <a:pPr marL="0" indent="0">
              <a:buNone/>
            </a:pPr>
            <a:r>
              <a:rPr lang="en-US" altLang="zh-CN" sz="2400" dirty="0"/>
              <a:t>Our consideration - </a:t>
            </a:r>
            <a:r>
              <a:rPr lang="en-US" altLang="zh-CN" sz="2400" dirty="0" err="1"/>
              <a:t>StreamGraph</a:t>
            </a:r>
            <a:r>
              <a:rPr lang="en-US" altLang="zh-CN" sz="2400" dirty="0"/>
              <a:t> construction, </a:t>
            </a:r>
            <a:r>
              <a:rPr lang="en-US" altLang="zh-CN" sz="2400" dirty="0" err="1"/>
              <a:t>JobGraph</a:t>
            </a:r>
            <a:r>
              <a:rPr lang="en-US" altLang="zh-CN" sz="2400" dirty="0"/>
              <a:t> construction, </a:t>
            </a:r>
            <a:r>
              <a:rPr lang="en-US" altLang="zh-CN" sz="2400" dirty="0" err="1"/>
              <a:t>ExecutionGraph</a:t>
            </a:r>
            <a:r>
              <a:rPr lang="en-US" altLang="zh-CN" sz="2400" dirty="0"/>
              <a:t> construction and checkpoint logic are mainly inside 4(</a:t>
            </a:r>
            <a:r>
              <a:rPr lang="en-US" altLang="zh-CN" sz="2400" dirty="0" err="1"/>
              <a:t>StreamGraph&amp;JobGraph</a:t>
            </a:r>
            <a:r>
              <a:rPr lang="en-US" altLang="zh-CN" sz="2400" dirty="0"/>
              <a:t>)-5(</a:t>
            </a:r>
            <a:r>
              <a:rPr lang="en-US" altLang="zh-CN" sz="2400" dirty="0" err="1"/>
              <a:t>ExecutionGraph</a:t>
            </a:r>
            <a:r>
              <a:rPr lang="en-US" altLang="zh-CN" sz="2400" dirty="0"/>
              <a:t>)-6(Physical Execution)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57951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C8F47C-3742-4C43-AB10-1D730F64F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Launching </a:t>
            </a:r>
            <a:r>
              <a:rPr lang="en-US" altLang="zh-CN" sz="4000" dirty="0" err="1"/>
              <a:t>StandaloneSessionEntryPoint</a:t>
            </a:r>
            <a:endParaRPr lang="zh-CN" altLang="en-US" sz="4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623B02-F26D-4140-8E9C-A37D32A52C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Please see the pdf </a:t>
            </a:r>
            <a:r>
              <a:rPr lang="en-US" altLang="zh-CN" dirty="0" err="1"/>
              <a:t>standaloneSessionCluster</a:t>
            </a:r>
            <a:r>
              <a:rPr lang="en-US" altLang="zh-CN" dirty="0"/>
              <a:t>.</a:t>
            </a:r>
          </a:p>
          <a:p>
            <a:endParaRPr lang="en-US" altLang="zh-CN" dirty="0"/>
          </a:p>
          <a:p>
            <a:r>
              <a:rPr lang="en-US" altLang="zh-CN" dirty="0"/>
              <a:t>The diagram is mainly shows how to start Dispatcher and </a:t>
            </a:r>
            <a:r>
              <a:rPr lang="en-US" altLang="zh-CN" dirty="0" err="1"/>
              <a:t>ResourceManager</a:t>
            </a:r>
            <a:r>
              <a:rPr lang="en-US" altLang="zh-CN" dirty="0"/>
              <a:t> services.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7937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84B56E-F600-4CD8-95EA-ACB573DFE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Launching </a:t>
            </a:r>
            <a:r>
              <a:rPr lang="en-US" altLang="zh-CN" dirty="0" err="1"/>
              <a:t>TaskManager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9251A0-064D-4EB9-AF30-BF787B10E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Please see the pdf </a:t>
            </a:r>
            <a:r>
              <a:rPr lang="en-US" altLang="zh-CN" dirty="0" err="1"/>
              <a:t>TaskManager</a:t>
            </a:r>
            <a:r>
              <a:rPr lang="en-US" altLang="zh-CN" dirty="0"/>
              <a:t>.</a:t>
            </a:r>
          </a:p>
          <a:p>
            <a:endParaRPr lang="en-US" altLang="zh-CN" dirty="0"/>
          </a:p>
          <a:p>
            <a:r>
              <a:rPr lang="en-US" altLang="zh-CN" dirty="0"/>
              <a:t>The logic is relatively simple.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712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15995</TotalTime>
  <Words>2342</Words>
  <Application>Microsoft Office PowerPoint</Application>
  <PresentationFormat>宽屏</PresentationFormat>
  <Paragraphs>436</Paragraphs>
  <Slides>44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48" baseType="lpstr">
      <vt:lpstr>等线</vt:lpstr>
      <vt:lpstr>等线 Light</vt:lpstr>
      <vt:lpstr>Arial</vt:lpstr>
      <vt:lpstr>Office 主题​​</vt:lpstr>
      <vt:lpstr>Flink-1.10</vt:lpstr>
      <vt:lpstr>A little bit information about Runtime</vt:lpstr>
      <vt:lpstr>Two execution mode in Flink</vt:lpstr>
      <vt:lpstr>4 levels of Graph</vt:lpstr>
      <vt:lpstr> </vt:lpstr>
      <vt:lpstr>Source code structure in session cluster mode</vt:lpstr>
      <vt:lpstr>Steps for launching a session cluster and submit jobs</vt:lpstr>
      <vt:lpstr>Launching StandaloneSessionEntryPoint</vt:lpstr>
      <vt:lpstr>Launching TaskManager</vt:lpstr>
      <vt:lpstr>Job submission from Client to Cluster</vt:lpstr>
      <vt:lpstr>Job Submission from JobManager to TaskManager</vt:lpstr>
      <vt:lpstr>Job physical execution on TaskManager</vt:lpstr>
      <vt:lpstr>Checkpoint mechanism</vt:lpstr>
      <vt:lpstr>Blog that introduces those 4 layer logic</vt:lpstr>
      <vt:lpstr>UserProgram</vt:lpstr>
      <vt:lpstr>StreamGraph</vt:lpstr>
      <vt:lpstr>StreamGraph – details</vt:lpstr>
      <vt:lpstr>JobGraph</vt:lpstr>
      <vt:lpstr>JobGraph - details</vt:lpstr>
      <vt:lpstr>ExecutionGraph</vt:lpstr>
      <vt:lpstr>ExecutionGraph-details</vt:lpstr>
      <vt:lpstr>Physical Execution Layer</vt:lpstr>
      <vt:lpstr>StreamTask Details</vt:lpstr>
      <vt:lpstr>Flink components remote invocation methods</vt:lpstr>
      <vt:lpstr>Flink RPC</vt:lpstr>
      <vt:lpstr>Remote connections in Flink</vt:lpstr>
      <vt:lpstr>Connection mechanism</vt:lpstr>
      <vt:lpstr>Example: TaskExecutor connects to ResourceManager</vt:lpstr>
      <vt:lpstr>Example: TaskExecutor connects to ResourceManager</vt:lpstr>
      <vt:lpstr>Example: TaskExecutor connects to ResourceManager</vt:lpstr>
      <vt:lpstr>Example: TaskExecutor connects to ResourceManager</vt:lpstr>
      <vt:lpstr>Client connects to DispatcherRestEndpoint</vt:lpstr>
      <vt:lpstr>TaskExecutor connects to JobMaster</vt:lpstr>
      <vt:lpstr>Flink RPC framework internal</vt:lpstr>
      <vt:lpstr>StreamManager Dispatcher</vt:lpstr>
      <vt:lpstr>Design of network framework in StreamManager</vt:lpstr>
      <vt:lpstr>Design of network framework in StreamManager</vt:lpstr>
      <vt:lpstr>Design of network framework in StreamManager</vt:lpstr>
      <vt:lpstr>Overview of StreamManager</vt:lpstr>
      <vt:lpstr>TODO: use figures to show the connection mechanisms.</vt:lpstr>
      <vt:lpstr>TaskExecutor connects to ResourceManager</vt:lpstr>
      <vt:lpstr>JobManager connects to ResourceManager</vt:lpstr>
      <vt:lpstr>Client connects to DispatcherRestEndpoint</vt:lpstr>
      <vt:lpstr>TaskExecutor connects to JobMaster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Flink-1.10</dc:title>
  <dc:creator>毛 言</dc:creator>
  <cp:lastModifiedBy>毛 言</cp:lastModifiedBy>
  <cp:revision>326</cp:revision>
  <dcterms:created xsi:type="dcterms:W3CDTF">2020-06-04T08:27:01Z</dcterms:created>
  <dcterms:modified xsi:type="dcterms:W3CDTF">2020-06-22T08:02:03Z</dcterms:modified>
</cp:coreProperties>
</file>