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09" r:id="rId7"/>
    <p:sldId id="389" r:id="rId8"/>
    <p:sldId id="391" r:id="rId9"/>
    <p:sldId id="411" r:id="rId10"/>
    <p:sldId id="397" r:id="rId11"/>
    <p:sldId id="412" r:id="rId12"/>
    <p:sldId id="408" r:id="rId13"/>
    <p:sldId id="413" r:id="rId14"/>
    <p:sldId id="414" r:id="rId15"/>
    <p:sldId id="415" r:id="rId16"/>
    <p:sldId id="416" r:id="rId17"/>
    <p:sldId id="41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514820-F682-4A9A-B198-6D8F18E3194F}">
          <p14:sldIdLst>
            <p14:sldId id="410"/>
            <p14:sldId id="383"/>
            <p14:sldId id="409"/>
            <p14:sldId id="389"/>
            <p14:sldId id="391"/>
            <p14:sldId id="411"/>
            <p14:sldId id="397"/>
            <p14:sldId id="412"/>
            <p14:sldId id="408"/>
            <p14:sldId id="413"/>
            <p14:sldId id="414"/>
            <p14:sldId id="415"/>
            <p14:sldId id="416"/>
            <p14:sldId id="4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79" d="100"/>
          <a:sy n="79" d="100"/>
        </p:scale>
        <p:origin x="773"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thees Sakthi" userId="0a8e6dbfadb4a9fa" providerId="LiveId" clId="{BED3C46B-D787-4DCB-8B09-EA7B37249B33}"/>
    <pc:docChg chg="undo custSel addSld delSld modSld modSection">
      <pc:chgData name="Jothees Sakthi" userId="0a8e6dbfadb4a9fa" providerId="LiveId" clId="{BED3C46B-D787-4DCB-8B09-EA7B37249B33}" dt="2025-06-03T05:32:18.237" v="67" actId="20577"/>
      <pc:docMkLst>
        <pc:docMk/>
      </pc:docMkLst>
      <pc:sldChg chg="modSp mod">
        <pc:chgData name="Jothees Sakthi" userId="0a8e6dbfadb4a9fa" providerId="LiveId" clId="{BED3C46B-D787-4DCB-8B09-EA7B37249B33}" dt="2025-06-03T05:32:18.237" v="67" actId="20577"/>
        <pc:sldMkLst>
          <pc:docMk/>
          <pc:sldMk cId="3390304222" sldId="410"/>
        </pc:sldMkLst>
        <pc:spChg chg="mod">
          <ac:chgData name="Jothees Sakthi" userId="0a8e6dbfadb4a9fa" providerId="LiveId" clId="{BED3C46B-D787-4DCB-8B09-EA7B37249B33}" dt="2025-06-03T05:32:18.237" v="67" actId="20577"/>
          <ac:spMkLst>
            <pc:docMk/>
            <pc:sldMk cId="3390304222" sldId="410"/>
            <ac:spMk id="4" creationId="{5B63CE4E-C267-FABD-4C2F-76A738FC2C2C}"/>
          </ac:spMkLst>
        </pc:spChg>
      </pc:sldChg>
      <pc:sldChg chg="modSp mod">
        <pc:chgData name="Jothees Sakthi" userId="0a8e6dbfadb4a9fa" providerId="LiveId" clId="{BED3C46B-D787-4DCB-8B09-EA7B37249B33}" dt="2025-05-29T17:32:16.800" v="1" actId="1076"/>
        <pc:sldMkLst>
          <pc:docMk/>
          <pc:sldMk cId="2407730785" sldId="415"/>
        </pc:sldMkLst>
        <pc:spChg chg="mod">
          <ac:chgData name="Jothees Sakthi" userId="0a8e6dbfadb4a9fa" providerId="LiveId" clId="{BED3C46B-D787-4DCB-8B09-EA7B37249B33}" dt="2025-05-29T17:32:16.800" v="1" actId="1076"/>
          <ac:spMkLst>
            <pc:docMk/>
            <pc:sldMk cId="2407730785" sldId="415"/>
            <ac:spMk id="2" creationId="{43F2C9C4-BC3C-E590-17FF-88D3DE1AB074}"/>
          </ac:spMkLst>
        </pc:spChg>
      </pc:sldChg>
      <pc:sldChg chg="modSp new mod">
        <pc:chgData name="Jothees Sakthi" userId="0a8e6dbfadb4a9fa" providerId="LiveId" clId="{BED3C46B-D787-4DCB-8B09-EA7B37249B33}" dt="2025-05-29T17:35:24.715" v="38" actId="1076"/>
        <pc:sldMkLst>
          <pc:docMk/>
          <pc:sldMk cId="1088818419" sldId="416"/>
        </pc:sldMkLst>
        <pc:spChg chg="mod">
          <ac:chgData name="Jothees Sakthi" userId="0a8e6dbfadb4a9fa" providerId="LiveId" clId="{BED3C46B-D787-4DCB-8B09-EA7B37249B33}" dt="2025-05-29T17:35:24.715" v="38" actId="1076"/>
          <ac:spMkLst>
            <pc:docMk/>
            <pc:sldMk cId="1088818419" sldId="416"/>
            <ac:spMk id="2" creationId="{7982721A-A8BF-4875-9B9C-15B210E11694}"/>
          </ac:spMkLst>
        </pc:spChg>
        <pc:spChg chg="mod">
          <ac:chgData name="Jothees Sakthi" userId="0a8e6dbfadb4a9fa" providerId="LiveId" clId="{BED3C46B-D787-4DCB-8B09-EA7B37249B33}" dt="2025-05-29T17:35:08.393" v="25" actId="1076"/>
          <ac:spMkLst>
            <pc:docMk/>
            <pc:sldMk cId="1088818419" sldId="416"/>
            <ac:spMk id="3" creationId="{8F21B2EE-4948-8F0A-839D-2C1B933A7E13}"/>
          </ac:spMkLst>
        </pc:spChg>
      </pc:sldChg>
      <pc:sldChg chg="modSp new del mod">
        <pc:chgData name="Jothees Sakthi" userId="0a8e6dbfadb4a9fa" providerId="LiveId" clId="{BED3C46B-D787-4DCB-8B09-EA7B37249B33}" dt="2025-05-29T17:34:47.998" v="17" actId="2696"/>
        <pc:sldMkLst>
          <pc:docMk/>
          <pc:sldMk cId="1853294086" sldId="416"/>
        </pc:sldMkLst>
      </pc:sldChg>
      <pc:sldChg chg="new del">
        <pc:chgData name="Jothees Sakthi" userId="0a8e6dbfadb4a9fa" providerId="LiveId" clId="{BED3C46B-D787-4DCB-8B09-EA7B37249B33}" dt="2025-05-29T17:32:39.170" v="3" actId="680"/>
        <pc:sldMkLst>
          <pc:docMk/>
          <pc:sldMk cId="3684238381" sldId="416"/>
        </pc:sldMkLst>
      </pc:sldChg>
      <pc:sldChg chg="addSp delSp modSp new mod modClrScheme chgLayout">
        <pc:chgData name="Jothees Sakthi" userId="0a8e6dbfadb4a9fa" providerId="LiveId" clId="{BED3C46B-D787-4DCB-8B09-EA7B37249B33}" dt="2025-06-02T05:12:50.848" v="56" actId="1076"/>
        <pc:sldMkLst>
          <pc:docMk/>
          <pc:sldMk cId="1833074437" sldId="417"/>
        </pc:sldMkLst>
        <pc:spChg chg="mod ord">
          <ac:chgData name="Jothees Sakthi" userId="0a8e6dbfadb4a9fa" providerId="LiveId" clId="{BED3C46B-D787-4DCB-8B09-EA7B37249B33}" dt="2025-06-02T05:12:50.848" v="56" actId="1076"/>
          <ac:spMkLst>
            <pc:docMk/>
            <pc:sldMk cId="1833074437" sldId="417"/>
            <ac:spMk id="2" creationId="{6EFFF588-B8C5-67D0-CA97-BE8976E07543}"/>
          </ac:spMkLst>
        </pc:spChg>
        <pc:spChg chg="del">
          <ac:chgData name="Jothees Sakthi" userId="0a8e6dbfadb4a9fa" providerId="LiveId" clId="{BED3C46B-D787-4DCB-8B09-EA7B37249B33}" dt="2025-06-02T04:30:49.956" v="40" actId="478"/>
          <ac:spMkLst>
            <pc:docMk/>
            <pc:sldMk cId="1833074437" sldId="417"/>
            <ac:spMk id="3" creationId="{86B45842-377B-B5F5-E859-83B7F1778E5D}"/>
          </ac:spMkLst>
        </pc:spChg>
        <pc:spChg chg="add del mod ord">
          <ac:chgData name="Jothees Sakthi" userId="0a8e6dbfadb4a9fa" providerId="LiveId" clId="{BED3C46B-D787-4DCB-8B09-EA7B37249B33}" dt="2025-06-02T05:12:43.177" v="54" actId="478"/>
          <ac:spMkLst>
            <pc:docMk/>
            <pc:sldMk cId="1833074437" sldId="417"/>
            <ac:spMk id="4" creationId="{3820F6CA-8741-E36B-9108-41EB89125E4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41FF28-4AEF-4617-AA78-1BAE36EE7DA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997189A9-2532-4287-9641-8D29BE970243}">
      <dgm:prSet/>
      <dgm:spPr/>
      <dgm:t>
        <a:bodyPr/>
        <a:lstStyle/>
        <a:p>
          <a:r>
            <a:rPr lang="en-IN" b="1"/>
            <a:t>This is an dataset of various car along with their name, brand, engine type and price over the years, which appears to be used for predicting car prices based on various attributes. </a:t>
          </a:r>
          <a:endParaRPr lang="en-IN"/>
        </a:p>
      </dgm:t>
    </dgm:pt>
    <dgm:pt modelId="{BFF851CB-144D-4BC6-B122-0C285C0CD678}" type="parTrans" cxnId="{FB8D9423-41BB-4BFD-A870-7AF18B56862B}">
      <dgm:prSet/>
      <dgm:spPr/>
      <dgm:t>
        <a:bodyPr/>
        <a:lstStyle/>
        <a:p>
          <a:endParaRPr lang="en-IN"/>
        </a:p>
      </dgm:t>
    </dgm:pt>
    <dgm:pt modelId="{77A2BE2C-4974-437D-8CEC-59C6DA9B7814}" type="sibTrans" cxnId="{FB8D9423-41BB-4BFD-A870-7AF18B56862B}">
      <dgm:prSet/>
      <dgm:spPr/>
      <dgm:t>
        <a:bodyPr/>
        <a:lstStyle/>
        <a:p>
          <a:endParaRPr lang="en-IN"/>
        </a:p>
      </dgm:t>
    </dgm:pt>
    <dgm:pt modelId="{D770935A-6438-48A2-BE5B-D9E6AD3CF632}" type="pres">
      <dgm:prSet presAssocID="{AD41FF28-4AEF-4617-AA78-1BAE36EE7DA5}" presName="Name0" presStyleCnt="0">
        <dgm:presLayoutVars>
          <dgm:chMax val="7"/>
          <dgm:dir/>
          <dgm:animLvl val="lvl"/>
          <dgm:resizeHandles val="exact"/>
        </dgm:presLayoutVars>
      </dgm:prSet>
      <dgm:spPr/>
    </dgm:pt>
    <dgm:pt modelId="{92A5719A-5787-4FAA-B388-F76EF56F0FCB}" type="pres">
      <dgm:prSet presAssocID="{997189A9-2532-4287-9641-8D29BE970243}" presName="circle1" presStyleLbl="node1" presStyleIdx="0" presStyleCnt="1"/>
      <dgm:spPr/>
    </dgm:pt>
    <dgm:pt modelId="{7D3EFFBA-2E51-4FD1-83BB-412870E184BF}" type="pres">
      <dgm:prSet presAssocID="{997189A9-2532-4287-9641-8D29BE970243}" presName="space" presStyleCnt="0"/>
      <dgm:spPr/>
    </dgm:pt>
    <dgm:pt modelId="{A1CFFFA9-8349-48EA-8241-FA6D914FF388}" type="pres">
      <dgm:prSet presAssocID="{997189A9-2532-4287-9641-8D29BE970243}" presName="rect1" presStyleLbl="alignAcc1" presStyleIdx="0" presStyleCnt="1" custLinFactNeighborX="1415" custLinFactNeighborY="-1654"/>
      <dgm:spPr/>
    </dgm:pt>
    <dgm:pt modelId="{8018CF83-80F8-4A9A-8E72-F40EBD38DB28}" type="pres">
      <dgm:prSet presAssocID="{997189A9-2532-4287-9641-8D29BE970243}" presName="rect1ParTxNoCh" presStyleLbl="alignAcc1" presStyleIdx="0" presStyleCnt="1">
        <dgm:presLayoutVars>
          <dgm:chMax val="1"/>
          <dgm:bulletEnabled val="1"/>
        </dgm:presLayoutVars>
      </dgm:prSet>
      <dgm:spPr/>
    </dgm:pt>
  </dgm:ptLst>
  <dgm:cxnLst>
    <dgm:cxn modelId="{FB8D9423-41BB-4BFD-A870-7AF18B56862B}" srcId="{AD41FF28-4AEF-4617-AA78-1BAE36EE7DA5}" destId="{997189A9-2532-4287-9641-8D29BE970243}" srcOrd="0" destOrd="0" parTransId="{BFF851CB-144D-4BC6-B122-0C285C0CD678}" sibTransId="{77A2BE2C-4974-437D-8CEC-59C6DA9B7814}"/>
    <dgm:cxn modelId="{8AF5305D-01EB-4AC4-8B17-1B54A02812EC}" type="presOf" srcId="{997189A9-2532-4287-9641-8D29BE970243}" destId="{8018CF83-80F8-4A9A-8E72-F40EBD38DB28}" srcOrd="1" destOrd="0" presId="urn:microsoft.com/office/officeart/2005/8/layout/target3"/>
    <dgm:cxn modelId="{C45B5D6B-5291-4D32-9F42-F2BF4759E71F}" type="presOf" srcId="{997189A9-2532-4287-9641-8D29BE970243}" destId="{A1CFFFA9-8349-48EA-8241-FA6D914FF388}" srcOrd="0" destOrd="0" presId="urn:microsoft.com/office/officeart/2005/8/layout/target3"/>
    <dgm:cxn modelId="{CC389892-5C12-48C9-8596-535906B6CFA1}" type="presOf" srcId="{AD41FF28-4AEF-4617-AA78-1BAE36EE7DA5}" destId="{D770935A-6438-48A2-BE5B-D9E6AD3CF632}" srcOrd="0" destOrd="0" presId="urn:microsoft.com/office/officeart/2005/8/layout/target3"/>
    <dgm:cxn modelId="{86BB3435-CAAD-4B80-B5D5-14899D8F0C9F}" type="presParOf" srcId="{D770935A-6438-48A2-BE5B-D9E6AD3CF632}" destId="{92A5719A-5787-4FAA-B388-F76EF56F0FCB}" srcOrd="0" destOrd="0" presId="urn:microsoft.com/office/officeart/2005/8/layout/target3"/>
    <dgm:cxn modelId="{E800ED18-0DA9-433C-A579-BCBD5BB96350}" type="presParOf" srcId="{D770935A-6438-48A2-BE5B-D9E6AD3CF632}" destId="{7D3EFFBA-2E51-4FD1-83BB-412870E184BF}" srcOrd="1" destOrd="0" presId="urn:microsoft.com/office/officeart/2005/8/layout/target3"/>
    <dgm:cxn modelId="{B43D8D08-DEBD-4997-8115-E477B8EB9936}" type="presParOf" srcId="{D770935A-6438-48A2-BE5B-D9E6AD3CF632}" destId="{A1CFFFA9-8349-48EA-8241-FA6D914FF388}" srcOrd="2" destOrd="0" presId="urn:microsoft.com/office/officeart/2005/8/layout/target3"/>
    <dgm:cxn modelId="{B1790535-05A0-4EEF-AF07-BC7A968F2289}" type="presParOf" srcId="{D770935A-6438-48A2-BE5B-D9E6AD3CF632}" destId="{8018CF83-80F8-4A9A-8E72-F40EBD38DB28}" srcOrd="3"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28F7DC-DB05-46B4-B78A-94166A2775F2}"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F540BE7E-4568-4CF6-89DD-C44C4F49379F}">
      <dgm:prSet/>
      <dgm:spPr/>
      <dgm:t>
        <a:bodyPr/>
        <a:lstStyle/>
        <a:p>
          <a:r>
            <a:rPr lang="en-IN" b="1" dirty="0"/>
            <a:t>INTRODUCTION TO DATASET</a:t>
          </a:r>
          <a:endParaRPr lang="en-IN" dirty="0"/>
        </a:p>
      </dgm:t>
    </dgm:pt>
    <dgm:pt modelId="{061EAA4F-4A0E-4C76-964C-25F88555E1DB}" type="parTrans" cxnId="{A2CDB896-0DB4-44FA-A8B1-770F0B9D92BE}">
      <dgm:prSet/>
      <dgm:spPr/>
      <dgm:t>
        <a:bodyPr/>
        <a:lstStyle/>
        <a:p>
          <a:endParaRPr lang="en-IN"/>
        </a:p>
      </dgm:t>
    </dgm:pt>
    <dgm:pt modelId="{D56AB84B-BCB9-4153-8D0B-464E400CCE38}" type="sibTrans" cxnId="{A2CDB896-0DB4-44FA-A8B1-770F0B9D92BE}">
      <dgm:prSet/>
      <dgm:spPr/>
      <dgm:t>
        <a:bodyPr/>
        <a:lstStyle/>
        <a:p>
          <a:endParaRPr lang="en-IN"/>
        </a:p>
      </dgm:t>
    </dgm:pt>
    <dgm:pt modelId="{C604FEA4-89D1-49AC-BC95-96043DF33120}" type="pres">
      <dgm:prSet presAssocID="{FE28F7DC-DB05-46B4-B78A-94166A2775F2}" presName="Name0" presStyleCnt="0">
        <dgm:presLayoutVars>
          <dgm:chMax val="7"/>
          <dgm:dir/>
          <dgm:animLvl val="lvl"/>
          <dgm:resizeHandles val="exact"/>
        </dgm:presLayoutVars>
      </dgm:prSet>
      <dgm:spPr/>
    </dgm:pt>
    <dgm:pt modelId="{7C0D4BBE-4753-4CEB-80CF-2ECCD56A9C48}" type="pres">
      <dgm:prSet presAssocID="{F540BE7E-4568-4CF6-89DD-C44C4F49379F}" presName="circle1" presStyleLbl="node1" presStyleIdx="0" presStyleCnt="1"/>
      <dgm:spPr/>
    </dgm:pt>
    <dgm:pt modelId="{617F7A96-137A-4372-9DF5-654318561C29}" type="pres">
      <dgm:prSet presAssocID="{F540BE7E-4568-4CF6-89DD-C44C4F49379F}" presName="space" presStyleCnt="0"/>
      <dgm:spPr/>
    </dgm:pt>
    <dgm:pt modelId="{F8519D6E-5FCC-40C2-BA47-CD8D36E805A6}" type="pres">
      <dgm:prSet presAssocID="{F540BE7E-4568-4CF6-89DD-C44C4F49379F}" presName="rect1" presStyleLbl="alignAcc1" presStyleIdx="0" presStyleCnt="1"/>
      <dgm:spPr/>
    </dgm:pt>
    <dgm:pt modelId="{6ACEDCBB-DFB3-4163-AE7D-0212EB17EBBA}" type="pres">
      <dgm:prSet presAssocID="{F540BE7E-4568-4CF6-89DD-C44C4F49379F}" presName="rect1ParTxNoCh" presStyleLbl="alignAcc1" presStyleIdx="0" presStyleCnt="1">
        <dgm:presLayoutVars>
          <dgm:chMax val="1"/>
          <dgm:bulletEnabled val="1"/>
        </dgm:presLayoutVars>
      </dgm:prSet>
      <dgm:spPr/>
    </dgm:pt>
  </dgm:ptLst>
  <dgm:cxnLst>
    <dgm:cxn modelId="{D39DE215-B8DC-4550-83E1-DFF6CB28BDAD}" type="presOf" srcId="{FE28F7DC-DB05-46B4-B78A-94166A2775F2}" destId="{C604FEA4-89D1-49AC-BC95-96043DF33120}" srcOrd="0" destOrd="0" presId="urn:microsoft.com/office/officeart/2005/8/layout/target3"/>
    <dgm:cxn modelId="{A263BE77-77F6-45C3-AC66-C4E80C011EB9}" type="presOf" srcId="{F540BE7E-4568-4CF6-89DD-C44C4F49379F}" destId="{6ACEDCBB-DFB3-4163-AE7D-0212EB17EBBA}" srcOrd="1" destOrd="0" presId="urn:microsoft.com/office/officeart/2005/8/layout/target3"/>
    <dgm:cxn modelId="{8BDBC67E-68D2-419C-BA31-B83192290466}" type="presOf" srcId="{F540BE7E-4568-4CF6-89DD-C44C4F49379F}" destId="{F8519D6E-5FCC-40C2-BA47-CD8D36E805A6}" srcOrd="0" destOrd="0" presId="urn:microsoft.com/office/officeart/2005/8/layout/target3"/>
    <dgm:cxn modelId="{A2CDB896-0DB4-44FA-A8B1-770F0B9D92BE}" srcId="{FE28F7DC-DB05-46B4-B78A-94166A2775F2}" destId="{F540BE7E-4568-4CF6-89DD-C44C4F49379F}" srcOrd="0" destOrd="0" parTransId="{061EAA4F-4A0E-4C76-964C-25F88555E1DB}" sibTransId="{D56AB84B-BCB9-4153-8D0B-464E400CCE38}"/>
    <dgm:cxn modelId="{6CF7537F-6C95-41DB-8248-A22133058686}" type="presParOf" srcId="{C604FEA4-89D1-49AC-BC95-96043DF33120}" destId="{7C0D4BBE-4753-4CEB-80CF-2ECCD56A9C48}" srcOrd="0" destOrd="0" presId="urn:microsoft.com/office/officeart/2005/8/layout/target3"/>
    <dgm:cxn modelId="{2A1E53AF-9D1D-41B5-A789-6B0EA2D659A2}" type="presParOf" srcId="{C604FEA4-89D1-49AC-BC95-96043DF33120}" destId="{617F7A96-137A-4372-9DF5-654318561C29}" srcOrd="1" destOrd="0" presId="urn:microsoft.com/office/officeart/2005/8/layout/target3"/>
    <dgm:cxn modelId="{F2B9FCC8-0F15-41E9-B338-4919518E8F83}" type="presParOf" srcId="{C604FEA4-89D1-49AC-BC95-96043DF33120}" destId="{F8519D6E-5FCC-40C2-BA47-CD8D36E805A6}" srcOrd="2" destOrd="0" presId="urn:microsoft.com/office/officeart/2005/8/layout/target3"/>
    <dgm:cxn modelId="{A06F8399-ED91-4F2F-8778-73AE140D492B}" type="presParOf" srcId="{C604FEA4-89D1-49AC-BC95-96043DF33120}" destId="{6ACEDCBB-DFB3-4163-AE7D-0212EB17EBBA}" srcOrd="3" destOrd="0" presId="urn:microsoft.com/office/officeart/2005/8/layout/target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5719A-5787-4FAA-B388-F76EF56F0FCB}">
      <dsp:nvSpPr>
        <dsp:cNvPr id="0" name=""/>
        <dsp:cNvSpPr/>
      </dsp:nvSpPr>
      <dsp:spPr>
        <a:xfrm>
          <a:off x="0" y="0"/>
          <a:ext cx="1938992" cy="1938992"/>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CFFFA9-8349-48EA-8241-FA6D914FF388}">
      <dsp:nvSpPr>
        <dsp:cNvPr id="0" name=""/>
        <dsp:cNvSpPr/>
      </dsp:nvSpPr>
      <dsp:spPr>
        <a:xfrm>
          <a:off x="969496" y="0"/>
          <a:ext cx="4834145" cy="1938992"/>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a:t>This is an dataset of various car along with their name, brand, engine type and price over the years, which appears to be used for predicting car prices based on various attributes. </a:t>
          </a:r>
          <a:endParaRPr lang="en-IN" sz="2300" kern="1200"/>
        </a:p>
      </dsp:txBody>
      <dsp:txXfrm>
        <a:off x="969496" y="0"/>
        <a:ext cx="4834145" cy="1938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D4BBE-4753-4CEB-80CF-2ECCD56A9C48}">
      <dsp:nvSpPr>
        <dsp:cNvPr id="0" name=""/>
        <dsp:cNvSpPr/>
      </dsp:nvSpPr>
      <dsp:spPr>
        <a:xfrm>
          <a:off x="0" y="0"/>
          <a:ext cx="646331" cy="64633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519D6E-5FCC-40C2-BA47-CD8D36E805A6}">
      <dsp:nvSpPr>
        <dsp:cNvPr id="0" name=""/>
        <dsp:cNvSpPr/>
      </dsp:nvSpPr>
      <dsp:spPr>
        <a:xfrm>
          <a:off x="323165" y="0"/>
          <a:ext cx="5480474" cy="64633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N" sz="3100" b="1" kern="1200" dirty="0"/>
            <a:t>INTRODUCTION TO DATASET</a:t>
          </a:r>
          <a:endParaRPr lang="en-IN" sz="3100" kern="1200" dirty="0"/>
        </a:p>
      </dsp:txBody>
      <dsp:txXfrm>
        <a:off x="323165" y="0"/>
        <a:ext cx="5480474" cy="64633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6/3/2025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769567" y="411479"/>
            <a:ext cx="8026737" cy="3291840"/>
          </a:xfrm>
        </p:spPr>
        <p:txBody>
          <a:bodyPr/>
          <a:lstStyle/>
          <a:p>
            <a:r>
              <a:rPr lang="en-US" dirty="0"/>
              <a:t>CAR PRICE ANALYSIS</a:t>
            </a:r>
          </a:p>
        </p:txBody>
      </p:sp>
      <p:sp>
        <p:nvSpPr>
          <p:cNvPr id="3" name="TextBox 2">
            <a:extLst>
              <a:ext uri="{FF2B5EF4-FFF2-40B4-BE49-F238E27FC236}">
                <a16:creationId xmlns:a16="http://schemas.microsoft.com/office/drawing/2014/main" id="{DC284CAA-5C15-59B7-F97A-56C5CC8B98EA}"/>
              </a:ext>
            </a:extLst>
          </p:cNvPr>
          <p:cNvSpPr txBox="1"/>
          <p:nvPr/>
        </p:nvSpPr>
        <p:spPr>
          <a:xfrm>
            <a:off x="3704251" y="1786812"/>
            <a:ext cx="7361855" cy="1138773"/>
          </a:xfrm>
          <a:prstGeom prst="rect">
            <a:avLst/>
          </a:prstGeom>
          <a:noFill/>
        </p:spPr>
        <p:txBody>
          <a:bodyPr wrap="square" rtlCol="0">
            <a:spAutoFit/>
          </a:bodyPr>
          <a:lstStyle/>
          <a:p>
            <a:r>
              <a:rPr lang="en-IN" sz="3600" b="1" dirty="0">
                <a:solidFill>
                  <a:schemeClr val="bg1">
                    <a:lumMod val="95000"/>
                    <a:lumOff val="5000"/>
                  </a:schemeClr>
                </a:solidFill>
              </a:rPr>
              <a:t>REINFORCEMENT-4 </a:t>
            </a:r>
            <a:r>
              <a:rPr lang="en-IN" b="1" dirty="0">
                <a:solidFill>
                  <a:schemeClr val="bg1">
                    <a:lumMod val="95000"/>
                    <a:lumOff val="5000"/>
                  </a:schemeClr>
                </a:solidFill>
              </a:rPr>
              <a:t>                                                     </a:t>
            </a:r>
            <a:r>
              <a:rPr lang="en-IN" sz="3200" b="1" dirty="0">
                <a:solidFill>
                  <a:schemeClr val="bg1">
                    <a:lumMod val="95000"/>
                    <a:lumOff val="5000"/>
                  </a:schemeClr>
                </a:solidFill>
              </a:rPr>
              <a:t>  POWER BI</a:t>
            </a:r>
          </a:p>
        </p:txBody>
      </p:sp>
      <p:sp>
        <p:nvSpPr>
          <p:cNvPr id="4" name="TextBox 3">
            <a:extLst>
              <a:ext uri="{FF2B5EF4-FFF2-40B4-BE49-F238E27FC236}">
                <a16:creationId xmlns:a16="http://schemas.microsoft.com/office/drawing/2014/main" id="{5B63CE4E-C267-FABD-4C2F-76A738FC2C2C}"/>
              </a:ext>
            </a:extLst>
          </p:cNvPr>
          <p:cNvSpPr txBox="1"/>
          <p:nvPr/>
        </p:nvSpPr>
        <p:spPr>
          <a:xfrm>
            <a:off x="6263951" y="4040155"/>
            <a:ext cx="3915747" cy="1569660"/>
          </a:xfrm>
          <a:prstGeom prst="rect">
            <a:avLst/>
          </a:prstGeom>
          <a:noFill/>
        </p:spPr>
        <p:txBody>
          <a:bodyPr wrap="square" rtlCol="0">
            <a:spAutoFit/>
          </a:bodyPr>
          <a:lstStyle/>
          <a:p>
            <a:r>
              <a:rPr lang="en-IN" sz="2400" b="1" dirty="0">
                <a:solidFill>
                  <a:schemeClr val="bg1">
                    <a:lumMod val="95000"/>
                    <a:lumOff val="5000"/>
                  </a:schemeClr>
                </a:solidFill>
              </a:rPr>
              <a:t>PRESENTED BY:</a:t>
            </a:r>
          </a:p>
          <a:p>
            <a:r>
              <a:rPr lang="en-IN" sz="2400" b="1" dirty="0">
                <a:solidFill>
                  <a:schemeClr val="bg1">
                    <a:lumMod val="95000"/>
                    <a:lumOff val="5000"/>
                  </a:schemeClr>
                </a:solidFill>
              </a:rPr>
              <a:t>JOTHEESWARAN S</a:t>
            </a:r>
          </a:p>
          <a:p>
            <a:r>
              <a:rPr lang="en-IN" sz="2400" b="1" dirty="0">
                <a:solidFill>
                  <a:schemeClr val="bg1">
                    <a:lumMod val="95000"/>
                    <a:lumOff val="5000"/>
                  </a:schemeClr>
                </a:solidFill>
              </a:rPr>
              <a:t>DA&amp;DS-FEB’25</a:t>
            </a:r>
          </a:p>
          <a:p>
            <a:r>
              <a:rPr lang="en-IN" sz="2400" b="1" dirty="0">
                <a:solidFill>
                  <a:schemeClr val="bg1">
                    <a:lumMod val="95000"/>
                    <a:lumOff val="5000"/>
                  </a:schemeClr>
                </a:solidFill>
              </a:rPr>
              <a:t>04-06-2025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33D4E7-433F-F30A-C66D-31FC37DE862C}"/>
              </a:ext>
            </a:extLst>
          </p:cNvPr>
          <p:cNvSpPr txBox="1"/>
          <p:nvPr/>
        </p:nvSpPr>
        <p:spPr>
          <a:xfrm>
            <a:off x="3637280" y="919768"/>
            <a:ext cx="10850880"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Luxury vs Non-Luxury Cars</a:t>
            </a: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Luxury cars cost only slightly more (~$1,270) than non-luxury ones.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"Like New" cars are priced higher than "New" ones, likely due to better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Brand-Based Pricing</a:t>
            </a: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BMW, Tesla, and Mercedes have the highest average prices.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Ford is the most affordable, showing value positioning.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Mileage Patterns</a:t>
            </a: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Ford Fiesta and BMW 5 Series show high mileage, yet BMW holds value.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Hatchbacks have the most mileage; sedans the least.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Engine &amp; Performance</a:t>
            </a: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High-performance engines contribute the most to total price.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Small and medium engines also have a strong market share.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lumMod val="95000"/>
                    <a:lumOff val="5000"/>
                  </a:schemeClr>
                </a:solidFill>
                <a:effectLst/>
                <a:latin typeface="Arial" panose="020B0604020202020204" pitchFamily="34" charset="0"/>
              </a:rPr>
              <a:t>Transmission Preferences</a:t>
            </a:r>
            <a:endPar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Manual cars have a slightly higher total price than automatic ones.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95000"/>
                    <a:lumOff val="5000"/>
                  </a:schemeClr>
                </a:solidFill>
                <a:effectLst/>
                <a:latin typeface="Arial" panose="020B0604020202020204" pitchFamily="34" charset="0"/>
              </a:rPr>
              <a:t>Indicates a balance between performance and comfort.</a:t>
            </a:r>
          </a:p>
        </p:txBody>
      </p:sp>
      <p:sp>
        <p:nvSpPr>
          <p:cNvPr id="7" name="TextBox 6">
            <a:extLst>
              <a:ext uri="{FF2B5EF4-FFF2-40B4-BE49-F238E27FC236}">
                <a16:creationId xmlns:a16="http://schemas.microsoft.com/office/drawing/2014/main" id="{773E8723-3EA8-4406-C599-50A176AF71C7}"/>
              </a:ext>
            </a:extLst>
          </p:cNvPr>
          <p:cNvSpPr txBox="1"/>
          <p:nvPr/>
        </p:nvSpPr>
        <p:spPr>
          <a:xfrm>
            <a:off x="386080" y="2105561"/>
            <a:ext cx="2367280" cy="1323439"/>
          </a:xfrm>
          <a:prstGeom prst="rect">
            <a:avLst/>
          </a:prstGeom>
          <a:noFill/>
        </p:spPr>
        <p:txBody>
          <a:bodyPr wrap="square" rtlCol="0">
            <a:spAutoFit/>
          </a:bodyPr>
          <a:lstStyle/>
          <a:p>
            <a:r>
              <a:rPr lang="en-IN" sz="4000" b="1" dirty="0">
                <a:solidFill>
                  <a:schemeClr val="bg1">
                    <a:lumMod val="95000"/>
                    <a:lumOff val="5000"/>
                  </a:schemeClr>
                </a:solidFill>
              </a:rPr>
              <a:t>KEY</a:t>
            </a:r>
          </a:p>
          <a:p>
            <a:r>
              <a:rPr lang="en-IN" sz="4000" b="1" dirty="0">
                <a:solidFill>
                  <a:schemeClr val="bg1">
                    <a:lumMod val="95000"/>
                    <a:lumOff val="5000"/>
                  </a:schemeClr>
                </a:solidFill>
              </a:rPr>
              <a:t>INSIGHTS</a:t>
            </a:r>
          </a:p>
        </p:txBody>
      </p:sp>
    </p:spTree>
    <p:extLst>
      <p:ext uri="{BB962C8B-B14F-4D97-AF65-F5344CB8AC3E}">
        <p14:creationId xmlns:p14="http://schemas.microsoft.com/office/powerpoint/2010/main" val="394591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FE9AFA4-6CD4-3A94-24BD-88FDAB04DC07}"/>
              </a:ext>
            </a:extLst>
          </p:cNvPr>
          <p:cNvGraphicFramePr>
            <a:graphicFrameLocks noGrp="1"/>
          </p:cNvGraphicFramePr>
          <p:nvPr>
            <p:extLst>
              <p:ext uri="{D42A27DB-BD31-4B8C-83A1-F6EECF244321}">
                <p14:modId xmlns:p14="http://schemas.microsoft.com/office/powerpoint/2010/main" val="1395818161"/>
              </p:ext>
            </p:extLst>
          </p:nvPr>
        </p:nvGraphicFramePr>
        <p:xfrm>
          <a:off x="1940560" y="570598"/>
          <a:ext cx="9519920" cy="5240922"/>
        </p:xfrm>
        <a:graphic>
          <a:graphicData uri="http://schemas.openxmlformats.org/drawingml/2006/table">
            <a:tbl>
              <a:tblPr firstRow="1" bandRow="1">
                <a:tableStyleId>{8799B23B-EC83-4686-B30A-512413B5E67A}</a:tableStyleId>
              </a:tblPr>
              <a:tblGrid>
                <a:gridCol w="4720163">
                  <a:extLst>
                    <a:ext uri="{9D8B030D-6E8A-4147-A177-3AD203B41FA5}">
                      <a16:colId xmlns:a16="http://schemas.microsoft.com/office/drawing/2014/main" val="3991227609"/>
                    </a:ext>
                  </a:extLst>
                </a:gridCol>
                <a:gridCol w="4799757">
                  <a:extLst>
                    <a:ext uri="{9D8B030D-6E8A-4147-A177-3AD203B41FA5}">
                      <a16:colId xmlns:a16="http://schemas.microsoft.com/office/drawing/2014/main" val="3017765862"/>
                    </a:ext>
                  </a:extLst>
                </a:gridCol>
              </a:tblGrid>
              <a:tr h="1746974">
                <a:tc>
                  <a:txBody>
                    <a:bodyPr/>
                    <a:lstStyle/>
                    <a:p>
                      <a:r>
                        <a:rPr lang="en-US" b="1" dirty="0">
                          <a:solidFill>
                            <a:schemeClr val="bg1">
                              <a:lumMod val="95000"/>
                              <a:lumOff val="5000"/>
                            </a:schemeClr>
                          </a:solidFill>
                        </a:rPr>
                        <a:t>2000–2003</a:t>
                      </a:r>
                    </a:p>
                    <a:p>
                      <a:pPr marL="285750" indent="-285750">
                        <a:buFont typeface="Arial" panose="020B0604020202020204" pitchFamily="34" charset="0"/>
                        <a:buChar char="•"/>
                      </a:pPr>
                      <a:r>
                        <a:rPr lang="en-US" b="1" dirty="0">
                          <a:solidFill>
                            <a:schemeClr val="bg1">
                              <a:lumMod val="95000"/>
                              <a:lumOff val="5000"/>
                            </a:schemeClr>
                          </a:solidFill>
                        </a:rPr>
                        <a:t>Audi A4</a:t>
                      </a:r>
                      <a:r>
                        <a:rPr lang="en-US" dirty="0">
                          <a:solidFill>
                            <a:schemeClr val="bg1">
                              <a:lumMod val="95000"/>
                              <a:lumOff val="5000"/>
                            </a:schemeClr>
                          </a:solidFill>
                        </a:rPr>
                        <a:t> had the highest price.</a:t>
                      </a:r>
                    </a:p>
                    <a:p>
                      <a:pPr marL="285750" indent="-285750">
                        <a:buFont typeface="Arial" panose="020B0604020202020204" pitchFamily="34" charset="0"/>
                        <a:buChar char="•"/>
                      </a:pPr>
                      <a:r>
                        <a:rPr lang="en-US" b="1" dirty="0">
                          <a:solidFill>
                            <a:schemeClr val="bg1">
                              <a:lumMod val="95000"/>
                              <a:lumOff val="5000"/>
                            </a:schemeClr>
                          </a:solidFill>
                        </a:rPr>
                        <a:t>Tesla X</a:t>
                      </a:r>
                      <a:r>
                        <a:rPr lang="en-US" dirty="0">
                          <a:solidFill>
                            <a:schemeClr val="bg1">
                              <a:lumMod val="95000"/>
                              <a:lumOff val="5000"/>
                            </a:schemeClr>
                          </a:solidFill>
                        </a:rPr>
                        <a:t> is likely incorrect data.</a:t>
                      </a:r>
                    </a:p>
                    <a:p>
                      <a:pPr marL="285750" indent="-285750">
                        <a:buFont typeface="Arial" panose="020B0604020202020204" pitchFamily="34" charset="0"/>
                        <a:buChar char="•"/>
                      </a:pPr>
                      <a:r>
                        <a:rPr lang="en-US" dirty="0">
                          <a:solidFill>
                            <a:schemeClr val="bg1">
                              <a:lumMod val="95000"/>
                              <a:lumOff val="5000"/>
                            </a:schemeClr>
                          </a:solidFill>
                        </a:rPr>
                        <a:t>Prices were close across all models.</a:t>
                      </a:r>
                    </a:p>
                    <a:p>
                      <a:endParaRPr lang="en-IN" dirty="0">
                        <a:solidFill>
                          <a:schemeClr val="bg1">
                            <a:lumMod val="95000"/>
                            <a:lumOff val="5000"/>
                          </a:schemeClr>
                        </a:solidFill>
                      </a:endParaRPr>
                    </a:p>
                  </a:txBody>
                  <a:tcPr/>
                </a:tc>
                <a:tc>
                  <a:txBody>
                    <a:bodyPr/>
                    <a:lstStyle/>
                    <a:p>
                      <a:r>
                        <a:rPr lang="en-US" b="1" dirty="0">
                          <a:solidFill>
                            <a:schemeClr val="bg1">
                              <a:lumMod val="95000"/>
                              <a:lumOff val="5000"/>
                            </a:schemeClr>
                          </a:solidFill>
                        </a:rPr>
                        <a:t>2012–2015</a:t>
                      </a:r>
                    </a:p>
                    <a:p>
                      <a:pPr marL="285750" indent="-285750">
                        <a:buFont typeface="Arial" panose="020B0604020202020204" pitchFamily="34" charset="0"/>
                        <a:buChar char="•"/>
                      </a:pPr>
                      <a:r>
                        <a:rPr lang="en-US" b="1" dirty="0">
                          <a:solidFill>
                            <a:schemeClr val="bg1">
                              <a:lumMod val="95000"/>
                              <a:lumOff val="5000"/>
                            </a:schemeClr>
                          </a:solidFill>
                        </a:rPr>
                        <a:t>BMW 5 Series</a:t>
                      </a:r>
                      <a:r>
                        <a:rPr lang="en-US" dirty="0">
                          <a:solidFill>
                            <a:schemeClr val="bg1">
                              <a:lumMod val="95000"/>
                              <a:lumOff val="5000"/>
                            </a:schemeClr>
                          </a:solidFill>
                        </a:rPr>
                        <a:t> topped the chart.</a:t>
                      </a:r>
                    </a:p>
                    <a:p>
                      <a:pPr marL="285750" indent="-285750">
                        <a:buFont typeface="Arial" panose="020B0604020202020204" pitchFamily="34" charset="0"/>
                        <a:buChar char="•"/>
                      </a:pPr>
                      <a:r>
                        <a:rPr lang="en-US" b="1" dirty="0">
                          <a:solidFill>
                            <a:schemeClr val="bg1">
                              <a:lumMod val="95000"/>
                              <a:lumOff val="5000"/>
                            </a:schemeClr>
                          </a:solidFill>
                        </a:rPr>
                        <a:t>Ford Fiesta</a:t>
                      </a:r>
                      <a:r>
                        <a:rPr lang="en-US" dirty="0">
                          <a:solidFill>
                            <a:schemeClr val="bg1">
                              <a:lumMod val="95000"/>
                              <a:lumOff val="5000"/>
                            </a:schemeClr>
                          </a:solidFill>
                        </a:rPr>
                        <a:t> was the cheapest.</a:t>
                      </a:r>
                    </a:p>
                    <a:p>
                      <a:pPr marL="285750" indent="-285750">
                        <a:buFont typeface="Arial" panose="020B0604020202020204" pitchFamily="34" charset="0"/>
                        <a:buChar char="•"/>
                      </a:pPr>
                      <a:r>
                        <a:rPr lang="en-US" b="1" dirty="0">
                          <a:solidFill>
                            <a:schemeClr val="bg1">
                              <a:lumMod val="95000"/>
                              <a:lumOff val="5000"/>
                            </a:schemeClr>
                          </a:solidFill>
                        </a:rPr>
                        <a:t>Tesla Y</a:t>
                      </a:r>
                      <a:r>
                        <a:rPr lang="en-US" dirty="0">
                          <a:solidFill>
                            <a:schemeClr val="bg1">
                              <a:lumMod val="95000"/>
                              <a:lumOff val="5000"/>
                            </a:schemeClr>
                          </a:solidFill>
                        </a:rPr>
                        <a:t> priced higher than </a:t>
                      </a:r>
                      <a:r>
                        <a:rPr lang="en-US" b="1" dirty="0">
                          <a:solidFill>
                            <a:schemeClr val="bg1">
                              <a:lumMod val="95000"/>
                              <a:lumOff val="5000"/>
                            </a:schemeClr>
                          </a:solidFill>
                        </a:rPr>
                        <a:t>Model S</a:t>
                      </a:r>
                      <a:r>
                        <a:rPr lang="en-US" dirty="0">
                          <a:solidFill>
                            <a:schemeClr val="bg1">
                              <a:lumMod val="95000"/>
                              <a:lumOff val="5000"/>
                            </a:schemeClr>
                          </a:solidFill>
                        </a:rPr>
                        <a:t>.</a:t>
                      </a:r>
                    </a:p>
                    <a:p>
                      <a:endParaRPr lang="en-IN" dirty="0">
                        <a:solidFill>
                          <a:schemeClr val="bg1">
                            <a:lumMod val="95000"/>
                            <a:lumOff val="5000"/>
                          </a:schemeClr>
                        </a:solidFill>
                      </a:endParaRPr>
                    </a:p>
                  </a:txBody>
                  <a:tcPr/>
                </a:tc>
                <a:extLst>
                  <a:ext uri="{0D108BD9-81ED-4DB2-BD59-A6C34878D82A}">
                    <a16:rowId xmlns:a16="http://schemas.microsoft.com/office/drawing/2014/main" val="1262041850"/>
                  </a:ext>
                </a:extLst>
              </a:tr>
              <a:tr h="1746974">
                <a:tc>
                  <a:txBody>
                    <a:bodyPr/>
                    <a:lstStyle/>
                    <a:p>
                      <a:r>
                        <a:rPr lang="en-US" b="1" dirty="0">
                          <a:solidFill>
                            <a:schemeClr val="bg1">
                              <a:lumMod val="95000"/>
                              <a:lumOff val="5000"/>
                            </a:schemeClr>
                          </a:solidFill>
                        </a:rPr>
                        <a:t>2004–2007</a:t>
                      </a:r>
                    </a:p>
                    <a:p>
                      <a:pPr marL="285750" indent="-285750">
                        <a:buFont typeface="Arial" panose="020B0604020202020204" pitchFamily="34" charset="0"/>
                        <a:buChar char="•"/>
                      </a:pPr>
                      <a:r>
                        <a:rPr lang="en-US" b="1" dirty="0">
                          <a:solidFill>
                            <a:schemeClr val="bg1">
                              <a:lumMod val="95000"/>
                              <a:lumOff val="5000"/>
                            </a:schemeClr>
                          </a:solidFill>
                        </a:rPr>
                        <a:t>Tesla 3</a:t>
                      </a:r>
                      <a:r>
                        <a:rPr lang="en-US" dirty="0">
                          <a:solidFill>
                            <a:schemeClr val="bg1">
                              <a:lumMod val="95000"/>
                              <a:lumOff val="5000"/>
                            </a:schemeClr>
                          </a:solidFill>
                        </a:rPr>
                        <a:t> price looks like an error.</a:t>
                      </a:r>
                    </a:p>
                    <a:p>
                      <a:pPr marL="285750" indent="-285750">
                        <a:buFont typeface="Arial" panose="020B0604020202020204" pitchFamily="34" charset="0"/>
                        <a:buChar char="•"/>
                      </a:pPr>
                      <a:r>
                        <a:rPr lang="en-US" b="1" dirty="0">
                          <a:solidFill>
                            <a:schemeClr val="bg1">
                              <a:lumMod val="95000"/>
                              <a:lumOff val="5000"/>
                            </a:schemeClr>
                          </a:solidFill>
                        </a:rPr>
                        <a:t>Mercedes C-Class</a:t>
                      </a:r>
                      <a:r>
                        <a:rPr lang="en-US" dirty="0">
                          <a:solidFill>
                            <a:schemeClr val="bg1">
                              <a:lumMod val="95000"/>
                              <a:lumOff val="5000"/>
                            </a:schemeClr>
                          </a:solidFill>
                        </a:rPr>
                        <a:t> had the lowest price.</a:t>
                      </a:r>
                    </a:p>
                    <a:p>
                      <a:pPr marL="285750" indent="-285750">
                        <a:buFont typeface="Arial" panose="020B0604020202020204" pitchFamily="34" charset="0"/>
                        <a:buChar char="•"/>
                      </a:pPr>
                      <a:r>
                        <a:rPr lang="en-US" dirty="0">
                          <a:solidFill>
                            <a:schemeClr val="bg1">
                              <a:lumMod val="95000"/>
                              <a:lumOff val="5000"/>
                            </a:schemeClr>
                          </a:solidFill>
                        </a:rPr>
                        <a:t>Most cars had similar prices around 60K.</a:t>
                      </a:r>
                    </a:p>
                    <a:p>
                      <a:endParaRPr lang="en-IN" dirty="0">
                        <a:solidFill>
                          <a:schemeClr val="bg1">
                            <a:lumMod val="95000"/>
                            <a:lumOff val="5000"/>
                          </a:schemeClr>
                        </a:solidFill>
                      </a:endParaRPr>
                    </a:p>
                  </a:txBody>
                  <a:tcPr/>
                </a:tc>
                <a:tc>
                  <a:txBody>
                    <a:bodyPr/>
                    <a:lstStyle/>
                    <a:p>
                      <a:r>
                        <a:rPr lang="en-US" b="1" dirty="0">
                          <a:solidFill>
                            <a:schemeClr val="bg1">
                              <a:lumMod val="95000"/>
                              <a:lumOff val="5000"/>
                            </a:schemeClr>
                          </a:solidFill>
                        </a:rPr>
                        <a:t>2016–2019</a:t>
                      </a:r>
                    </a:p>
                    <a:p>
                      <a:pPr marL="285750" indent="-285750">
                        <a:buFont typeface="Arial" panose="020B0604020202020204" pitchFamily="34" charset="0"/>
                        <a:buChar char="•"/>
                      </a:pPr>
                      <a:r>
                        <a:rPr lang="en-US" b="1" dirty="0">
                          <a:solidFill>
                            <a:schemeClr val="bg1">
                              <a:lumMod val="95000"/>
                              <a:lumOff val="5000"/>
                            </a:schemeClr>
                          </a:solidFill>
                        </a:rPr>
                        <a:t>Mercedes E-Class</a:t>
                      </a:r>
                      <a:r>
                        <a:rPr lang="en-US" dirty="0">
                          <a:solidFill>
                            <a:schemeClr val="bg1">
                              <a:lumMod val="95000"/>
                              <a:lumOff val="5000"/>
                            </a:schemeClr>
                          </a:solidFill>
                        </a:rPr>
                        <a:t> was the highest.</a:t>
                      </a:r>
                    </a:p>
                    <a:p>
                      <a:pPr marL="285750" indent="-285750">
                        <a:buFont typeface="Arial" panose="020B0604020202020204" pitchFamily="34" charset="0"/>
                        <a:buChar char="•"/>
                      </a:pPr>
                      <a:r>
                        <a:rPr lang="en-US" b="1" dirty="0">
                          <a:solidFill>
                            <a:schemeClr val="bg1">
                              <a:lumMod val="95000"/>
                              <a:lumOff val="5000"/>
                            </a:schemeClr>
                          </a:solidFill>
                        </a:rPr>
                        <a:t>Honda CR-V</a:t>
                      </a:r>
                      <a:r>
                        <a:rPr lang="en-US" dirty="0">
                          <a:solidFill>
                            <a:schemeClr val="bg1">
                              <a:lumMod val="95000"/>
                              <a:lumOff val="5000"/>
                            </a:schemeClr>
                          </a:solidFill>
                        </a:rPr>
                        <a:t> was the lowest.</a:t>
                      </a:r>
                    </a:p>
                    <a:p>
                      <a:pPr marL="285750" indent="-285750">
                        <a:buFont typeface="Arial" panose="020B0604020202020204" pitchFamily="34" charset="0"/>
                        <a:buChar char="•"/>
                      </a:pPr>
                      <a:r>
                        <a:rPr lang="en-US" b="1" dirty="0">
                          <a:solidFill>
                            <a:schemeClr val="bg1">
                              <a:lumMod val="95000"/>
                              <a:lumOff val="5000"/>
                            </a:schemeClr>
                          </a:solidFill>
                        </a:rPr>
                        <a:t>Toyota Corolla</a:t>
                      </a:r>
                      <a:r>
                        <a:rPr lang="en-US" dirty="0">
                          <a:solidFill>
                            <a:schemeClr val="bg1">
                              <a:lumMod val="95000"/>
                              <a:lumOff val="5000"/>
                            </a:schemeClr>
                          </a:solidFill>
                        </a:rPr>
                        <a:t> had a good mid-range price.</a:t>
                      </a:r>
                    </a:p>
                    <a:p>
                      <a:endParaRPr lang="en-IN" dirty="0">
                        <a:solidFill>
                          <a:schemeClr val="bg1">
                            <a:lumMod val="95000"/>
                            <a:lumOff val="5000"/>
                          </a:schemeClr>
                        </a:solidFill>
                      </a:endParaRPr>
                    </a:p>
                  </a:txBody>
                  <a:tcPr/>
                </a:tc>
                <a:extLst>
                  <a:ext uri="{0D108BD9-81ED-4DB2-BD59-A6C34878D82A}">
                    <a16:rowId xmlns:a16="http://schemas.microsoft.com/office/drawing/2014/main" val="4065053562"/>
                  </a:ext>
                </a:extLst>
              </a:tr>
              <a:tr h="1746974">
                <a:tc>
                  <a:txBody>
                    <a:bodyPr/>
                    <a:lstStyle/>
                    <a:p>
                      <a:r>
                        <a:rPr lang="en-US" b="1" dirty="0">
                          <a:solidFill>
                            <a:schemeClr val="bg1">
                              <a:lumMod val="95000"/>
                              <a:lumOff val="5000"/>
                            </a:schemeClr>
                          </a:solidFill>
                        </a:rPr>
                        <a:t>2008–2011</a:t>
                      </a:r>
                    </a:p>
                    <a:p>
                      <a:pPr marL="285750" indent="-285750">
                        <a:buFont typeface="Arial" panose="020B0604020202020204" pitchFamily="34" charset="0"/>
                        <a:buChar char="•"/>
                      </a:pPr>
                      <a:r>
                        <a:rPr lang="en-US" b="1" dirty="0">
                          <a:solidFill>
                            <a:schemeClr val="bg1">
                              <a:lumMod val="95000"/>
                              <a:lumOff val="5000"/>
                            </a:schemeClr>
                          </a:solidFill>
                        </a:rPr>
                        <a:t>BMW 5 Series</a:t>
                      </a:r>
                      <a:r>
                        <a:rPr lang="en-US" dirty="0">
                          <a:solidFill>
                            <a:schemeClr val="bg1">
                              <a:lumMod val="95000"/>
                              <a:lumOff val="5000"/>
                            </a:schemeClr>
                          </a:solidFill>
                        </a:rPr>
                        <a:t> was the most expensive.</a:t>
                      </a:r>
                    </a:p>
                    <a:p>
                      <a:pPr marL="285750" indent="-285750">
                        <a:buFont typeface="Arial" panose="020B0604020202020204" pitchFamily="34" charset="0"/>
                        <a:buChar char="•"/>
                      </a:pPr>
                      <a:r>
                        <a:rPr lang="en-US" b="1" dirty="0">
                          <a:solidFill>
                            <a:schemeClr val="bg1">
                              <a:lumMod val="95000"/>
                              <a:lumOff val="5000"/>
                            </a:schemeClr>
                          </a:solidFill>
                        </a:rPr>
                        <a:t>Tesla X</a:t>
                      </a:r>
                      <a:r>
                        <a:rPr lang="en-US" dirty="0">
                          <a:solidFill>
                            <a:schemeClr val="bg1">
                              <a:lumMod val="95000"/>
                              <a:lumOff val="5000"/>
                            </a:schemeClr>
                          </a:solidFill>
                        </a:rPr>
                        <a:t> again seems misplaced.</a:t>
                      </a:r>
                    </a:p>
                    <a:p>
                      <a:pPr marL="285750" indent="-285750">
                        <a:buFont typeface="Arial" panose="020B0604020202020204" pitchFamily="34" charset="0"/>
                        <a:buChar char="•"/>
                      </a:pPr>
                      <a:r>
                        <a:rPr lang="en-US" dirty="0">
                          <a:solidFill>
                            <a:schemeClr val="bg1">
                              <a:lumMod val="95000"/>
                              <a:lumOff val="5000"/>
                            </a:schemeClr>
                          </a:solidFill>
                        </a:rPr>
                        <a:t>Prices were steady for most models.</a:t>
                      </a:r>
                    </a:p>
                    <a:p>
                      <a:endParaRPr lang="en-IN" dirty="0">
                        <a:solidFill>
                          <a:schemeClr val="bg1">
                            <a:lumMod val="95000"/>
                            <a:lumOff val="5000"/>
                          </a:schemeClr>
                        </a:solidFill>
                      </a:endParaRPr>
                    </a:p>
                  </a:txBody>
                  <a:tcPr/>
                </a:tc>
                <a:tc>
                  <a:txBody>
                    <a:bodyPr/>
                    <a:lstStyle/>
                    <a:p>
                      <a:r>
                        <a:rPr lang="en-US" b="1" dirty="0">
                          <a:solidFill>
                            <a:schemeClr val="bg1">
                              <a:lumMod val="95000"/>
                              <a:lumOff val="5000"/>
                            </a:schemeClr>
                          </a:solidFill>
                        </a:rPr>
                        <a:t>2020–2023</a:t>
                      </a:r>
                    </a:p>
                    <a:p>
                      <a:pPr marL="285750" indent="-285750">
                        <a:buFont typeface="Arial" panose="020B0604020202020204" pitchFamily="34" charset="0"/>
                        <a:buChar char="•"/>
                      </a:pPr>
                      <a:r>
                        <a:rPr lang="en-US" b="1" dirty="0">
                          <a:solidFill>
                            <a:schemeClr val="bg1">
                              <a:lumMod val="95000"/>
                              <a:lumOff val="5000"/>
                            </a:schemeClr>
                          </a:solidFill>
                        </a:rPr>
                        <a:t>Mercedes C-Class</a:t>
                      </a:r>
                      <a:r>
                        <a:rPr lang="en-US" dirty="0">
                          <a:solidFill>
                            <a:schemeClr val="bg1">
                              <a:lumMod val="95000"/>
                              <a:lumOff val="5000"/>
                            </a:schemeClr>
                          </a:solidFill>
                        </a:rPr>
                        <a:t> led in price.</a:t>
                      </a:r>
                    </a:p>
                    <a:p>
                      <a:pPr marL="285750" indent="-285750">
                        <a:buFont typeface="Arial" panose="020B0604020202020204" pitchFamily="34" charset="0"/>
                        <a:buChar char="•"/>
                      </a:pPr>
                      <a:r>
                        <a:rPr lang="en-US" b="1" dirty="0">
                          <a:solidFill>
                            <a:schemeClr val="bg1">
                              <a:lumMod val="95000"/>
                              <a:lumOff val="5000"/>
                            </a:schemeClr>
                          </a:solidFill>
                        </a:rPr>
                        <a:t>Audi A4</a:t>
                      </a:r>
                      <a:r>
                        <a:rPr lang="en-US" dirty="0">
                          <a:solidFill>
                            <a:schemeClr val="bg1">
                              <a:lumMod val="95000"/>
                              <a:lumOff val="5000"/>
                            </a:schemeClr>
                          </a:solidFill>
                        </a:rPr>
                        <a:t> was the most affordable.</a:t>
                      </a:r>
                    </a:p>
                    <a:p>
                      <a:pPr marL="285750" indent="-285750">
                        <a:buFont typeface="Arial" panose="020B0604020202020204" pitchFamily="34" charset="0"/>
                        <a:buChar char="•"/>
                      </a:pPr>
                      <a:r>
                        <a:rPr lang="en-US" b="1" dirty="0">
                          <a:solidFill>
                            <a:schemeClr val="bg1">
                              <a:lumMod val="95000"/>
                              <a:lumOff val="5000"/>
                            </a:schemeClr>
                          </a:solidFill>
                        </a:rPr>
                        <a:t>Tesla</a:t>
                      </a:r>
                      <a:r>
                        <a:rPr lang="en-US" dirty="0">
                          <a:solidFill>
                            <a:schemeClr val="bg1">
                              <a:lumMod val="95000"/>
                              <a:lumOff val="5000"/>
                            </a:schemeClr>
                          </a:solidFill>
                        </a:rPr>
                        <a:t> and </a:t>
                      </a:r>
                      <a:r>
                        <a:rPr lang="en-US" b="1" dirty="0">
                          <a:solidFill>
                            <a:schemeClr val="bg1">
                              <a:lumMod val="95000"/>
                              <a:lumOff val="5000"/>
                            </a:schemeClr>
                          </a:solidFill>
                        </a:rPr>
                        <a:t>Toyota</a:t>
                      </a:r>
                      <a:r>
                        <a:rPr lang="en-US" dirty="0">
                          <a:solidFill>
                            <a:schemeClr val="bg1">
                              <a:lumMod val="95000"/>
                              <a:lumOff val="5000"/>
                            </a:schemeClr>
                          </a:solidFill>
                        </a:rPr>
                        <a:t> models had strong pricing.</a:t>
                      </a:r>
                    </a:p>
                    <a:p>
                      <a:endParaRPr lang="en-IN" dirty="0">
                        <a:solidFill>
                          <a:schemeClr val="bg1">
                            <a:lumMod val="95000"/>
                            <a:lumOff val="5000"/>
                          </a:schemeClr>
                        </a:solidFill>
                      </a:endParaRPr>
                    </a:p>
                  </a:txBody>
                  <a:tcPr/>
                </a:tc>
                <a:extLst>
                  <a:ext uri="{0D108BD9-81ED-4DB2-BD59-A6C34878D82A}">
                    <a16:rowId xmlns:a16="http://schemas.microsoft.com/office/drawing/2014/main" val="3909877349"/>
                  </a:ext>
                </a:extLst>
              </a:tr>
            </a:tbl>
          </a:graphicData>
        </a:graphic>
      </p:graphicFrame>
    </p:spTree>
    <p:extLst>
      <p:ext uri="{BB962C8B-B14F-4D97-AF65-F5344CB8AC3E}">
        <p14:creationId xmlns:p14="http://schemas.microsoft.com/office/powerpoint/2010/main" val="137832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C9C4-BC3C-E590-17FF-88D3DE1AB074}"/>
              </a:ext>
            </a:extLst>
          </p:cNvPr>
          <p:cNvSpPr>
            <a:spLocks noGrp="1"/>
          </p:cNvSpPr>
          <p:nvPr>
            <p:ph type="title"/>
          </p:nvPr>
        </p:nvSpPr>
        <p:spPr>
          <a:xfrm>
            <a:off x="325120" y="1381760"/>
            <a:ext cx="6787747" cy="655319"/>
          </a:xfrm>
        </p:spPr>
        <p:txBody>
          <a:bodyPr/>
          <a:lstStyle/>
          <a:p>
            <a:r>
              <a:rPr lang="en-IN" dirty="0"/>
              <a:t>RECOMMENDATIONS</a:t>
            </a:r>
          </a:p>
        </p:txBody>
      </p:sp>
      <p:sp>
        <p:nvSpPr>
          <p:cNvPr id="3" name="Content Placeholder 2">
            <a:extLst>
              <a:ext uri="{FF2B5EF4-FFF2-40B4-BE49-F238E27FC236}">
                <a16:creationId xmlns:a16="http://schemas.microsoft.com/office/drawing/2014/main" id="{1AB00CFA-1B30-4776-A571-A98264AE9990}"/>
              </a:ext>
            </a:extLst>
          </p:cNvPr>
          <p:cNvSpPr>
            <a:spLocks noGrp="1"/>
          </p:cNvSpPr>
          <p:nvPr>
            <p:ph sz="quarter" idx="13"/>
          </p:nvPr>
        </p:nvSpPr>
        <p:spPr>
          <a:xfrm>
            <a:off x="325120" y="2281918"/>
            <a:ext cx="8392159" cy="4220482"/>
          </a:xfrm>
        </p:spPr>
        <p:txBody>
          <a:bodyPr>
            <a:normAutofit fontScale="92500" lnSpcReduction="20000"/>
          </a:bodyPr>
          <a:lstStyle/>
          <a:p>
            <a:pPr>
              <a:buFont typeface="+mj-lt"/>
              <a:buAutoNum type="arabicPeriod"/>
            </a:pPr>
            <a:r>
              <a:rPr lang="en-US" b="1" dirty="0"/>
              <a:t>Invest in EVs</a:t>
            </a:r>
            <a:endParaRPr lang="en-US" dirty="0"/>
          </a:p>
          <a:p>
            <a:pPr marL="457200" lvl="1" indent="0">
              <a:buNone/>
            </a:pPr>
            <a:r>
              <a:rPr lang="en-US" dirty="0"/>
              <a:t>Tesla’s strong price retention suggests good ROI in EV models and infrastructure.</a:t>
            </a:r>
          </a:p>
          <a:p>
            <a:pPr>
              <a:buFont typeface="+mj-lt"/>
              <a:buAutoNum type="arabicPeriod"/>
            </a:pPr>
            <a:r>
              <a:rPr lang="en-US" b="1" dirty="0"/>
              <a:t>Boost Luxury Differentiation</a:t>
            </a:r>
            <a:endParaRPr lang="en-US" dirty="0"/>
          </a:p>
          <a:p>
            <a:pPr marL="457200" lvl="1" indent="0">
              <a:buNone/>
            </a:pPr>
            <a:r>
              <a:rPr lang="en-US" dirty="0"/>
              <a:t>Narrow price gap → add premium features &amp; strong after-sales support.</a:t>
            </a:r>
          </a:p>
          <a:p>
            <a:pPr>
              <a:buFont typeface="+mj-lt"/>
              <a:buAutoNum type="arabicPeriod"/>
            </a:pPr>
            <a:r>
              <a:rPr lang="en-US" b="1" dirty="0"/>
              <a:t>Focus on Smart SUVs</a:t>
            </a:r>
            <a:endParaRPr lang="en-US" dirty="0"/>
          </a:p>
          <a:p>
            <a:pPr marL="457200" lvl="1" indent="0">
              <a:buNone/>
            </a:pPr>
            <a:r>
              <a:rPr lang="en-US" dirty="0"/>
              <a:t>Prioritize fuel-efficient and hybrid SUV models to match market trends.</a:t>
            </a:r>
          </a:p>
          <a:p>
            <a:pPr>
              <a:buFont typeface="+mj-lt"/>
              <a:buAutoNum type="arabicPeriod"/>
            </a:pPr>
            <a:r>
              <a:rPr lang="en-US" b="1" dirty="0"/>
              <a:t>Automatic is the Future</a:t>
            </a:r>
            <a:endParaRPr lang="en-US" dirty="0"/>
          </a:p>
          <a:p>
            <a:pPr marL="457200" lvl="1" indent="0">
              <a:buNone/>
            </a:pPr>
            <a:r>
              <a:rPr lang="en-US" dirty="0"/>
              <a:t>Manual cars hold value, but automatics will likely stay dominant.</a:t>
            </a:r>
          </a:p>
          <a:p>
            <a:pPr>
              <a:buFont typeface="+mj-lt"/>
              <a:buAutoNum type="arabicPeriod"/>
            </a:pPr>
            <a:r>
              <a:rPr lang="en-US" b="1" dirty="0"/>
              <a:t>Support Budget Brands</a:t>
            </a:r>
            <a:endParaRPr lang="en-US" dirty="0"/>
          </a:p>
          <a:p>
            <a:pPr marL="457200" lvl="1" indent="0">
              <a:buNone/>
            </a:pPr>
            <a:r>
              <a:rPr lang="en-US" dirty="0"/>
              <a:t>Ford, Toyota, and Honda stay strong—offer good financing to retain buyers.</a:t>
            </a:r>
          </a:p>
          <a:p>
            <a:endParaRPr lang="en-IN" dirty="0"/>
          </a:p>
        </p:txBody>
      </p:sp>
    </p:spTree>
    <p:extLst>
      <p:ext uri="{BB962C8B-B14F-4D97-AF65-F5344CB8AC3E}">
        <p14:creationId xmlns:p14="http://schemas.microsoft.com/office/powerpoint/2010/main" val="240773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721A-A8BF-4875-9B9C-15B210E11694}"/>
              </a:ext>
            </a:extLst>
          </p:cNvPr>
          <p:cNvSpPr>
            <a:spLocks noGrp="1"/>
          </p:cNvSpPr>
          <p:nvPr>
            <p:ph type="title"/>
          </p:nvPr>
        </p:nvSpPr>
        <p:spPr>
          <a:xfrm>
            <a:off x="576580" y="1300480"/>
            <a:ext cx="3764280" cy="736600"/>
          </a:xfrm>
        </p:spPr>
        <p:txBody>
          <a:bodyPr/>
          <a:lstStyle/>
          <a:p>
            <a:r>
              <a:rPr lang="en-IN" dirty="0"/>
              <a:t>CONCLUSION</a:t>
            </a:r>
          </a:p>
        </p:txBody>
      </p:sp>
      <p:sp>
        <p:nvSpPr>
          <p:cNvPr id="3" name="Content Placeholder 2">
            <a:extLst>
              <a:ext uri="{FF2B5EF4-FFF2-40B4-BE49-F238E27FC236}">
                <a16:creationId xmlns:a16="http://schemas.microsoft.com/office/drawing/2014/main" id="{8F21B2EE-4948-8F0A-839D-2C1B933A7E13}"/>
              </a:ext>
            </a:extLst>
          </p:cNvPr>
          <p:cNvSpPr>
            <a:spLocks noGrp="1"/>
          </p:cNvSpPr>
          <p:nvPr>
            <p:ph sz="quarter" idx="13"/>
          </p:nvPr>
        </p:nvSpPr>
        <p:spPr>
          <a:xfrm>
            <a:off x="2458720" y="2312488"/>
            <a:ext cx="9486900" cy="4169592"/>
          </a:xfrm>
        </p:spPr>
        <p:txBody>
          <a:bodyPr>
            <a:normAutofit fontScale="92500" lnSpcReduction="10000"/>
          </a:bodyPr>
          <a:lstStyle/>
          <a:p>
            <a:pPr>
              <a:buFont typeface="+mj-lt"/>
              <a:buAutoNum type="arabicPeriod"/>
            </a:pPr>
            <a:r>
              <a:rPr lang="en-US" b="1" dirty="0"/>
              <a:t>Luxury cars</a:t>
            </a:r>
            <a:r>
              <a:rPr lang="en-US" dirty="0"/>
              <a:t> hold value well but face strong competition from premium non-luxury brands.</a:t>
            </a:r>
          </a:p>
          <a:p>
            <a:pPr>
              <a:buFont typeface="+mj-lt"/>
              <a:buAutoNum type="arabicPeriod"/>
            </a:pPr>
            <a:r>
              <a:rPr lang="en-US" b="1" dirty="0"/>
              <a:t>EVs</a:t>
            </a:r>
            <a:r>
              <a:rPr lang="en-US" dirty="0"/>
              <a:t> like Tesla are gaining popularity and retain high resale value.</a:t>
            </a:r>
          </a:p>
          <a:p>
            <a:pPr>
              <a:buFont typeface="+mj-lt"/>
              <a:buAutoNum type="arabicPeriod"/>
            </a:pPr>
            <a:r>
              <a:rPr lang="en-US" b="1" dirty="0"/>
              <a:t>SUVs</a:t>
            </a:r>
            <a:r>
              <a:rPr lang="en-US" dirty="0"/>
              <a:t> remain top choice with strong pricing and market demand.</a:t>
            </a:r>
          </a:p>
          <a:p>
            <a:pPr>
              <a:buFont typeface="+mj-lt"/>
              <a:buAutoNum type="arabicPeriod"/>
            </a:pPr>
            <a:r>
              <a:rPr lang="en-US" b="1" dirty="0"/>
              <a:t>Toyota, Honda, and Ford</a:t>
            </a:r>
            <a:r>
              <a:rPr lang="en-US" dirty="0"/>
              <a:t> show stable performance and appeal to value-seeking buyers.</a:t>
            </a:r>
          </a:p>
          <a:p>
            <a:pPr>
              <a:buFont typeface="+mj-lt"/>
              <a:buAutoNum type="arabicPeriod"/>
            </a:pPr>
            <a:r>
              <a:rPr lang="en-US" b="1" dirty="0"/>
              <a:t>Mileage matters</a:t>
            </a:r>
            <a:r>
              <a:rPr lang="en-US" dirty="0"/>
              <a:t>—higher mileage lowers price, but luxury cars retain value even with lower usage.</a:t>
            </a:r>
          </a:p>
          <a:p>
            <a:pPr>
              <a:buFont typeface="+mj-lt"/>
              <a:buAutoNum type="arabicPeriod"/>
            </a:pPr>
            <a:r>
              <a:rPr lang="en-US" b="1" dirty="0"/>
              <a:t>EVs &amp; Hybrids</a:t>
            </a:r>
            <a:r>
              <a:rPr lang="en-US" dirty="0"/>
              <a:t> are on the rise, while diesel and petrol may decline.</a:t>
            </a:r>
          </a:p>
          <a:p>
            <a:pPr>
              <a:buFont typeface="+mj-lt"/>
              <a:buAutoNum type="arabicPeriod"/>
            </a:pPr>
            <a:r>
              <a:rPr lang="en-US" b="1" dirty="0"/>
              <a:t>Automatic cars</a:t>
            </a:r>
            <a:r>
              <a:rPr lang="en-US" dirty="0"/>
              <a:t> are overtaking manuals, though both still have a market.</a:t>
            </a:r>
          </a:p>
          <a:p>
            <a:pPr>
              <a:buFont typeface="+mj-lt"/>
              <a:buAutoNum type="arabicPeriod"/>
            </a:pPr>
            <a:r>
              <a:rPr lang="en-US" b="1" dirty="0"/>
              <a:t>Future trends</a:t>
            </a:r>
            <a:r>
              <a:rPr lang="en-US" dirty="0"/>
              <a:t> point to EV growth, expanding luxury options, and continued SUV dominance.</a:t>
            </a:r>
          </a:p>
          <a:p>
            <a:endParaRPr lang="en-IN" dirty="0"/>
          </a:p>
        </p:txBody>
      </p:sp>
    </p:spTree>
    <p:extLst>
      <p:ext uri="{BB962C8B-B14F-4D97-AF65-F5344CB8AC3E}">
        <p14:creationId xmlns:p14="http://schemas.microsoft.com/office/powerpoint/2010/main" val="108881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F588-B8C5-67D0-CA97-BE8976E07543}"/>
              </a:ext>
            </a:extLst>
          </p:cNvPr>
          <p:cNvSpPr>
            <a:spLocks noGrp="1"/>
          </p:cNvSpPr>
          <p:nvPr>
            <p:ph type="ctrTitle"/>
          </p:nvPr>
        </p:nvSpPr>
        <p:spPr>
          <a:xfrm>
            <a:off x="609600" y="3122578"/>
            <a:ext cx="5486400" cy="775293"/>
          </a:xfrm>
        </p:spPr>
        <p:txBody>
          <a:bodyPr/>
          <a:lstStyle/>
          <a:p>
            <a:r>
              <a:rPr lang="en-IN" dirty="0"/>
              <a:t>THANK YOU!</a:t>
            </a:r>
          </a:p>
        </p:txBody>
      </p:sp>
    </p:spTree>
    <p:extLst>
      <p:ext uri="{BB962C8B-B14F-4D97-AF65-F5344CB8AC3E}">
        <p14:creationId xmlns:p14="http://schemas.microsoft.com/office/powerpoint/2010/main" val="183307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Introduction to Dataset</a:t>
            </a:r>
          </a:p>
          <a:p>
            <a:r>
              <a:rPr lang="en-US" dirty="0"/>
              <a:t>Data Preparation</a:t>
            </a:r>
          </a:p>
          <a:p>
            <a:r>
              <a:rPr lang="en-US" dirty="0"/>
              <a:t>Visualizations</a:t>
            </a:r>
          </a:p>
          <a:p>
            <a:r>
              <a:rPr lang="en-US" dirty="0"/>
              <a:t>Key Insights</a:t>
            </a:r>
          </a:p>
          <a:p>
            <a:r>
              <a:rPr lang="en-US" dirty="0"/>
              <a:t>Recommendations</a:t>
            </a:r>
          </a:p>
          <a:p>
            <a:r>
              <a:rPr lang="en-US" dirty="0"/>
              <a:t>Conclusion</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8183678-F4E7-4251-97A7-C14D368BCD6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7669" b="7669"/>
          <a:stretch>
            <a:fillRect/>
          </a:stretch>
        </p:blipFill>
        <p:spPr>
          <a:xfrm>
            <a:off x="0" y="-22543"/>
            <a:ext cx="12192000" cy="6880543"/>
          </a:xfrm>
        </p:spPr>
      </p:pic>
      <p:graphicFrame>
        <p:nvGraphicFramePr>
          <p:cNvPr id="12" name="Diagram 11">
            <a:extLst>
              <a:ext uri="{FF2B5EF4-FFF2-40B4-BE49-F238E27FC236}">
                <a16:creationId xmlns:a16="http://schemas.microsoft.com/office/drawing/2014/main" id="{81A1C5F8-4B3F-45A5-3A74-4C197B3A0FE2}"/>
              </a:ext>
            </a:extLst>
          </p:cNvPr>
          <p:cNvGraphicFramePr/>
          <p:nvPr>
            <p:extLst>
              <p:ext uri="{D42A27DB-BD31-4B8C-83A1-F6EECF244321}">
                <p14:modId xmlns:p14="http://schemas.microsoft.com/office/powerpoint/2010/main" val="184392673"/>
              </p:ext>
            </p:extLst>
          </p:nvPr>
        </p:nvGraphicFramePr>
        <p:xfrm>
          <a:off x="6232848" y="4096139"/>
          <a:ext cx="5803641" cy="19389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842F30A7-8D86-9BAF-88B3-07F6FE7B83D9}"/>
              </a:ext>
            </a:extLst>
          </p:cNvPr>
          <p:cNvGraphicFramePr/>
          <p:nvPr>
            <p:extLst>
              <p:ext uri="{D42A27DB-BD31-4B8C-83A1-F6EECF244321}">
                <p14:modId xmlns:p14="http://schemas.microsoft.com/office/powerpoint/2010/main" val="1421168381"/>
              </p:ext>
            </p:extLst>
          </p:nvPr>
        </p:nvGraphicFramePr>
        <p:xfrm>
          <a:off x="6301274" y="3417728"/>
          <a:ext cx="5803640" cy="64633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6ADE242A-4A68-7A65-401B-59EB875A548D}"/>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1962" r="21962"/>
          <a:stretch>
            <a:fillRect/>
          </a:stretch>
        </p:blipFill>
        <p:spPr>
          <a:xfrm>
            <a:off x="0" y="-22143"/>
            <a:ext cx="6254885" cy="6902286"/>
          </a:xfrm>
        </p:spPr>
      </p:pic>
      <p:sp>
        <p:nvSpPr>
          <p:cNvPr id="18" name="TextBox 17">
            <a:extLst>
              <a:ext uri="{FF2B5EF4-FFF2-40B4-BE49-F238E27FC236}">
                <a16:creationId xmlns:a16="http://schemas.microsoft.com/office/drawing/2014/main" id="{86693572-85DB-2A5F-83A4-DAD6B5D3EDE2}"/>
              </a:ext>
            </a:extLst>
          </p:cNvPr>
          <p:cNvSpPr txBox="1"/>
          <p:nvPr/>
        </p:nvSpPr>
        <p:spPr>
          <a:xfrm>
            <a:off x="6400802" y="4115918"/>
            <a:ext cx="6094378" cy="2585323"/>
          </a:xfrm>
          <a:prstGeom prst="rect">
            <a:avLst/>
          </a:prstGeom>
          <a:noFill/>
        </p:spPr>
        <p:txBody>
          <a:bodyPr wrap="square">
            <a:spAutoFit/>
          </a:bodyPr>
          <a:lstStyle/>
          <a:p>
            <a:pPr marL="342900" lvl="0" indent="-342900" algn="l">
              <a:buFont typeface="+mj-lt"/>
              <a:buAutoNum type="arabicPeriod"/>
            </a:pPr>
            <a:r>
              <a:rPr lang="en-IN" sz="1800" b="1" u="sng" dirty="0">
                <a:solidFill>
                  <a:schemeClr val="bg1">
                    <a:lumMod val="95000"/>
                    <a:lumOff val="5000"/>
                  </a:schemeClr>
                </a:solidFill>
              </a:rPr>
              <a:t>Car ID </a:t>
            </a:r>
          </a:p>
          <a:p>
            <a:pPr marL="342900" lvl="0" indent="-342900" algn="l">
              <a:buFont typeface="+mj-lt"/>
              <a:buAutoNum type="arabicPeriod"/>
            </a:pPr>
            <a:r>
              <a:rPr lang="en-IN" sz="1800" b="1" u="sng" dirty="0">
                <a:solidFill>
                  <a:schemeClr val="bg1">
                    <a:lumMod val="95000"/>
                    <a:lumOff val="5000"/>
                  </a:schemeClr>
                </a:solidFill>
              </a:rPr>
              <a:t>Brand Year </a:t>
            </a:r>
          </a:p>
          <a:p>
            <a:pPr marL="342900" lvl="0" indent="-342900" algn="l">
              <a:buFont typeface="+mj-lt"/>
              <a:buAutoNum type="arabicPeriod"/>
            </a:pPr>
            <a:r>
              <a:rPr lang="en-IN" sz="1800" b="1" u="sng" dirty="0">
                <a:solidFill>
                  <a:schemeClr val="bg1">
                    <a:lumMod val="95000"/>
                    <a:lumOff val="5000"/>
                  </a:schemeClr>
                </a:solidFill>
              </a:rPr>
              <a:t>Engine size</a:t>
            </a:r>
            <a:endParaRPr lang="en-IN" b="1" u="sng" dirty="0">
              <a:solidFill>
                <a:schemeClr val="bg1">
                  <a:lumMod val="95000"/>
                  <a:lumOff val="5000"/>
                </a:schemeClr>
              </a:solidFill>
            </a:endParaRPr>
          </a:p>
          <a:p>
            <a:pPr marL="342900" lvl="0" indent="-342900" algn="l">
              <a:buFont typeface="+mj-lt"/>
              <a:buAutoNum type="arabicPeriod"/>
            </a:pPr>
            <a:r>
              <a:rPr lang="en-IN" sz="1800" b="1" u="sng" dirty="0">
                <a:solidFill>
                  <a:schemeClr val="bg1">
                    <a:lumMod val="95000"/>
                    <a:lumOff val="5000"/>
                  </a:schemeClr>
                </a:solidFill>
              </a:rPr>
              <a:t>Fuel type </a:t>
            </a:r>
          </a:p>
          <a:p>
            <a:pPr marL="342900" lvl="0" indent="-342900" algn="l">
              <a:buFont typeface="+mj-lt"/>
              <a:buAutoNum type="arabicPeriod"/>
            </a:pPr>
            <a:r>
              <a:rPr lang="en-IN" sz="1800" b="1" u="sng" dirty="0">
                <a:solidFill>
                  <a:schemeClr val="bg1">
                    <a:lumMod val="95000"/>
                    <a:lumOff val="5000"/>
                  </a:schemeClr>
                </a:solidFill>
              </a:rPr>
              <a:t>Transmission </a:t>
            </a:r>
          </a:p>
          <a:p>
            <a:pPr marL="342900" lvl="0" indent="-342900" algn="l">
              <a:buFont typeface="+mj-lt"/>
              <a:buAutoNum type="arabicPeriod"/>
            </a:pPr>
            <a:r>
              <a:rPr lang="en-IN" sz="1800" b="1" u="sng" dirty="0">
                <a:solidFill>
                  <a:schemeClr val="bg1">
                    <a:lumMod val="95000"/>
                    <a:lumOff val="5000"/>
                  </a:schemeClr>
                </a:solidFill>
              </a:rPr>
              <a:t>Mileage </a:t>
            </a:r>
          </a:p>
          <a:p>
            <a:pPr marL="342900" lvl="0" indent="-342900" algn="l">
              <a:buFont typeface="+mj-lt"/>
              <a:buAutoNum type="arabicPeriod"/>
            </a:pPr>
            <a:r>
              <a:rPr lang="en-IN" sz="1800" b="1" u="sng" dirty="0">
                <a:solidFill>
                  <a:schemeClr val="bg1">
                    <a:lumMod val="95000"/>
                    <a:lumOff val="5000"/>
                  </a:schemeClr>
                </a:solidFill>
              </a:rPr>
              <a:t>Condition </a:t>
            </a:r>
            <a:endParaRPr lang="en-IN" b="1" u="sng" dirty="0">
              <a:solidFill>
                <a:schemeClr val="bg1">
                  <a:lumMod val="95000"/>
                  <a:lumOff val="5000"/>
                </a:schemeClr>
              </a:solidFill>
            </a:endParaRPr>
          </a:p>
          <a:p>
            <a:pPr marL="342900" lvl="0" indent="-342900" algn="l">
              <a:buFont typeface="+mj-lt"/>
              <a:buAutoNum type="arabicPeriod"/>
            </a:pPr>
            <a:r>
              <a:rPr lang="en-IN" sz="1800" b="1" u="sng" dirty="0">
                <a:solidFill>
                  <a:schemeClr val="bg1">
                    <a:lumMod val="95000"/>
                    <a:lumOff val="5000"/>
                  </a:schemeClr>
                </a:solidFill>
              </a:rPr>
              <a:t>Price </a:t>
            </a:r>
            <a:endParaRPr lang="en-IN" b="1" u="sng" dirty="0">
              <a:solidFill>
                <a:schemeClr val="bg1">
                  <a:lumMod val="95000"/>
                  <a:lumOff val="5000"/>
                </a:schemeClr>
              </a:solidFill>
            </a:endParaRPr>
          </a:p>
          <a:p>
            <a:pPr marL="342900" lvl="0" indent="-342900" algn="l">
              <a:buFont typeface="+mj-lt"/>
              <a:buAutoNum type="arabicPeriod"/>
            </a:pPr>
            <a:r>
              <a:rPr lang="en-IN" sz="1800" b="1" u="sng" dirty="0">
                <a:solidFill>
                  <a:schemeClr val="bg1">
                    <a:lumMod val="95000"/>
                    <a:lumOff val="5000"/>
                  </a:schemeClr>
                </a:solidFill>
              </a:rPr>
              <a:t>Model </a:t>
            </a:r>
          </a:p>
        </p:txBody>
      </p:sp>
      <p:sp>
        <p:nvSpPr>
          <p:cNvPr id="19" name="TextBox 18">
            <a:extLst>
              <a:ext uri="{FF2B5EF4-FFF2-40B4-BE49-F238E27FC236}">
                <a16:creationId xmlns:a16="http://schemas.microsoft.com/office/drawing/2014/main" id="{EB1203FC-328A-1FD4-8D30-0D2DC4710878}"/>
              </a:ext>
            </a:extLst>
          </p:cNvPr>
          <p:cNvSpPr txBox="1"/>
          <p:nvPr/>
        </p:nvSpPr>
        <p:spPr>
          <a:xfrm>
            <a:off x="6254885" y="3315699"/>
            <a:ext cx="4591456" cy="800219"/>
          </a:xfrm>
          <a:prstGeom prst="rect">
            <a:avLst/>
          </a:prstGeom>
          <a:noFill/>
        </p:spPr>
        <p:txBody>
          <a:bodyPr wrap="square" rtlCol="0">
            <a:spAutoFit/>
          </a:bodyPr>
          <a:lstStyle/>
          <a:p>
            <a:r>
              <a:rPr lang="en-IN" sz="2800" b="1" i="0" baseline="0" dirty="0">
                <a:solidFill>
                  <a:schemeClr val="bg1">
                    <a:lumMod val="95000"/>
                    <a:lumOff val="5000"/>
                  </a:schemeClr>
                </a:solidFill>
              </a:rPr>
              <a:t>DATA-BASE COLUMNS</a:t>
            </a:r>
            <a:endParaRPr lang="en-IN" sz="2800" b="1" dirty="0">
              <a:solidFill>
                <a:schemeClr val="bg1">
                  <a:lumMod val="95000"/>
                  <a:lumOff val="5000"/>
                </a:schemeClr>
              </a:solidFill>
            </a:endParaRPr>
          </a:p>
          <a:p>
            <a:endParaRPr lang="en-IN" dirty="0"/>
          </a:p>
        </p:txBody>
      </p:sp>
    </p:spTree>
    <p:extLst>
      <p:ext uri="{BB962C8B-B14F-4D97-AF65-F5344CB8AC3E}">
        <p14:creationId xmlns:p14="http://schemas.microsoft.com/office/powerpoint/2010/main" val="1440871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65177" y="1477174"/>
            <a:ext cx="4639121" cy="519649"/>
          </a:xfrm>
        </p:spPr>
        <p:txBody>
          <a:bodyPr/>
          <a:lstStyle/>
          <a:p>
            <a:r>
              <a:rPr lang="en-US" sz="3600" dirty="0"/>
              <a:t>DATA PREPARATION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110902" y="2281238"/>
            <a:ext cx="9357198" cy="3700462"/>
          </a:xfrm>
        </p:spPr>
        <p:txBody>
          <a:bodyPr>
            <a:normAutofit/>
          </a:bodyPr>
          <a:lstStyle/>
          <a:p>
            <a:pPr>
              <a:buNone/>
            </a:pPr>
            <a:r>
              <a:rPr lang="en-IN" b="1" dirty="0"/>
              <a:t>Power BI Power Query – Import &amp; Basic Cleaning</a:t>
            </a:r>
          </a:p>
          <a:p>
            <a:pPr>
              <a:buFont typeface="+mj-lt"/>
              <a:buAutoNum type="arabicPeriod"/>
            </a:pPr>
            <a:r>
              <a:rPr lang="en-IN" b="1" dirty="0"/>
              <a:t>Import Data - </a:t>
            </a:r>
            <a:r>
              <a:rPr lang="en-IN" dirty="0"/>
              <a:t>Home → Get Data → Choose source → Load or Transform.</a:t>
            </a:r>
          </a:p>
          <a:p>
            <a:pPr>
              <a:buFont typeface="+mj-lt"/>
              <a:buAutoNum type="arabicPeriod"/>
            </a:pPr>
            <a:r>
              <a:rPr lang="en-IN" b="1" dirty="0"/>
              <a:t>Remove Duplicates - </a:t>
            </a:r>
            <a:r>
              <a:rPr lang="en-IN" dirty="0"/>
              <a:t>Home → Remove Rows → Remove Duplicates.</a:t>
            </a:r>
          </a:p>
          <a:p>
            <a:pPr>
              <a:buFont typeface="+mj-lt"/>
              <a:buAutoNum type="arabicPeriod"/>
            </a:pPr>
            <a:r>
              <a:rPr lang="en-IN" b="1" dirty="0"/>
              <a:t>Remove Nulls - </a:t>
            </a:r>
            <a:r>
              <a:rPr lang="en-IN" dirty="0"/>
              <a:t>Home → Remove Rows → Remove Blank Row</a:t>
            </a:r>
          </a:p>
          <a:p>
            <a:pPr>
              <a:buFont typeface="+mj-lt"/>
              <a:buAutoNum type="arabicPeriod"/>
            </a:pPr>
            <a:r>
              <a:rPr lang="en-IN" b="1" dirty="0"/>
              <a:t>Check Data Types - </a:t>
            </a:r>
            <a:r>
              <a:rPr lang="en-IN" dirty="0"/>
              <a:t>Transform → Data Type → Set correct types (Text, Number, Date).</a:t>
            </a:r>
          </a:p>
          <a:p>
            <a:pPr>
              <a:buFont typeface="+mj-lt"/>
              <a:buAutoNum type="arabicPeriod"/>
            </a:pPr>
            <a:r>
              <a:rPr lang="en-IN" b="1" dirty="0"/>
              <a:t>Apply Changes -</a:t>
            </a:r>
            <a:r>
              <a:rPr lang="en-IN" dirty="0"/>
              <a:t>Home → Close &amp; Apply.</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F6596B-4614-3AEF-DF77-42FA125F5E36}"/>
              </a:ext>
            </a:extLst>
          </p:cNvPr>
          <p:cNvSpPr>
            <a:spLocks noGrp="1"/>
          </p:cNvSpPr>
          <p:nvPr>
            <p:ph type="title"/>
          </p:nvPr>
        </p:nvSpPr>
        <p:spPr>
          <a:xfrm>
            <a:off x="5132110" y="5496210"/>
            <a:ext cx="4939666" cy="633898"/>
          </a:xfrm>
        </p:spPr>
        <p:txBody>
          <a:bodyPr/>
          <a:lstStyle/>
          <a:p>
            <a:r>
              <a:rPr lang="en-IN" dirty="0"/>
              <a:t>DAX FUNCTIONS</a:t>
            </a:r>
          </a:p>
        </p:txBody>
      </p:sp>
      <p:sp>
        <p:nvSpPr>
          <p:cNvPr id="6" name="Content Placeholder 5">
            <a:extLst>
              <a:ext uri="{FF2B5EF4-FFF2-40B4-BE49-F238E27FC236}">
                <a16:creationId xmlns:a16="http://schemas.microsoft.com/office/drawing/2014/main" id="{7A1ACDEC-E62E-7E9B-069F-AB0312C8BC57}"/>
              </a:ext>
            </a:extLst>
          </p:cNvPr>
          <p:cNvSpPr>
            <a:spLocks noGrp="1"/>
          </p:cNvSpPr>
          <p:nvPr>
            <p:ph sz="quarter" idx="15"/>
          </p:nvPr>
        </p:nvSpPr>
        <p:spPr>
          <a:xfrm>
            <a:off x="233464" y="727892"/>
            <a:ext cx="8521430" cy="4700142"/>
          </a:xfrm>
        </p:spPr>
        <p:txBody>
          <a:bodyPr>
            <a:normAutofit fontScale="40000" lnSpcReduction="20000"/>
          </a:bodyPr>
          <a:lstStyle/>
          <a:p>
            <a:pPr algn="l">
              <a:lnSpc>
                <a:spcPct val="120000"/>
              </a:lnSpc>
              <a:spcAft>
                <a:spcPts val="800"/>
              </a:spcAft>
              <a:buNone/>
            </a:pP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VEHICLE TYPE </a:t>
            </a: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–Categorize the Vehicle type as SUV , Sedan ,…etc</a:t>
            </a:r>
          </a:p>
          <a:p>
            <a:pPr algn="l">
              <a:lnSpc>
                <a:spcPct val="120000"/>
              </a:lnSpc>
              <a:spcAft>
                <a:spcPts val="800"/>
              </a:spcAft>
              <a:buNone/>
            </a:pP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BRAND &amp; MODEL </a:t>
            </a: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–Concatenate the Brand and Model Columns</a:t>
            </a:r>
          </a:p>
          <a:p>
            <a:pPr algn="l">
              <a:lnSpc>
                <a:spcPct val="120000"/>
              </a:lnSpc>
              <a:spcAft>
                <a:spcPts val="800"/>
              </a:spcAft>
              <a:buNone/>
            </a:pP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ENGINE CATEGORY </a:t>
            </a: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–Categorize the Engine type Based on Litres</a:t>
            </a:r>
          </a:p>
          <a:p>
            <a:pPr algn="l">
              <a:lnSpc>
                <a:spcPct val="120000"/>
              </a:lnSpc>
              <a:spcAft>
                <a:spcPts val="800"/>
              </a:spcAft>
              <a:buNone/>
            </a:pP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LUXURY CATEGORY </a:t>
            </a: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 Separate them as luxury and non-luxury category</a:t>
            </a:r>
          </a:p>
          <a:p>
            <a:pPr algn="l">
              <a:lnSpc>
                <a:spcPct val="120000"/>
              </a:lnSpc>
              <a:spcAft>
                <a:spcPts val="800"/>
              </a:spcAft>
              <a:buNone/>
            </a:pP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YEAR ORDER </a:t>
            </a: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 Grouped the year as Four-year format</a:t>
            </a:r>
          </a:p>
          <a:p>
            <a:pPr algn="l">
              <a:lnSpc>
                <a:spcPct val="120000"/>
              </a:lnSpc>
              <a:spcAft>
                <a:spcPts val="800"/>
              </a:spcAft>
              <a:buNone/>
            </a:pPr>
            <a:r>
              <a:rPr lang="en-IN" sz="5000" b="1" kern="100" dirty="0">
                <a:effectLst/>
                <a:latin typeface="Calibri" panose="020F0502020204030204" pitchFamily="34" charset="0"/>
                <a:ea typeface="Calibri" panose="020F0502020204030204" pitchFamily="34" charset="0"/>
                <a:cs typeface="Times New Roman" panose="02020603050405020304" pitchFamily="18" charset="0"/>
              </a:rPr>
              <a:t>YEAR GROUP </a:t>
            </a: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 Named the grouped Four years as 1,2,3,……6</a:t>
            </a:r>
          </a:p>
          <a:p>
            <a:pPr>
              <a:lnSpc>
                <a:spcPct val="120000"/>
              </a:lnSpc>
              <a:spcAft>
                <a:spcPts val="800"/>
              </a:spcAft>
            </a:pPr>
            <a:r>
              <a:rPr lang="en-IN" sz="5000" b="1" kern="100" dirty="0">
                <a:latin typeface="Calibri" panose="020F0502020204030204" pitchFamily="34" charset="0"/>
                <a:ea typeface="Calibri" panose="020F0502020204030204" pitchFamily="34" charset="0"/>
                <a:cs typeface="Times New Roman" panose="02020603050405020304" pitchFamily="18" charset="0"/>
              </a:rPr>
              <a:t>MAJOR CACULATIONS</a:t>
            </a:r>
            <a:r>
              <a:rPr lang="en-IN" sz="5000" kern="100" dirty="0">
                <a:effectLst/>
                <a:latin typeface="Calibri" panose="020F0502020204030204" pitchFamily="34" charset="0"/>
                <a:ea typeface="Calibri" panose="020F0502020204030204" pitchFamily="34" charset="0"/>
                <a:cs typeface="Times New Roman" panose="02020603050405020304" pitchFamily="18" charset="0"/>
              </a:rPr>
              <a:t>– Average, Total</a:t>
            </a:r>
            <a:r>
              <a:rPr lang="en-IN" sz="5000" kern="100" dirty="0">
                <a:latin typeface="Calibri" panose="020F0502020204030204" pitchFamily="34" charset="0"/>
                <a:ea typeface="Calibri" panose="020F0502020204030204" pitchFamily="34" charset="0"/>
                <a:cs typeface="Times New Roman" panose="02020603050405020304" pitchFamily="18" charset="0"/>
              </a:rPr>
              <a:t> Price of all Values</a:t>
            </a:r>
            <a:endParaRPr lang="en-IN" sz="50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20000"/>
              </a:lnSpc>
              <a:spcAft>
                <a:spcPts val="800"/>
              </a:spcAft>
              <a:buNone/>
            </a:pPr>
            <a:endParaRPr lang="en-IN" sz="4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064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241811" y="3021898"/>
            <a:ext cx="5486400" cy="814204"/>
          </a:xfrm>
        </p:spPr>
        <p:txBody>
          <a:bodyPr/>
          <a:lstStyle/>
          <a:p>
            <a:r>
              <a:rPr lang="en-US" dirty="0"/>
              <a:t>VISUALIZATION</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29360" y="4150718"/>
            <a:ext cx="1802963" cy="421282"/>
          </a:xfrm>
        </p:spPr>
        <p:txBody>
          <a:bodyPr>
            <a:normAutofit/>
          </a:bodyPr>
          <a:lstStyle/>
          <a:p>
            <a:r>
              <a:rPr lang="en-US" dirty="0"/>
              <a:t>DASHBOARD</a:t>
            </a:r>
          </a:p>
        </p:txBody>
      </p:sp>
    </p:spTree>
    <p:extLst>
      <p:ext uri="{BB962C8B-B14F-4D97-AF65-F5344CB8AC3E}">
        <p14:creationId xmlns:p14="http://schemas.microsoft.com/office/powerpoint/2010/main" val="203905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2C1B7B-815C-FCF6-554B-A27ECF8EB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4" y="544748"/>
            <a:ext cx="5496128" cy="2670244"/>
          </a:xfrm>
          <a:prstGeom prst="rect">
            <a:avLst/>
          </a:prstGeom>
        </p:spPr>
      </p:pic>
      <p:pic>
        <p:nvPicPr>
          <p:cNvPr id="7" name="Picture 6">
            <a:extLst>
              <a:ext uri="{FF2B5EF4-FFF2-40B4-BE49-F238E27FC236}">
                <a16:creationId xmlns:a16="http://schemas.microsoft.com/office/drawing/2014/main" id="{283C099D-C648-925B-B2D5-52A236E1F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9164" y="544748"/>
            <a:ext cx="5496127" cy="2670244"/>
          </a:xfrm>
          <a:prstGeom prst="rect">
            <a:avLst/>
          </a:prstGeom>
        </p:spPr>
      </p:pic>
      <p:pic>
        <p:nvPicPr>
          <p:cNvPr id="9" name="Picture 8">
            <a:extLst>
              <a:ext uri="{FF2B5EF4-FFF2-40B4-BE49-F238E27FC236}">
                <a16:creationId xmlns:a16="http://schemas.microsoft.com/office/drawing/2014/main" id="{FE47C773-CD1B-437E-9A51-FECDF22F2E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922" y="3643009"/>
            <a:ext cx="5496129" cy="2748064"/>
          </a:xfrm>
          <a:prstGeom prst="rect">
            <a:avLst/>
          </a:prstGeom>
        </p:spPr>
      </p:pic>
      <p:pic>
        <p:nvPicPr>
          <p:cNvPr id="11" name="Picture 10">
            <a:extLst>
              <a:ext uri="{FF2B5EF4-FFF2-40B4-BE49-F238E27FC236}">
                <a16:creationId xmlns:a16="http://schemas.microsoft.com/office/drawing/2014/main" id="{76167AEC-77C6-7D60-11A1-44F168FEB4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9164" y="3643009"/>
            <a:ext cx="5496127" cy="2748064"/>
          </a:xfrm>
          <a:prstGeom prst="rect">
            <a:avLst/>
          </a:prstGeom>
        </p:spPr>
      </p:pic>
    </p:spTree>
    <p:extLst>
      <p:ext uri="{BB962C8B-B14F-4D97-AF65-F5344CB8AC3E}">
        <p14:creationId xmlns:p14="http://schemas.microsoft.com/office/powerpoint/2010/main" val="1094809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F91C7A-B64E-97E4-6AB0-D2A8A0933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19" y="282101"/>
            <a:ext cx="11595370" cy="6128427"/>
          </a:xfrm>
          <a:prstGeom prst="rect">
            <a:avLst/>
          </a:prstGeom>
        </p:spPr>
      </p:pic>
    </p:spTree>
    <p:extLst>
      <p:ext uri="{BB962C8B-B14F-4D97-AF65-F5344CB8AC3E}">
        <p14:creationId xmlns:p14="http://schemas.microsoft.com/office/powerpoint/2010/main" val="88848429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204</TotalTime>
  <Words>709</Words>
  <Application>Microsoft Office PowerPoint</Application>
  <PresentationFormat>Widescreen</PresentationFormat>
  <Paragraphs>115</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Franklin Gothic Book</vt:lpstr>
      <vt:lpstr>Franklin Gothic Demi</vt:lpstr>
      <vt:lpstr>Custom</vt:lpstr>
      <vt:lpstr>CAR PRICE ANALYSIS</vt:lpstr>
      <vt:lpstr>Agenda</vt:lpstr>
      <vt:lpstr>PowerPoint Presentation</vt:lpstr>
      <vt:lpstr>PowerPoint Presentation</vt:lpstr>
      <vt:lpstr>DATA PREPARATION</vt:lpstr>
      <vt:lpstr>DAX FUNCTIONS</vt:lpstr>
      <vt:lpstr>VISUALIZATION</vt:lpstr>
      <vt:lpstr>PowerPoint Presentation</vt:lpstr>
      <vt:lpstr>PowerPoint Presentation</vt:lpstr>
      <vt:lpstr>PowerPoint Presentation</vt:lpstr>
      <vt:lpstr>PowerPoint Presentation</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Jothees Sakthi</dc:creator>
  <cp:lastModifiedBy>Jothees Sakthi</cp:lastModifiedBy>
  <cp:revision>1</cp:revision>
  <dcterms:created xsi:type="dcterms:W3CDTF">2025-05-29T16:01:04Z</dcterms:created>
  <dcterms:modified xsi:type="dcterms:W3CDTF">2025-06-03T05:32:21Z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