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4" r:id="rId10"/>
    <p:sldId id="315" r:id="rId11"/>
    <p:sldId id="316" r:id="rId12"/>
    <p:sldId id="317" r:id="rId13"/>
    <p:sldId id="318" r:id="rId14"/>
    <p:sldId id="320" r:id="rId15"/>
    <p:sldId id="319" r:id="rId16"/>
    <p:sldId id="321" r:id="rId17"/>
    <p:sldId id="322" r:id="rId18"/>
    <p:sldId id="323" r:id="rId19"/>
    <p:sldId id="324" r:id="rId20"/>
    <p:sldId id="325" r:id="rId21"/>
    <p:sldId id="326" r:id="rId22"/>
    <p:sldId id="327" r:id="rId23"/>
    <p:sldId id="32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p:scale>
          <a:sx n="66" d="100"/>
          <a:sy n="66" d="100"/>
        </p:scale>
        <p:origin x="1253"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dgm:t>
        <a:bodyPr/>
        <a:lstStyle/>
        <a:p>
          <a:r>
            <a:rPr lang="en-US" dirty="0"/>
            <a:t>DATA INTRODUCTION</a:t>
          </a: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dgm:t>
        <a:bodyPr/>
        <a:lstStyle/>
        <a:p>
          <a:r>
            <a:rPr lang="en-US" dirty="0"/>
            <a:t>1</a:t>
          </a: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B157653D-2397-47E3-94A8-8E8B13726408}">
      <dgm:prSet/>
      <dgm:spPr/>
      <dgm:t>
        <a:bodyPr/>
        <a:lstStyle/>
        <a:p>
          <a:r>
            <a:rPr lang="en-US" dirty="0"/>
            <a:t>DATA PREPARATION</a:t>
          </a:r>
        </a:p>
      </dgm:t>
    </dgm:pt>
    <dgm:pt modelId="{7C340691-872A-42EE-977C-5B833001E6A0}" type="parTrans" cxnId="{950692EB-01A7-4BA3-A03C-6D1E2A5F26EE}">
      <dgm:prSet/>
      <dgm:spPr/>
      <dgm:t>
        <a:bodyPr/>
        <a:lstStyle/>
        <a:p>
          <a:pPr algn="l"/>
          <a:endParaRPr lang="en-US"/>
        </a:p>
      </dgm:t>
    </dgm:pt>
    <dgm:pt modelId="{C11CD3A4-ED92-4609-A589-8DA6272582F8}" type="sibTrans" cxnId="{950692EB-01A7-4BA3-A03C-6D1E2A5F26EE}">
      <dgm:prSet/>
      <dgm:spPr/>
      <dgm:t>
        <a:bodyPr/>
        <a:lstStyle/>
        <a:p>
          <a:endParaRPr lang="en-US"/>
        </a:p>
      </dgm:t>
    </dgm:pt>
    <dgm:pt modelId="{CFC6C321-565B-4736-9600-0849B35804F7}">
      <dgm:prSet/>
      <dgm:spPr/>
      <dgm:t>
        <a:bodyPr/>
        <a:lstStyle/>
        <a:p>
          <a:r>
            <a:rPr lang="en-US" dirty="0"/>
            <a:t>2</a:t>
          </a: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dgm:t>
        <a:bodyPr/>
        <a:lstStyle/>
        <a:p>
          <a:r>
            <a:rPr lang="en-US" dirty="0"/>
            <a:t>ANALYSIS&amp;VISUALIZATION</a:t>
          </a: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dgm:t>
        <a:bodyPr/>
        <a:lstStyle/>
        <a:p>
          <a:r>
            <a:rPr lang="en-US" dirty="0"/>
            <a:t>3</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dgm:t>
        <a:bodyPr/>
        <a:lstStyle/>
        <a:p>
          <a:r>
            <a:rPr lang="en-US" dirty="0"/>
            <a:t>CONCLUSION&amp;RECOMMENDATION</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dgm:t>
        <a:bodyPr/>
        <a:lstStyle/>
        <a:p>
          <a:r>
            <a:rPr lang="en-US" dirty="0"/>
            <a:t>4</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ScaleX="98992" custScaleY="251550">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dgm:presLayoutVars>
          <dgm:bulletEnabled val="1"/>
        </dgm:presLayoutVars>
      </dgm:prSet>
      <dgm:spPr/>
    </dgm:pt>
    <dgm:pt modelId="{6898D4C1-54F6-4DA4-9607-F444437C8E6E}" type="pres">
      <dgm:prSet presAssocID="{9B50AE85-DEA1-41F3-9C2C-24A18069C473}" presName="ConnectLine1" presStyleLbl="sibTrans1D1" presStyleIdx="0" presStyleCnt="4"/>
      <dgm:spPr>
        <a:noFill/>
        <a:ln w="12700" cap="flat" cmpd="sng" algn="ctr">
          <a:solidFill>
            <a:schemeClr val="accent1">
              <a:hueOff val="0"/>
              <a:satOff val="0"/>
              <a:lumOff val="0"/>
              <a:alphaOff val="0"/>
            </a:schemeClr>
          </a:solidFill>
          <a:prstDash val="dash"/>
        </a:ln>
        <a:effectLst/>
      </dgm:spPr>
    </dgm:pt>
    <dgm:pt modelId="{D73D486C-1D43-4208-9FD9-CC7C2550C1E8}" type="pres">
      <dgm:prSet presAssocID="{9B50AE85-DEA1-41F3-9C2C-24A18069C473}" presName="ConnectLineEnd1" presStyleLbl="lnNode1" presStyleIdx="0" presStyleCnt="4"/>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ScaleY="251550">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dgm:presLayoutVars>
          <dgm:bulletEnabled val="1"/>
        </dgm:presLayoutVars>
      </dgm:prSet>
      <dgm:spPr/>
    </dgm:pt>
    <dgm:pt modelId="{152FB453-AA1C-4C6D-86AE-2A7A4BF73B8B}" type="pres">
      <dgm:prSet presAssocID="{B157653D-2397-47E3-94A8-8E8B13726408}" presName="ConnectLine1" presStyleLbl="sibTrans1D1" presStyleIdx="1" presStyleCnt="4"/>
      <dgm:spPr>
        <a:noFill/>
        <a:ln w="12700" cap="flat" cmpd="sng" algn="ctr">
          <a:solidFill>
            <a:schemeClr val="accent1">
              <a:hueOff val="0"/>
              <a:satOff val="0"/>
              <a:lumOff val="0"/>
              <a:alphaOff val="0"/>
            </a:schemeClr>
          </a:solidFill>
          <a:prstDash val="dash"/>
        </a:ln>
        <a:effectLst/>
      </dgm:spPr>
    </dgm:pt>
    <dgm:pt modelId="{BC9CEA29-8429-48CF-B30A-81626D4345E2}" type="pres">
      <dgm:prSet presAssocID="{B157653D-2397-47E3-94A8-8E8B13726408}" presName="ConnectLineEnd1" presStyleLbl="lnNode1" presStyleIdx="1" presStyleCnt="4"/>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custScaleY="246183">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noFill/>
        <a:ln w="12700" cap="flat" cmpd="sng" algn="ctr">
          <a:solidFill>
            <a:schemeClr val="accent1">
              <a:hueOff val="0"/>
              <a:satOff val="0"/>
              <a:lumOff val="0"/>
              <a:alphaOff val="0"/>
            </a:schemeClr>
          </a:solidFill>
          <a:prstDash val="dash"/>
        </a:ln>
        <a:effectLst/>
      </dgm:spPr>
    </dgm:pt>
    <dgm:pt modelId="{6AD3676B-B35C-4F1B-B891-E6A623B39C7E}" type="pres">
      <dgm:prSet presAssocID="{501DC69F-43F9-4B1E-BE22-6D9FA0AFC528}" presName="ConnectLineEnd1" presStyleLbl="lnNode1" presStyleIdx="2" presStyleCnt="4"/>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custScaleX="117722" custScaleY="246182">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dgm:presLayoutVars>
          <dgm:bulletEnabled val="1"/>
        </dgm:presLayoutVars>
      </dgm:prSet>
      <dgm:spPr/>
    </dgm:pt>
    <dgm:pt modelId="{CA5E20EB-82C1-48EB-94ED-CE7DA89B43C2}" type="pres">
      <dgm:prSet presAssocID="{AE7358A2-3D9A-4A4C-BBED-5424660EAD51}" presName="ConnectLine1" presStyleLbl="sibTrans1D1" presStyleIdx="3" presStyleCnt="4"/>
      <dgm:spPr>
        <a:noFill/>
        <a:ln w="12700" cap="flat" cmpd="sng" algn="ctr">
          <a:solidFill>
            <a:schemeClr val="accent1">
              <a:hueOff val="0"/>
              <a:satOff val="0"/>
              <a:lumOff val="0"/>
              <a:alphaOff val="0"/>
            </a:schemeClr>
          </a:solidFill>
          <a:prstDash val="dash"/>
        </a:ln>
        <a:effectLst/>
      </dgm:spPr>
    </dgm:pt>
    <dgm:pt modelId="{B2DE1D64-24D2-43CD-B852-43FDF8357ACE}" type="pres">
      <dgm:prSet presAssocID="{AE7358A2-3D9A-4A4C-BBED-5424660EAD51}" presName="ConnectLineEnd1" presStyleLbl="lnNode1" presStyleIdx="3" presStyleCnt="4"/>
      <dgm:spPr/>
    </dgm:pt>
    <dgm:pt modelId="{1683A45D-856A-48E0-985B-FE990DF390D0}" type="pres">
      <dgm:prSet presAssocID="{AE7358A2-3D9A-4A4C-BBED-5424660EAD51}" presName="EmptyPane1" presStyleCnt="0"/>
      <dgm:spPr/>
    </dgm:pt>
  </dgm:ptLst>
  <dgm:cxnLst>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CB11D42C-DB01-444C-B889-A695DBB86B77}" type="presOf" srcId="{AE7358A2-3D9A-4A4C-BBED-5424660EAD51}" destId="{FCD37457-9C59-4172-BCA9-F6DD3F8790D5}" srcOrd="0" destOrd="0" presId="urn:microsoft.com/office/officeart/2016/7/layout/RoundedRectangleTimeline"/>
    <dgm:cxn modelId="{AED1CC2F-C2A3-4A40-80FC-0F8E1651414C}" type="presOf" srcId="{A86DFA04-31EF-49B6-AFAE-2287858E0303}" destId="{EBEA9F54-7364-45F9-829B-BF1EB38AEB12}" srcOrd="0" destOrd="0" presId="urn:microsoft.com/office/officeart/2016/7/layout/RoundedRectangleTimeline"/>
    <dgm:cxn modelId="{F88F4232-77DC-40B9-BB0F-3421FBFA38E2}" srcId="{501DC69F-43F9-4B1E-BE22-6D9FA0AFC528}" destId="{44097D21-977F-4452-AE35-C129A16A3F89}" srcOrd="0" destOrd="0" parTransId="{5FFA1078-907B-401E-8F53-8B5E1527C8B3}" sibTransId="{EB2757D3-D785-439B-8033-3912AFC7CDAA}"/>
    <dgm:cxn modelId="{1CBB0F56-2A16-469E-B30F-2E05729C9C4B}" srcId="{B157653D-2397-47E3-94A8-8E8B13726408}" destId="{CFC6C321-565B-4736-9600-0849B35804F7}" srcOrd="0" destOrd="0" parTransId="{E16317D1-6F50-4823-97B7-A2996F0FE94D}" sibTransId="{E552DB50-1B67-4762-89F9-7D3490111E2B}"/>
    <dgm:cxn modelId="{F227B77C-62FB-4019-A698-57DF493565F1}" type="presOf" srcId="{44097D21-977F-4452-AE35-C129A16A3F89}" destId="{5A20FA73-3A21-4484-9105-C650E9C6EB1C}" srcOrd="0" destOrd="0" presId="urn:microsoft.com/office/officeart/2016/7/layout/RoundedRectangleTimeline"/>
    <dgm:cxn modelId="{0E1EDA7D-4EF8-4B4A-955C-D5280AB9540D}" type="presOf" srcId="{501DC69F-43F9-4B1E-BE22-6D9FA0AFC528}" destId="{70073129-181E-4CDA-8814-F1E5000C8C53}" srcOrd="0" destOrd="0" presId="urn:microsoft.com/office/officeart/2016/7/layout/RoundedRectangleTimeline"/>
    <dgm:cxn modelId="{D3EFE38B-1F00-41FD-8745-9CC7FE689B57}" type="presOf" srcId="{9B50AE85-DEA1-41F3-9C2C-24A18069C473}" destId="{DF71F57E-D542-4163-95B1-92B1B114497F}" srcOrd="0" destOrd="0" presId="urn:microsoft.com/office/officeart/2016/7/layout/RoundedRectangleTimeline"/>
    <dgm:cxn modelId="{20D8CE92-2D07-4A59-B821-9D12C4FCA392}" type="presOf" srcId="{B157653D-2397-47E3-94A8-8E8B13726408}" destId="{C0D22B8F-54BF-4FAE-9F7C-B58FA74468D0}" srcOrd="0" destOrd="0" presId="urn:microsoft.com/office/officeart/2016/7/layout/RoundedRectangleTimeline"/>
    <dgm:cxn modelId="{07B3E394-924A-4E99-AC7E-5E7641F79E97}" type="presOf" srcId="{CFC6C321-565B-4736-9600-0849B35804F7}" destId="{E1F35975-00CA-4B74-AB7C-CD8812C99AEF}"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5DBC27B7-7C55-4CB3-A369-73EC8627A58A}" type="presOf" srcId="{D8FCE50B-8057-456A-B2A9-965F28038B25}" destId="{FDB65D9B-1D75-443C-BEF8-109339A014F9}"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A1DD0BFE-1A98-40AA-BB60-9659ADA72CA3}" srcId="{A86DFA04-31EF-49B6-AFAE-2287858E0303}" destId="{501DC69F-43F9-4B1E-BE22-6D9FA0AFC528}" srcOrd="2" destOrd="0" parTransId="{D662275D-EF71-4EF0-8C53-5B09830A2AA4}" sibTransId="{05A1C2F3-0854-4F17-AD49-F6E4F5029DC1}"/>
    <dgm:cxn modelId="{D9D51CFE-E223-4A82-83D4-CCF2F6A69193}" type="presOf" srcId="{82968BA3-DFCC-4B51-ABB1-F1F4791698B0}" destId="{C0317DA2-D763-4621-9680-990E0F78E293}" srcOrd="0" destOrd="0" presId="urn:microsoft.com/office/officeart/2016/7/layout/RoundedRectangleTimeline"/>
    <dgm:cxn modelId="{D3D5DDFE-3C40-4FB4-A2D6-AF320BE8808D}" srcId="{AE7358A2-3D9A-4A4C-BBED-5424660EAD51}" destId="{D8FCE50B-8057-456A-B2A9-965F28038B25}" srcOrd="0" destOrd="0" parTransId="{D5DFEBC1-CD5A-4769-8915-305975D67145}" sibTransId="{338B3E43-3652-4902-AE82-69646DE76CA7}"/>
    <dgm:cxn modelId="{0B356D49-6E5B-4D1B-9DF3-8C8796EB99C0}" type="presParOf" srcId="{EBEA9F54-7364-45F9-829B-BF1EB38AEB12}" destId="{E5ACC412-2FBD-44C2-9121-B3EB973E5C66}" srcOrd="0" destOrd="0" presId="urn:microsoft.com/office/officeart/2016/7/layout/RoundedRectangleTimeline"/>
    <dgm:cxn modelId="{98BC8EED-0ABE-422F-B29A-3ED95FF46EFB}" type="presParOf" srcId="{E5ACC412-2FBD-44C2-9121-B3EB973E5C66}" destId="{DF71F57E-D542-4163-95B1-92B1B114497F}" srcOrd="0" destOrd="0" presId="urn:microsoft.com/office/officeart/2016/7/layout/RoundedRectangleTimeline"/>
    <dgm:cxn modelId="{3E6A0A2E-7FD7-4D2A-9BE8-7BD77F03C14F}" type="presParOf" srcId="{E5ACC412-2FBD-44C2-9121-B3EB973E5C66}" destId="{C0317DA2-D763-4621-9680-990E0F78E293}" srcOrd="1" destOrd="0" presId="urn:microsoft.com/office/officeart/2016/7/layout/RoundedRectangleTimeline"/>
    <dgm:cxn modelId="{0B3596E0-515C-452C-9014-28FFDCCDDC30}" type="presParOf" srcId="{E5ACC412-2FBD-44C2-9121-B3EB973E5C66}" destId="{6898D4C1-54F6-4DA4-9607-F444437C8E6E}" srcOrd="2" destOrd="0" presId="urn:microsoft.com/office/officeart/2016/7/layout/RoundedRectangleTimeline"/>
    <dgm:cxn modelId="{A9CDED32-40A9-4681-998E-34C3D4205E5A}" type="presParOf" srcId="{E5ACC412-2FBD-44C2-9121-B3EB973E5C66}" destId="{D73D486C-1D43-4208-9FD9-CC7C2550C1E8}" srcOrd="3" destOrd="0" presId="urn:microsoft.com/office/officeart/2016/7/layout/RoundedRectangleTimeline"/>
    <dgm:cxn modelId="{DD500D97-82E3-4291-AEFC-BB11144A370A}" type="presParOf" srcId="{E5ACC412-2FBD-44C2-9121-B3EB973E5C66}" destId="{4E7CBB81-AC5E-4EE7-85AC-B9C4581F507F}" srcOrd="4" destOrd="0" presId="urn:microsoft.com/office/officeart/2016/7/layout/RoundedRectangleTimeline"/>
    <dgm:cxn modelId="{98F4C3E3-20C5-4A44-BEE5-9E6A1994D4A9}" type="presParOf" srcId="{EBEA9F54-7364-45F9-829B-BF1EB38AEB12}" destId="{CDBD900D-671A-4B7A-AEE1-255109BAB918}" srcOrd="1" destOrd="0" presId="urn:microsoft.com/office/officeart/2016/7/layout/RoundedRectangleTimeline"/>
    <dgm:cxn modelId="{906CE25D-DEB5-4FF4-B3E7-B535A09C4800}" type="presParOf" srcId="{EBEA9F54-7364-45F9-829B-BF1EB38AEB12}" destId="{53484DED-F74E-4B4E-9E8B-3F206A29DEDD}" srcOrd="2" destOrd="0" presId="urn:microsoft.com/office/officeart/2016/7/layout/RoundedRectangleTimeline"/>
    <dgm:cxn modelId="{C121F15A-106A-4BA1-8EB3-21EE5F076F38}" type="presParOf" srcId="{53484DED-F74E-4B4E-9E8B-3F206A29DEDD}" destId="{C0D22B8F-54BF-4FAE-9F7C-B58FA74468D0}" srcOrd="0" destOrd="0" presId="urn:microsoft.com/office/officeart/2016/7/layout/RoundedRectangleTimeline"/>
    <dgm:cxn modelId="{FCB5CE0B-9A2C-4322-BFF2-92950AB09EDC}" type="presParOf" srcId="{53484DED-F74E-4B4E-9E8B-3F206A29DEDD}" destId="{E1F35975-00CA-4B74-AB7C-CD8812C99AEF}" srcOrd="1" destOrd="0" presId="urn:microsoft.com/office/officeart/2016/7/layout/RoundedRectangleTimeline"/>
    <dgm:cxn modelId="{8E1DD684-43F5-420F-BDC1-6AC747B39489}" type="presParOf" srcId="{53484DED-F74E-4B4E-9E8B-3F206A29DEDD}" destId="{152FB453-AA1C-4C6D-86AE-2A7A4BF73B8B}" srcOrd="2" destOrd="0" presId="urn:microsoft.com/office/officeart/2016/7/layout/RoundedRectangleTimeline"/>
    <dgm:cxn modelId="{1FE8405A-8A3D-49CC-8443-BD7EDEE12D2D}" type="presParOf" srcId="{53484DED-F74E-4B4E-9E8B-3F206A29DEDD}" destId="{BC9CEA29-8429-48CF-B30A-81626D4345E2}" srcOrd="3" destOrd="0" presId="urn:microsoft.com/office/officeart/2016/7/layout/RoundedRectangleTimeline"/>
    <dgm:cxn modelId="{61A8D5D7-F9FB-46B1-9FA0-B816AAA1D2DF}" type="presParOf" srcId="{53484DED-F74E-4B4E-9E8B-3F206A29DEDD}" destId="{F432CF4A-CFEA-4E45-BD59-26AD14D60A5D}" srcOrd="4" destOrd="0" presId="urn:microsoft.com/office/officeart/2016/7/layout/RoundedRectangleTimeline"/>
    <dgm:cxn modelId="{D5ECEB2B-0737-441C-8D3C-9681F5E73DC1}" type="presParOf" srcId="{EBEA9F54-7364-45F9-829B-BF1EB38AEB12}" destId="{54C24B14-3382-4169-9932-5867C1A9873B}" srcOrd="3" destOrd="0" presId="urn:microsoft.com/office/officeart/2016/7/layout/RoundedRectangleTimeline"/>
    <dgm:cxn modelId="{CF6F7C5C-0411-483A-A51D-C5061F50E19E}" type="presParOf" srcId="{EBEA9F54-7364-45F9-829B-BF1EB38AEB12}" destId="{06FAD99D-5FF8-4EBB-A5FB-F041578F76D4}" srcOrd="4" destOrd="0" presId="urn:microsoft.com/office/officeart/2016/7/layout/RoundedRectangleTimeline"/>
    <dgm:cxn modelId="{6DE8BD68-D816-4BB5-B98A-4916CB4E16C2}" type="presParOf" srcId="{06FAD99D-5FF8-4EBB-A5FB-F041578F76D4}" destId="{70073129-181E-4CDA-8814-F1E5000C8C53}" srcOrd="0" destOrd="0" presId="urn:microsoft.com/office/officeart/2016/7/layout/RoundedRectangleTimeline"/>
    <dgm:cxn modelId="{FC7F0BC7-3290-407D-96E2-0249574595BF}" type="presParOf" srcId="{06FAD99D-5FF8-4EBB-A5FB-F041578F76D4}" destId="{5A20FA73-3A21-4484-9105-C650E9C6EB1C}" srcOrd="1" destOrd="0" presId="urn:microsoft.com/office/officeart/2016/7/layout/RoundedRectangleTimeline"/>
    <dgm:cxn modelId="{9EFF1E54-9709-46E0-8DD5-6979BDD49FC7}" type="presParOf" srcId="{06FAD99D-5FF8-4EBB-A5FB-F041578F76D4}" destId="{26F3F9B3-7461-4A61-97B5-AF1F062A6A31}" srcOrd="2" destOrd="0" presId="urn:microsoft.com/office/officeart/2016/7/layout/RoundedRectangleTimeline"/>
    <dgm:cxn modelId="{418CB3FB-CBCA-4137-A09E-CDF1B736ED1D}" type="presParOf" srcId="{06FAD99D-5FF8-4EBB-A5FB-F041578F76D4}" destId="{6AD3676B-B35C-4F1B-B891-E6A623B39C7E}" srcOrd="3" destOrd="0" presId="urn:microsoft.com/office/officeart/2016/7/layout/RoundedRectangleTimeline"/>
    <dgm:cxn modelId="{0F49EE4B-8FEC-4562-A000-799C3B79D0E9}" type="presParOf" srcId="{06FAD99D-5FF8-4EBB-A5FB-F041578F76D4}" destId="{11B4905D-2274-468C-AF2A-5EB9623228BD}" srcOrd="4" destOrd="0" presId="urn:microsoft.com/office/officeart/2016/7/layout/RoundedRectangleTimeline"/>
    <dgm:cxn modelId="{967039AD-4C84-4678-8B8C-2DA21E4046F6}" type="presParOf" srcId="{EBEA9F54-7364-45F9-829B-BF1EB38AEB12}" destId="{BA5551F3-BB68-446A-8242-9B50C869257A}" srcOrd="5" destOrd="0" presId="urn:microsoft.com/office/officeart/2016/7/layout/RoundedRectangleTimeline"/>
    <dgm:cxn modelId="{4259DB30-9CB9-446A-BEBB-F0D0DC2CF7CA}" type="presParOf" srcId="{EBEA9F54-7364-45F9-829B-BF1EB38AEB12}" destId="{7718219C-0C5B-4CAF-A510-792E6E5E41C1}" srcOrd="6" destOrd="0" presId="urn:microsoft.com/office/officeart/2016/7/layout/RoundedRectangleTimeline"/>
    <dgm:cxn modelId="{A0642DD3-4108-4308-ADA5-3CB1376143A9}" type="presParOf" srcId="{7718219C-0C5B-4CAF-A510-792E6E5E41C1}" destId="{FCD37457-9C59-4172-BCA9-F6DD3F8790D5}" srcOrd="0" destOrd="0" presId="urn:microsoft.com/office/officeart/2016/7/layout/RoundedRectangleTimeline"/>
    <dgm:cxn modelId="{1858F90E-D062-4353-990F-7C78AD26B79D}" type="presParOf" srcId="{7718219C-0C5B-4CAF-A510-792E6E5E41C1}" destId="{FDB65D9B-1D75-443C-BEF8-109339A014F9}" srcOrd="1" destOrd="0" presId="urn:microsoft.com/office/officeart/2016/7/layout/RoundedRectangleTimeline"/>
    <dgm:cxn modelId="{B78592F3-E2E2-4E70-8D4E-C472E028C230}" type="presParOf" srcId="{7718219C-0C5B-4CAF-A510-792E6E5E41C1}" destId="{CA5E20EB-82C1-48EB-94ED-CE7DA89B43C2}" srcOrd="2" destOrd="0" presId="urn:microsoft.com/office/officeart/2016/7/layout/RoundedRectangleTimeline"/>
    <dgm:cxn modelId="{3E477D7B-DB26-495D-B262-9494341F0913}" type="presParOf" srcId="{7718219C-0C5B-4CAF-A510-792E6E5E41C1}" destId="{B2DE1D64-24D2-43CD-B852-43FDF8357ACE}" srcOrd="3" destOrd="0" presId="urn:microsoft.com/office/officeart/2016/7/layout/RoundedRectangleTimeline"/>
    <dgm:cxn modelId="{F411EEC1-EA16-47BA-8DFC-4896B731C2F6}"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321843" y="826842"/>
          <a:ext cx="952388" cy="2132395"/>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INTRODUCTION</a:t>
          </a:r>
        </a:p>
      </dsp:txBody>
      <dsp:txXfrm rot="5400000">
        <a:off x="778332" y="1463337"/>
        <a:ext cx="2085903" cy="859404"/>
      </dsp:txXfrm>
    </dsp:sp>
    <dsp:sp modelId="{C0317DA2-D763-4621-9680-990E0F78E293}">
      <dsp:nvSpPr>
        <dsp:cNvPr id="0" name=""/>
        <dsp:cNvSpPr/>
      </dsp:nvSpPr>
      <dsp:spPr>
        <a:xfrm>
          <a:off x="2946"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1</a:t>
          </a:r>
        </a:p>
      </dsp:txBody>
      <dsp:txXfrm>
        <a:off x="2946" y="0"/>
        <a:ext cx="3590180" cy="1325128"/>
      </dsp:txXfrm>
    </dsp:sp>
    <dsp:sp modelId="{6898D4C1-54F6-4DA4-9607-F444437C8E6E}">
      <dsp:nvSpPr>
        <dsp:cNvPr id="0" name=""/>
        <dsp:cNvSpPr/>
      </dsp:nvSpPr>
      <dsp:spPr>
        <a:xfrm>
          <a:off x="1798037"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760176"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875091" y="1416845"/>
          <a:ext cx="2154108" cy="95238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DATA PREPARATION</a:t>
          </a:r>
        </a:p>
      </dsp:txBody>
      <dsp:txXfrm>
        <a:off x="2875091" y="1416845"/>
        <a:ext cx="2154108" cy="952388"/>
      </dsp:txXfrm>
    </dsp:sp>
    <dsp:sp modelId="{E1F35975-00CA-4B74-AB7C-CD8812C99AEF}">
      <dsp:nvSpPr>
        <dsp:cNvPr id="0" name=""/>
        <dsp:cNvSpPr/>
      </dsp:nvSpPr>
      <dsp:spPr>
        <a:xfrm>
          <a:off x="2157055"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2</a:t>
          </a:r>
        </a:p>
      </dsp:txBody>
      <dsp:txXfrm>
        <a:off x="2157055" y="2460952"/>
        <a:ext cx="3590180" cy="1325128"/>
      </dsp:txXfrm>
    </dsp:sp>
    <dsp:sp modelId="{152FB453-AA1C-4C6D-86AE-2A7A4BF73B8B}">
      <dsp:nvSpPr>
        <dsp:cNvPr id="0" name=""/>
        <dsp:cNvSpPr/>
      </dsp:nvSpPr>
      <dsp:spPr>
        <a:xfrm>
          <a:off x="3952145"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914284"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5029199" y="1427005"/>
          <a:ext cx="2154108" cy="932068"/>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ANALYSIS&amp;VISUALIZATION</a:t>
          </a:r>
        </a:p>
      </dsp:txBody>
      <dsp:txXfrm>
        <a:off x="5029199" y="1427005"/>
        <a:ext cx="2154108" cy="932068"/>
      </dsp:txXfrm>
    </dsp:sp>
    <dsp:sp modelId="{5A20FA73-3A21-4484-9105-C650E9C6EB1C}">
      <dsp:nvSpPr>
        <dsp:cNvPr id="0" name=""/>
        <dsp:cNvSpPr/>
      </dsp:nvSpPr>
      <dsp:spPr>
        <a:xfrm>
          <a:off x="4311163" y="0"/>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3</a:t>
          </a:r>
        </a:p>
      </dsp:txBody>
      <dsp:txXfrm>
        <a:off x="4311163" y="0"/>
        <a:ext cx="3590180" cy="1325128"/>
      </dsp:txXfrm>
    </dsp:sp>
    <dsp:sp modelId="{26F3F9B3-7461-4A61-97B5-AF1F062A6A31}">
      <dsp:nvSpPr>
        <dsp:cNvPr id="0" name=""/>
        <dsp:cNvSpPr/>
      </dsp:nvSpPr>
      <dsp:spPr>
        <a:xfrm>
          <a:off x="6106254" y="1400849"/>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6068393" y="1325128"/>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7794330" y="625110"/>
          <a:ext cx="932064" cy="2535859"/>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CONCLUSION&amp;RECOMMENDATION</a:t>
          </a:r>
        </a:p>
      </dsp:txBody>
      <dsp:txXfrm rot="-5400000">
        <a:off x="6992433" y="1472507"/>
        <a:ext cx="2490359" cy="841064"/>
      </dsp:txXfrm>
    </dsp:sp>
    <dsp:sp modelId="{FDB65D9B-1D75-443C-BEF8-109339A014F9}">
      <dsp:nvSpPr>
        <dsp:cNvPr id="0" name=""/>
        <dsp:cNvSpPr/>
      </dsp:nvSpPr>
      <dsp:spPr>
        <a:xfrm>
          <a:off x="6465272" y="2460952"/>
          <a:ext cx="3590180" cy="13251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4</a:t>
          </a:r>
        </a:p>
      </dsp:txBody>
      <dsp:txXfrm>
        <a:off x="6465272" y="2460952"/>
        <a:ext cx="3590180" cy="1325128"/>
      </dsp:txXfrm>
    </dsp:sp>
    <dsp:sp modelId="{CA5E20EB-82C1-48EB-94ED-CE7DA89B43C2}">
      <dsp:nvSpPr>
        <dsp:cNvPr id="0" name=""/>
        <dsp:cNvSpPr/>
      </dsp:nvSpPr>
      <dsp:spPr>
        <a:xfrm>
          <a:off x="8260362" y="2082343"/>
          <a:ext cx="0" cy="302886"/>
        </a:xfrm>
        <a:prstGeom prst="line">
          <a:avLst/>
        </a:prstGeom>
        <a:noFill/>
        <a:ln w="12700" cap="flat" cmpd="sng" algn="ctr">
          <a:solidFill>
            <a:schemeClr val="accent1">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8222501" y="2385230"/>
          <a:ext cx="75721" cy="7572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dirty="0"/>
              <a:t>House price prediction</a:t>
            </a:r>
            <a:endParaRPr lang="en-US" sz="8000" dirty="0"/>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3004381" cy="447899"/>
          </a:xfrm>
        </p:spPr>
        <p:txBody>
          <a:bodyPr>
            <a:normAutofit fontScale="92500"/>
          </a:bodyPr>
          <a:lstStyle/>
          <a:p>
            <a:r>
              <a:rPr lang="en-US" dirty="0">
                <a:solidFill>
                  <a:schemeClr val="tx1">
                    <a:lumMod val="85000"/>
                    <a:lumOff val="15000"/>
                  </a:schemeClr>
                </a:solidFill>
              </a:rPr>
              <a:t>REINFORCEMENT-5</a:t>
            </a:r>
            <a:endParaRPr lang="en-US" sz="2400" dirty="0">
              <a:solidFill>
                <a:schemeClr val="tx1">
                  <a:lumMod val="85000"/>
                  <a:lumOff val="15000"/>
                </a:schemeClr>
              </a:solidFill>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
        <p:nvSpPr>
          <p:cNvPr id="4" name="TextBox 3">
            <a:extLst>
              <a:ext uri="{FF2B5EF4-FFF2-40B4-BE49-F238E27FC236}">
                <a16:creationId xmlns:a16="http://schemas.microsoft.com/office/drawing/2014/main" id="{E4FAA951-610C-7718-681E-6521271D28BD}"/>
              </a:ext>
            </a:extLst>
          </p:cNvPr>
          <p:cNvSpPr txBox="1"/>
          <p:nvPr/>
        </p:nvSpPr>
        <p:spPr>
          <a:xfrm>
            <a:off x="648929" y="5294451"/>
            <a:ext cx="2397760" cy="1200329"/>
          </a:xfrm>
          <a:prstGeom prst="rect">
            <a:avLst/>
          </a:prstGeom>
          <a:noFill/>
        </p:spPr>
        <p:txBody>
          <a:bodyPr wrap="square" rtlCol="0">
            <a:spAutoFit/>
          </a:bodyPr>
          <a:lstStyle/>
          <a:p>
            <a:r>
              <a:rPr lang="en-US" dirty="0"/>
              <a:t>BY-</a:t>
            </a:r>
          </a:p>
          <a:p>
            <a:r>
              <a:rPr lang="en-US" dirty="0"/>
              <a:t>JOTHEESWARAN S</a:t>
            </a:r>
          </a:p>
          <a:p>
            <a:r>
              <a:rPr lang="en-US" dirty="0"/>
              <a:t>DA&amp;DS-FEB’25</a:t>
            </a:r>
          </a:p>
          <a:p>
            <a:r>
              <a:rPr lang="en-US" dirty="0"/>
              <a:t>09-06-2025</a:t>
            </a:r>
            <a:endParaRPr lang="en-IN" dirty="0"/>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953A6A-E2C5-F80A-CD02-27A60E083B26}"/>
              </a:ext>
            </a:extLst>
          </p:cNvPr>
          <p:cNvPicPr>
            <a:picLocks noChangeAspect="1"/>
          </p:cNvPicPr>
          <p:nvPr/>
        </p:nvPicPr>
        <p:blipFill>
          <a:blip r:embed="rId2"/>
          <a:stretch>
            <a:fillRect/>
          </a:stretch>
        </p:blipFill>
        <p:spPr>
          <a:xfrm>
            <a:off x="295275" y="1041722"/>
            <a:ext cx="5630963" cy="4676171"/>
          </a:xfrm>
          <a:prstGeom prst="rect">
            <a:avLst/>
          </a:prstGeom>
        </p:spPr>
      </p:pic>
      <p:pic>
        <p:nvPicPr>
          <p:cNvPr id="3" name="Picture 2">
            <a:extLst>
              <a:ext uri="{FF2B5EF4-FFF2-40B4-BE49-F238E27FC236}">
                <a16:creationId xmlns:a16="http://schemas.microsoft.com/office/drawing/2014/main" id="{70B1D8FD-DBF6-30BE-ACCA-3795575A2FE9}"/>
              </a:ext>
            </a:extLst>
          </p:cNvPr>
          <p:cNvPicPr>
            <a:picLocks noChangeAspect="1"/>
          </p:cNvPicPr>
          <p:nvPr/>
        </p:nvPicPr>
        <p:blipFill>
          <a:blip r:embed="rId3"/>
          <a:stretch>
            <a:fillRect/>
          </a:stretch>
        </p:blipFill>
        <p:spPr>
          <a:xfrm>
            <a:off x="6265764" y="1041723"/>
            <a:ext cx="5731510" cy="4676170"/>
          </a:xfrm>
          <a:prstGeom prst="rect">
            <a:avLst/>
          </a:prstGeom>
        </p:spPr>
      </p:pic>
    </p:spTree>
    <p:extLst>
      <p:ext uri="{BB962C8B-B14F-4D97-AF65-F5344CB8AC3E}">
        <p14:creationId xmlns:p14="http://schemas.microsoft.com/office/powerpoint/2010/main" val="2460531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511FE-BCAC-9C36-BF90-ECE2CA027F81}"/>
              </a:ext>
            </a:extLst>
          </p:cNvPr>
          <p:cNvSpPr>
            <a:spLocks noGrp="1"/>
          </p:cNvSpPr>
          <p:nvPr>
            <p:ph type="title"/>
          </p:nvPr>
        </p:nvSpPr>
        <p:spPr/>
        <p:txBody>
          <a:bodyPr/>
          <a:lstStyle/>
          <a:p>
            <a:r>
              <a:rPr lang="en-US" dirty="0"/>
              <a:t>BIVARIANT</a:t>
            </a:r>
            <a:endParaRPr lang="en-IN" dirty="0"/>
          </a:p>
        </p:txBody>
      </p:sp>
      <p:pic>
        <p:nvPicPr>
          <p:cNvPr id="5" name="Picture 4">
            <a:extLst>
              <a:ext uri="{FF2B5EF4-FFF2-40B4-BE49-F238E27FC236}">
                <a16:creationId xmlns:a16="http://schemas.microsoft.com/office/drawing/2014/main" id="{19C34FC3-6304-6697-D646-5E7EBF5B87A7}"/>
              </a:ext>
            </a:extLst>
          </p:cNvPr>
          <p:cNvPicPr>
            <a:picLocks noChangeAspect="1"/>
          </p:cNvPicPr>
          <p:nvPr/>
        </p:nvPicPr>
        <p:blipFill>
          <a:blip r:embed="rId2"/>
          <a:stretch>
            <a:fillRect/>
          </a:stretch>
        </p:blipFill>
        <p:spPr>
          <a:xfrm>
            <a:off x="2268638" y="2179320"/>
            <a:ext cx="7292051" cy="3503850"/>
          </a:xfrm>
          <a:prstGeom prst="rect">
            <a:avLst/>
          </a:prstGeom>
        </p:spPr>
      </p:pic>
    </p:spTree>
    <p:extLst>
      <p:ext uri="{BB962C8B-B14F-4D97-AF65-F5344CB8AC3E}">
        <p14:creationId xmlns:p14="http://schemas.microsoft.com/office/powerpoint/2010/main" val="3556368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D1D1A9-DEA7-8FA7-1E0B-A9A335F0F821}"/>
              </a:ext>
            </a:extLst>
          </p:cNvPr>
          <p:cNvPicPr>
            <a:picLocks noChangeAspect="1"/>
          </p:cNvPicPr>
          <p:nvPr/>
        </p:nvPicPr>
        <p:blipFill>
          <a:blip r:embed="rId2"/>
          <a:stretch>
            <a:fillRect/>
          </a:stretch>
        </p:blipFill>
        <p:spPr>
          <a:xfrm>
            <a:off x="316865" y="798653"/>
            <a:ext cx="5470477" cy="5034987"/>
          </a:xfrm>
          <a:prstGeom prst="rect">
            <a:avLst/>
          </a:prstGeom>
        </p:spPr>
      </p:pic>
      <p:pic>
        <p:nvPicPr>
          <p:cNvPr id="3" name="Picture 2">
            <a:extLst>
              <a:ext uri="{FF2B5EF4-FFF2-40B4-BE49-F238E27FC236}">
                <a16:creationId xmlns:a16="http://schemas.microsoft.com/office/drawing/2014/main" id="{ECD5D3BF-1690-8396-9142-D69D080AED9D}"/>
              </a:ext>
            </a:extLst>
          </p:cNvPr>
          <p:cNvPicPr>
            <a:picLocks noChangeAspect="1"/>
          </p:cNvPicPr>
          <p:nvPr/>
        </p:nvPicPr>
        <p:blipFill>
          <a:blip r:embed="rId3"/>
          <a:stretch>
            <a:fillRect/>
          </a:stretch>
        </p:blipFill>
        <p:spPr>
          <a:xfrm>
            <a:off x="5922380" y="798653"/>
            <a:ext cx="6106795" cy="5034986"/>
          </a:xfrm>
          <a:prstGeom prst="rect">
            <a:avLst/>
          </a:prstGeom>
        </p:spPr>
      </p:pic>
    </p:spTree>
    <p:extLst>
      <p:ext uri="{BB962C8B-B14F-4D97-AF65-F5344CB8AC3E}">
        <p14:creationId xmlns:p14="http://schemas.microsoft.com/office/powerpoint/2010/main" val="278477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3CAC5F-4729-CB98-5D45-4FC220A2CAA7}"/>
              </a:ext>
            </a:extLst>
          </p:cNvPr>
          <p:cNvPicPr>
            <a:picLocks noChangeAspect="1"/>
          </p:cNvPicPr>
          <p:nvPr/>
        </p:nvPicPr>
        <p:blipFill>
          <a:blip r:embed="rId2"/>
          <a:stretch>
            <a:fillRect/>
          </a:stretch>
        </p:blipFill>
        <p:spPr>
          <a:xfrm>
            <a:off x="323761" y="1030147"/>
            <a:ext cx="5602477" cy="4838218"/>
          </a:xfrm>
          <a:prstGeom prst="rect">
            <a:avLst/>
          </a:prstGeom>
        </p:spPr>
      </p:pic>
      <p:pic>
        <p:nvPicPr>
          <p:cNvPr id="3" name="Picture 2">
            <a:extLst>
              <a:ext uri="{FF2B5EF4-FFF2-40B4-BE49-F238E27FC236}">
                <a16:creationId xmlns:a16="http://schemas.microsoft.com/office/drawing/2014/main" id="{3F1F3CF3-7CB4-3AA0-A078-9E6317ECF2E5}"/>
              </a:ext>
            </a:extLst>
          </p:cNvPr>
          <p:cNvPicPr>
            <a:picLocks noChangeAspect="1"/>
          </p:cNvPicPr>
          <p:nvPr/>
        </p:nvPicPr>
        <p:blipFill>
          <a:blip r:embed="rId3"/>
          <a:stretch>
            <a:fillRect/>
          </a:stretch>
        </p:blipFill>
        <p:spPr>
          <a:xfrm>
            <a:off x="6096000" y="1030147"/>
            <a:ext cx="5892800" cy="4745620"/>
          </a:xfrm>
          <a:prstGeom prst="rect">
            <a:avLst/>
          </a:prstGeom>
        </p:spPr>
      </p:pic>
    </p:spTree>
    <p:extLst>
      <p:ext uri="{BB962C8B-B14F-4D97-AF65-F5344CB8AC3E}">
        <p14:creationId xmlns:p14="http://schemas.microsoft.com/office/powerpoint/2010/main" val="952735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FE272AB-C058-DAA3-6AB0-7F2FF6B970BD}"/>
              </a:ext>
            </a:extLst>
          </p:cNvPr>
          <p:cNvPicPr>
            <a:picLocks noChangeAspect="1"/>
          </p:cNvPicPr>
          <p:nvPr/>
        </p:nvPicPr>
        <p:blipFill>
          <a:blip r:embed="rId2"/>
          <a:stretch>
            <a:fillRect/>
          </a:stretch>
        </p:blipFill>
        <p:spPr>
          <a:xfrm>
            <a:off x="191456" y="1119850"/>
            <a:ext cx="6031865" cy="4618299"/>
          </a:xfrm>
          <a:prstGeom prst="rect">
            <a:avLst/>
          </a:prstGeom>
        </p:spPr>
      </p:pic>
      <p:pic>
        <p:nvPicPr>
          <p:cNvPr id="3" name="Picture 2">
            <a:extLst>
              <a:ext uri="{FF2B5EF4-FFF2-40B4-BE49-F238E27FC236}">
                <a16:creationId xmlns:a16="http://schemas.microsoft.com/office/drawing/2014/main" id="{CE5CEE71-C09E-11C9-F912-AC46F0DF6D4F}"/>
              </a:ext>
            </a:extLst>
          </p:cNvPr>
          <p:cNvPicPr>
            <a:picLocks noChangeAspect="1"/>
          </p:cNvPicPr>
          <p:nvPr/>
        </p:nvPicPr>
        <p:blipFill>
          <a:blip r:embed="rId3"/>
          <a:stretch>
            <a:fillRect/>
          </a:stretch>
        </p:blipFill>
        <p:spPr>
          <a:xfrm>
            <a:off x="6146800" y="1006997"/>
            <a:ext cx="5853744" cy="4731152"/>
          </a:xfrm>
          <a:prstGeom prst="rect">
            <a:avLst/>
          </a:prstGeom>
        </p:spPr>
      </p:pic>
    </p:spTree>
    <p:extLst>
      <p:ext uri="{BB962C8B-B14F-4D97-AF65-F5344CB8AC3E}">
        <p14:creationId xmlns:p14="http://schemas.microsoft.com/office/powerpoint/2010/main" val="29855294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2431B-C888-772C-CAFA-A45CC29DB60C}"/>
              </a:ext>
            </a:extLst>
          </p:cNvPr>
          <p:cNvSpPr>
            <a:spLocks noGrp="1"/>
          </p:cNvSpPr>
          <p:nvPr>
            <p:ph type="title"/>
          </p:nvPr>
        </p:nvSpPr>
        <p:spPr/>
        <p:txBody>
          <a:bodyPr/>
          <a:lstStyle/>
          <a:p>
            <a:r>
              <a:rPr lang="en-US" dirty="0"/>
              <a:t>MULTIVARIANT</a:t>
            </a:r>
            <a:endParaRPr lang="en-IN" dirty="0"/>
          </a:p>
        </p:txBody>
      </p:sp>
      <p:pic>
        <p:nvPicPr>
          <p:cNvPr id="4" name="Content Placeholder 3">
            <a:extLst>
              <a:ext uri="{FF2B5EF4-FFF2-40B4-BE49-F238E27FC236}">
                <a16:creationId xmlns:a16="http://schemas.microsoft.com/office/drawing/2014/main" id="{6505C1D5-AEB1-A06A-1CD2-565920C3A73A}"/>
              </a:ext>
            </a:extLst>
          </p:cNvPr>
          <p:cNvPicPr>
            <a:picLocks noGrp="1" noChangeAspect="1"/>
          </p:cNvPicPr>
          <p:nvPr>
            <p:ph idx="1"/>
          </p:nvPr>
        </p:nvPicPr>
        <p:blipFill>
          <a:blip r:embed="rId2"/>
          <a:stretch>
            <a:fillRect/>
          </a:stretch>
        </p:blipFill>
        <p:spPr>
          <a:xfrm>
            <a:off x="1551008" y="1992452"/>
            <a:ext cx="8924081" cy="4234727"/>
          </a:xfrm>
          <a:prstGeom prst="rect">
            <a:avLst/>
          </a:prstGeom>
        </p:spPr>
      </p:pic>
    </p:spTree>
    <p:extLst>
      <p:ext uri="{BB962C8B-B14F-4D97-AF65-F5344CB8AC3E}">
        <p14:creationId xmlns:p14="http://schemas.microsoft.com/office/powerpoint/2010/main" val="4041036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2F9E258-F288-D383-B3BD-A7A430B06CDC}"/>
              </a:ext>
            </a:extLst>
          </p:cNvPr>
          <p:cNvPicPr>
            <a:picLocks noChangeAspect="1"/>
          </p:cNvPicPr>
          <p:nvPr/>
        </p:nvPicPr>
        <p:blipFill>
          <a:blip r:embed="rId2"/>
          <a:stretch>
            <a:fillRect/>
          </a:stretch>
        </p:blipFill>
        <p:spPr>
          <a:xfrm>
            <a:off x="925975" y="402273"/>
            <a:ext cx="9942653" cy="5686012"/>
          </a:xfrm>
          <a:prstGeom prst="rect">
            <a:avLst/>
          </a:prstGeom>
        </p:spPr>
      </p:pic>
    </p:spTree>
    <p:extLst>
      <p:ext uri="{BB962C8B-B14F-4D97-AF65-F5344CB8AC3E}">
        <p14:creationId xmlns:p14="http://schemas.microsoft.com/office/powerpoint/2010/main" val="615948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1CFD875-4461-5449-9B05-3EB202153376}"/>
              </a:ext>
            </a:extLst>
          </p:cNvPr>
          <p:cNvPicPr>
            <a:picLocks noChangeAspect="1"/>
          </p:cNvPicPr>
          <p:nvPr/>
        </p:nvPicPr>
        <p:blipFill>
          <a:blip r:embed="rId2"/>
          <a:stretch>
            <a:fillRect/>
          </a:stretch>
        </p:blipFill>
        <p:spPr>
          <a:xfrm>
            <a:off x="1354238" y="1061720"/>
            <a:ext cx="9375494" cy="4734560"/>
          </a:xfrm>
          <a:prstGeom prst="rect">
            <a:avLst/>
          </a:prstGeom>
        </p:spPr>
      </p:pic>
    </p:spTree>
    <p:extLst>
      <p:ext uri="{BB962C8B-B14F-4D97-AF65-F5344CB8AC3E}">
        <p14:creationId xmlns:p14="http://schemas.microsoft.com/office/powerpoint/2010/main" val="3275516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8F493-EA26-BF3F-FC33-83B833627681}"/>
              </a:ext>
            </a:extLst>
          </p:cNvPr>
          <p:cNvSpPr>
            <a:spLocks noGrp="1"/>
          </p:cNvSpPr>
          <p:nvPr>
            <p:ph type="title"/>
          </p:nvPr>
        </p:nvSpPr>
        <p:spPr/>
        <p:txBody>
          <a:bodyPr/>
          <a:lstStyle/>
          <a:p>
            <a:r>
              <a:rPr lang="en-US" dirty="0"/>
              <a:t>RECOMMENTATION</a:t>
            </a:r>
            <a:endParaRPr lang="en-IN" dirty="0"/>
          </a:p>
        </p:txBody>
      </p:sp>
      <p:sp>
        <p:nvSpPr>
          <p:cNvPr id="4" name="TextBox 3">
            <a:extLst>
              <a:ext uri="{FF2B5EF4-FFF2-40B4-BE49-F238E27FC236}">
                <a16:creationId xmlns:a16="http://schemas.microsoft.com/office/drawing/2014/main" id="{FB160DC4-911C-97FA-FED2-DBEFD02E3C72}"/>
              </a:ext>
            </a:extLst>
          </p:cNvPr>
          <p:cNvSpPr txBox="1"/>
          <p:nvPr/>
        </p:nvSpPr>
        <p:spPr>
          <a:xfrm>
            <a:off x="856526" y="2061451"/>
            <a:ext cx="10394065" cy="4330866"/>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Focus on Mid-Range Developments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Real estate developers should focus on constructing mid-sized homes (1500–2500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as these have the highest market demand and transaction volume.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Enhance Property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Renovations that improve bathrooms, increase living space, or add above-ground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are more likely to result in price appreciation. Adding quality views or enhancing curb appeal also boosts valuation.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Target Premium Locations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Investments in high-value cities such as Clyde Hill or Mercer Island can offer better returns due to consistent high pricing trends. These markets, although smaller, cater to affluent buyers.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Avoid Overemphasis on Land Size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Since lot area doesn't heavily influence price, particularly in urban markets, stakeholders should consider optimizing interior layout rather than acquiring larger plots.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Use Feature Engineering in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Variables like age of the home, renovation status, and property condition provide rich context. Including these derived metrics will improve the performance of predictive models and guide investment decisions better.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52810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90CD-CCF4-D53F-1022-01EE9B0FE390}"/>
              </a:ext>
            </a:extLst>
          </p:cNvPr>
          <p:cNvSpPr>
            <a:spLocks noGrp="1"/>
          </p:cNvSpPr>
          <p:nvPr>
            <p:ph type="title"/>
          </p:nvPr>
        </p:nvSpPr>
        <p:spPr/>
        <p:txBody>
          <a:bodyPr/>
          <a:lstStyle/>
          <a:p>
            <a:r>
              <a:rPr lang="en-US" dirty="0"/>
              <a:t>CONCLUSION</a:t>
            </a:r>
            <a:endParaRPr lang="en-IN" dirty="0"/>
          </a:p>
        </p:txBody>
      </p:sp>
      <p:sp>
        <p:nvSpPr>
          <p:cNvPr id="4" name="TextBox 3">
            <a:extLst>
              <a:ext uri="{FF2B5EF4-FFF2-40B4-BE49-F238E27FC236}">
                <a16:creationId xmlns:a16="http://schemas.microsoft.com/office/drawing/2014/main" id="{22EB88E6-0DF1-6C41-0E98-EFE195F8996C}"/>
              </a:ext>
            </a:extLst>
          </p:cNvPr>
          <p:cNvSpPr txBox="1"/>
          <p:nvPr/>
        </p:nvSpPr>
        <p:spPr>
          <a:xfrm>
            <a:off x="1097280" y="1978892"/>
            <a:ext cx="9997440" cy="462722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Mid-Sized Homes Dominate the Market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majority of houses in the dataset fall between 1000–2500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the highest frequency around 1750–2000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These homes are aligned with average family requirements and represent the most traded segment.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Price Influenced by Key Features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Living area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sqft_living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number of bathrooms, and presence of a waterfront view are positively correlated with price. Homes with scenic views or modern renovations tend to attract premium pricing.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View and Condition Matter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Properties rated high in view and condition show significantly higher median prices, confirming that aesthetics and maintenance directly affect buyer willingness to pay.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Location Drives Value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Cities like Clyde Hill, Mercer Island, and Beaux Arts Village command the highest average prices, emphasizing the impact of geography, exclusivity, and possibly amenities on property valuation.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Weak Influence of Land Area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Surprisingly, land area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sqft_lot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does not show strong correlation with price, indicating that homebuyers prioritize interior space and features over lot size—especially in urban settings.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7066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1097280" y="286603"/>
            <a:ext cx="10058400" cy="1450757"/>
          </a:xfrm>
        </p:spPr>
        <p:txBody>
          <a:bodyPr>
            <a:normAutofit/>
          </a:bodyPr>
          <a:lstStyle/>
          <a:p>
            <a:r>
              <a:rPr lang="en-US" dirty="0"/>
              <a:t>AGENDA </a:t>
            </a:r>
          </a:p>
        </p:txBody>
      </p:sp>
      <p:graphicFrame>
        <p:nvGraphicFramePr>
          <p:cNvPr id="14" name="Content Placeholder 2" descr="SmartArt timeline">
            <a:extLst>
              <a:ext uri="{FF2B5EF4-FFF2-40B4-BE49-F238E27FC236}">
                <a16:creationId xmlns:a16="http://schemas.microsoft.com/office/drawing/2014/main" id="{62612D72-5A4E-430E-8505-B2C209DA7C74}"/>
              </a:ext>
            </a:extLst>
          </p:cNvPr>
          <p:cNvGraphicFramePr>
            <a:graphicFrameLocks noGrp="1"/>
          </p:cNvGraphicFramePr>
          <p:nvPr>
            <p:ph idx="1"/>
            <p:extLst>
              <p:ext uri="{D42A27DB-BD31-4B8C-83A1-F6EECF244321}">
                <p14:modId xmlns:p14="http://schemas.microsoft.com/office/powerpoint/2010/main" val="3800376258"/>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4B563B-7DDC-9BC3-3DA3-08110C31998A}"/>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1864027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0776B-4604-C7FD-769E-5A85119F04F5}"/>
              </a:ext>
            </a:extLst>
          </p:cNvPr>
          <p:cNvSpPr>
            <a:spLocks noGrp="1"/>
          </p:cNvSpPr>
          <p:nvPr>
            <p:ph type="title"/>
          </p:nvPr>
        </p:nvSpPr>
        <p:spPr/>
        <p:txBody>
          <a:bodyPr/>
          <a:lstStyle/>
          <a:p>
            <a:r>
              <a:rPr lang="en-US" dirty="0"/>
              <a:t>DATA INTRODUCTION</a:t>
            </a:r>
            <a:endParaRPr lang="en-IN" dirty="0"/>
          </a:p>
        </p:txBody>
      </p:sp>
      <p:sp>
        <p:nvSpPr>
          <p:cNvPr id="3" name="Content Placeholder 2">
            <a:extLst>
              <a:ext uri="{FF2B5EF4-FFF2-40B4-BE49-F238E27FC236}">
                <a16:creationId xmlns:a16="http://schemas.microsoft.com/office/drawing/2014/main" id="{0D1BFA84-E2EC-748B-3CB5-C5EAF8D44247}"/>
              </a:ext>
            </a:extLst>
          </p:cNvPr>
          <p:cNvSpPr>
            <a:spLocks noGrp="1"/>
          </p:cNvSpPr>
          <p:nvPr>
            <p:ph idx="1"/>
          </p:nvPr>
        </p:nvSpPr>
        <p:spPr/>
        <p:txBody>
          <a:bodyPr/>
          <a:lstStyle/>
          <a:p>
            <a:r>
              <a:rPr lang="en-IN" dirty="0"/>
              <a:t>This housing dataset provides an extensive and structured collection of information related to residential real estate properties. </a:t>
            </a:r>
          </a:p>
          <a:p>
            <a:r>
              <a:rPr lang="en-IN" dirty="0"/>
              <a:t>It is specifically designed to support a wide range of analyses in the real estate domain, enabling stakeholders to make data-driven decisions. </a:t>
            </a:r>
          </a:p>
          <a:p>
            <a:r>
              <a:rPr lang="en-IN" dirty="0"/>
              <a:t>The dataset includes attributes that describe both the physical characteristics and locational context of properties, which are crucial in understanding property valuation, market dynamics, and buyer preferences.</a:t>
            </a:r>
          </a:p>
          <a:p>
            <a:endParaRPr lang="en-IN" dirty="0"/>
          </a:p>
        </p:txBody>
      </p:sp>
    </p:spTree>
    <p:extLst>
      <p:ext uri="{BB962C8B-B14F-4D97-AF65-F5344CB8AC3E}">
        <p14:creationId xmlns:p14="http://schemas.microsoft.com/office/powerpoint/2010/main" val="1115384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6226BA-03CE-0A3C-F6E7-AC6BCD6D7A3B}"/>
              </a:ext>
            </a:extLst>
          </p:cNvPr>
          <p:cNvSpPr txBox="1"/>
          <p:nvPr/>
        </p:nvSpPr>
        <p:spPr>
          <a:xfrm>
            <a:off x="5008880" y="889843"/>
            <a:ext cx="2174240" cy="5078313"/>
          </a:xfrm>
          <a:prstGeom prst="rect">
            <a:avLst/>
          </a:prstGeom>
          <a:noFill/>
        </p:spPr>
        <p:txBody>
          <a:bodyPr wrap="square">
            <a:spAutoFit/>
          </a:bodyPr>
          <a:lstStyle/>
          <a:p>
            <a:pPr marL="342900" indent="-342900">
              <a:buFont typeface="+mj-lt"/>
              <a:buAutoNum type="arabicPeriod"/>
            </a:pPr>
            <a:r>
              <a:rPr lang="en-US" dirty="0"/>
              <a:t>Date</a:t>
            </a:r>
          </a:p>
          <a:p>
            <a:pPr marL="342900" indent="-342900">
              <a:buFont typeface="+mj-lt"/>
              <a:buAutoNum type="arabicPeriod"/>
            </a:pPr>
            <a:r>
              <a:rPr lang="en-US" dirty="0"/>
              <a:t>Price</a:t>
            </a:r>
          </a:p>
          <a:p>
            <a:pPr marL="342900" indent="-342900">
              <a:buFont typeface="+mj-lt"/>
              <a:buAutoNum type="arabicPeriod"/>
            </a:pPr>
            <a:r>
              <a:rPr lang="en-US" dirty="0"/>
              <a:t>Bedrooms</a:t>
            </a:r>
          </a:p>
          <a:p>
            <a:pPr marL="342900" indent="-342900">
              <a:buFont typeface="+mj-lt"/>
              <a:buAutoNum type="arabicPeriod"/>
            </a:pPr>
            <a:r>
              <a:rPr lang="en-US" dirty="0"/>
              <a:t>Bathrooms</a:t>
            </a:r>
          </a:p>
          <a:p>
            <a:pPr marL="342900" indent="-342900">
              <a:buFont typeface="+mj-lt"/>
              <a:buAutoNum type="arabicPeriod"/>
            </a:pPr>
            <a:r>
              <a:rPr lang="en-US" dirty="0" err="1"/>
              <a:t>Sqft_living</a:t>
            </a:r>
            <a:endParaRPr lang="en-US" dirty="0"/>
          </a:p>
          <a:p>
            <a:pPr marL="342900" indent="-342900">
              <a:buFont typeface="+mj-lt"/>
              <a:buAutoNum type="arabicPeriod"/>
            </a:pPr>
            <a:r>
              <a:rPr lang="en-US" dirty="0" err="1"/>
              <a:t>Sqft_lot</a:t>
            </a:r>
            <a:endParaRPr lang="en-US" dirty="0"/>
          </a:p>
          <a:p>
            <a:pPr marL="342900" indent="-342900">
              <a:buFont typeface="+mj-lt"/>
              <a:buAutoNum type="arabicPeriod"/>
            </a:pPr>
            <a:r>
              <a:rPr lang="en-US" dirty="0"/>
              <a:t>Floors</a:t>
            </a:r>
          </a:p>
          <a:p>
            <a:pPr marL="342900" indent="-342900">
              <a:buFont typeface="+mj-lt"/>
              <a:buAutoNum type="arabicPeriod"/>
            </a:pPr>
            <a:r>
              <a:rPr lang="en-US" dirty="0"/>
              <a:t>Waterfront</a:t>
            </a:r>
          </a:p>
          <a:p>
            <a:pPr marL="342900" indent="-342900">
              <a:buFont typeface="+mj-lt"/>
              <a:buAutoNum type="arabicPeriod"/>
            </a:pPr>
            <a:r>
              <a:rPr lang="en-US" dirty="0"/>
              <a:t>View</a:t>
            </a:r>
          </a:p>
          <a:p>
            <a:pPr marL="342900" indent="-342900">
              <a:buFont typeface="+mj-lt"/>
              <a:buAutoNum type="arabicPeriod"/>
            </a:pPr>
            <a:r>
              <a:rPr lang="en-US" dirty="0"/>
              <a:t>Condition</a:t>
            </a:r>
          </a:p>
          <a:p>
            <a:pPr marL="342900" indent="-342900">
              <a:buFont typeface="+mj-lt"/>
              <a:buAutoNum type="arabicPeriod"/>
            </a:pPr>
            <a:r>
              <a:rPr lang="en-US" dirty="0" err="1"/>
              <a:t>Sqft_above</a:t>
            </a:r>
            <a:endParaRPr lang="en-US" dirty="0"/>
          </a:p>
          <a:p>
            <a:pPr marL="342900" indent="-342900">
              <a:buFont typeface="+mj-lt"/>
              <a:buAutoNum type="arabicPeriod"/>
            </a:pPr>
            <a:r>
              <a:rPr lang="en-US" dirty="0" err="1"/>
              <a:t>Sqft_basement</a:t>
            </a:r>
            <a:endParaRPr lang="en-US" dirty="0"/>
          </a:p>
          <a:p>
            <a:pPr marL="342900" indent="-342900">
              <a:buFont typeface="+mj-lt"/>
              <a:buAutoNum type="arabicPeriod"/>
            </a:pPr>
            <a:r>
              <a:rPr lang="en-US" dirty="0" err="1"/>
              <a:t>Yr_built</a:t>
            </a:r>
            <a:endParaRPr lang="en-US" dirty="0"/>
          </a:p>
          <a:p>
            <a:pPr marL="342900" indent="-342900">
              <a:buFont typeface="+mj-lt"/>
              <a:buAutoNum type="arabicPeriod"/>
            </a:pPr>
            <a:r>
              <a:rPr lang="en-US" dirty="0" err="1"/>
              <a:t>Yr_renovated</a:t>
            </a:r>
            <a:endParaRPr lang="en-US" dirty="0"/>
          </a:p>
          <a:p>
            <a:pPr marL="342900" indent="-342900">
              <a:buFont typeface="+mj-lt"/>
              <a:buAutoNum type="arabicPeriod"/>
            </a:pPr>
            <a:r>
              <a:rPr lang="en-US" dirty="0"/>
              <a:t>Street</a:t>
            </a:r>
          </a:p>
          <a:p>
            <a:pPr marL="342900" indent="-342900">
              <a:buFont typeface="+mj-lt"/>
              <a:buAutoNum type="arabicPeriod"/>
            </a:pPr>
            <a:r>
              <a:rPr lang="en-US" dirty="0"/>
              <a:t>City</a:t>
            </a:r>
          </a:p>
          <a:p>
            <a:pPr marL="342900" indent="-342900">
              <a:buFont typeface="+mj-lt"/>
              <a:buAutoNum type="arabicPeriod"/>
            </a:pPr>
            <a:r>
              <a:rPr lang="en-US" dirty="0" err="1"/>
              <a:t>Statezip</a:t>
            </a:r>
            <a:endParaRPr lang="en-US" dirty="0"/>
          </a:p>
          <a:p>
            <a:pPr marL="342900" indent="-342900">
              <a:buFont typeface="+mj-lt"/>
              <a:buAutoNum type="arabicPeriod"/>
            </a:pPr>
            <a:r>
              <a:rPr lang="en-US" dirty="0"/>
              <a:t>Country.</a:t>
            </a:r>
          </a:p>
        </p:txBody>
      </p:sp>
      <p:sp>
        <p:nvSpPr>
          <p:cNvPr id="6" name="TextBox 5">
            <a:extLst>
              <a:ext uri="{FF2B5EF4-FFF2-40B4-BE49-F238E27FC236}">
                <a16:creationId xmlns:a16="http://schemas.microsoft.com/office/drawing/2014/main" id="{E5921369-228F-006E-37AA-9551CF5552A3}"/>
              </a:ext>
            </a:extLst>
          </p:cNvPr>
          <p:cNvSpPr txBox="1"/>
          <p:nvPr/>
        </p:nvSpPr>
        <p:spPr>
          <a:xfrm>
            <a:off x="568960" y="345440"/>
            <a:ext cx="2560320" cy="369332"/>
          </a:xfrm>
          <a:prstGeom prst="rect">
            <a:avLst/>
          </a:prstGeom>
          <a:noFill/>
        </p:spPr>
        <p:txBody>
          <a:bodyPr wrap="square" rtlCol="0">
            <a:spAutoFit/>
          </a:bodyPr>
          <a:lstStyle/>
          <a:p>
            <a:r>
              <a:rPr lang="en-US" dirty="0"/>
              <a:t>DATA COLUMNS</a:t>
            </a:r>
            <a:endParaRPr lang="en-IN" dirty="0"/>
          </a:p>
        </p:txBody>
      </p:sp>
    </p:spTree>
    <p:extLst>
      <p:ext uri="{BB962C8B-B14F-4D97-AF65-F5344CB8AC3E}">
        <p14:creationId xmlns:p14="http://schemas.microsoft.com/office/powerpoint/2010/main" val="3346521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80EE-6438-6792-1E87-1C2191372050}"/>
              </a:ext>
            </a:extLst>
          </p:cNvPr>
          <p:cNvSpPr>
            <a:spLocks noGrp="1"/>
          </p:cNvSpPr>
          <p:nvPr>
            <p:ph type="title"/>
          </p:nvPr>
        </p:nvSpPr>
        <p:spPr/>
        <p:txBody>
          <a:bodyPr/>
          <a:lstStyle/>
          <a:p>
            <a:r>
              <a:rPr lang="en-US" dirty="0"/>
              <a:t>DATA PREPARATION</a:t>
            </a:r>
            <a:endParaRPr lang="en-IN" dirty="0"/>
          </a:p>
        </p:txBody>
      </p:sp>
      <p:sp>
        <p:nvSpPr>
          <p:cNvPr id="6" name="Rectangle 1">
            <a:extLst>
              <a:ext uri="{FF2B5EF4-FFF2-40B4-BE49-F238E27FC236}">
                <a16:creationId xmlns:a16="http://schemas.microsoft.com/office/drawing/2014/main" id="{FE719048-D44F-F3B9-F34A-50E0289609A7}"/>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Date</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Converted to a datetime format for consistency.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Extracted time-based features like year and month for trend analysis.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Price</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Replaced zero values with the median price to maintain realistic estimates.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Removed outliers using techniques like IQR or Z-score filtering.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Bedrooms</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Standardized inconsistent values (e.g., removing extreme anomalies like 0 bedrooms).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Eliminated duplicates and ensured correct data types.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Bathrooms</a:t>
            </a:r>
            <a:r>
              <a:rPr kumimoji="0" lang="en-US" altLang="en-US" sz="18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Verified logical consistency, ensuring fractional values were correctly interpreted.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Checked for missing or inconsistent entries.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33357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7FEF2C-C314-F665-4884-3A7B9257FD73}"/>
              </a:ext>
            </a:extLst>
          </p:cNvPr>
          <p:cNvSpPr>
            <a:spLocks noChangeArrowheads="1"/>
          </p:cNvSpPr>
          <p:nvPr/>
        </p:nvSpPr>
        <p:spPr bwMode="auto">
          <a:xfrm>
            <a:off x="1290320" y="265176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Sqft_living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Identified and removed extreme values that could distort predictions.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Ensured correct numerical data type formatting.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Sqft_lot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Verified land sizes and removed unrealistic values.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Handled missing entries systematically.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Floors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decimal values to meaningful integer categories.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Standardized inconsistencies in multi-floor properties.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Waterfront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categorical values into binary (0 = No, 1 = Yes) for analysis.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Replaced missing values with the most frequent occurrence.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View</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Ensured categorical values were within the expected range (0-4).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Filled missing values with the median or mode.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2269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A189FDC-D107-74D5-BD79-BBCF501178BC}"/>
              </a:ext>
            </a:extLst>
          </p:cNvPr>
          <p:cNvSpPr>
            <a:spLocks noChangeArrowheads="1"/>
          </p:cNvSpPr>
          <p:nvPr/>
        </p:nvSpPr>
        <p:spPr bwMode="auto">
          <a:xfrm rot="10800000" flipV="1">
            <a:off x="324091" y="1028343"/>
            <a:ext cx="1196050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Condition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Checked ratings for logical inconsistencies.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Replaced missing values based on similar properties.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Sqft_above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Ensured non-negative values and detected extreme cases.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Sqft_basement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null values to zero where applicable.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Verified basement sizes didn’t exceed total living space. </a:t>
            </a:r>
          </a:p>
          <a:p>
            <a:pPr marL="0" marR="0" lvl="0" indent="0" algn="l" defTabSz="914400" rtl="0" eaLnBrk="0" fontAlgn="base" latinLnBrk="0" hangingPunct="0">
              <a:lnSpc>
                <a:spcPct val="100000"/>
              </a:lnSpc>
              <a:spcBef>
                <a:spcPct val="0"/>
              </a:spcBef>
              <a:spcAft>
                <a:spcPct val="0"/>
              </a:spcAft>
              <a:buClrTx/>
              <a:buSzTx/>
              <a:buFontTx/>
              <a:buChar char="•"/>
              <a:tabLst>
                <a:tab pos="6007100" algn="l"/>
              </a:tabLst>
            </a:pPr>
            <a:r>
              <a:rPr kumimoji="0" lang="en-US" altLang="en-US" sz="1800" b="1" i="0" u="none" strike="noStrike" cap="none" normalizeH="0" baseline="0" dirty="0" err="1">
                <a:ln>
                  <a:noFill/>
                </a:ln>
                <a:solidFill>
                  <a:schemeClr val="tx1"/>
                </a:solidFill>
                <a:effectLst/>
                <a:latin typeface="Arial" panose="020B0604020202020204" pitchFamily="34" charset="0"/>
              </a:rPr>
              <a:t>Yr_built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Ensured values fell within a reasonable historical range.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Handled missing or incorrect values logically.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Yr_renovated</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missing renovation years to zero when applicable.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Street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Standardized naming formats and removed duplicates.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City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Checked for spelling inconsistencies and standardized city names. </a:t>
            </a:r>
          </a:p>
        </p:txBody>
      </p:sp>
    </p:spTree>
    <p:extLst>
      <p:ext uri="{BB962C8B-B14F-4D97-AF65-F5344CB8AC3E}">
        <p14:creationId xmlns:p14="http://schemas.microsoft.com/office/powerpoint/2010/main" val="149741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9289-0043-4ECB-F798-D2EB8BA73EEF}"/>
              </a:ext>
            </a:extLst>
          </p:cNvPr>
          <p:cNvSpPr>
            <a:spLocks noGrp="1"/>
          </p:cNvSpPr>
          <p:nvPr>
            <p:ph type="title"/>
          </p:nvPr>
        </p:nvSpPr>
        <p:spPr/>
        <p:txBody>
          <a:bodyPr/>
          <a:lstStyle/>
          <a:p>
            <a:r>
              <a:rPr lang="en-US" dirty="0"/>
              <a:t>UNIVARAIANT</a:t>
            </a:r>
            <a:endParaRPr lang="en-IN" dirty="0"/>
          </a:p>
        </p:txBody>
      </p:sp>
      <p:pic>
        <p:nvPicPr>
          <p:cNvPr id="4" name="Content Placeholder 3">
            <a:extLst>
              <a:ext uri="{FF2B5EF4-FFF2-40B4-BE49-F238E27FC236}">
                <a16:creationId xmlns:a16="http://schemas.microsoft.com/office/drawing/2014/main" id="{E6A2E1C2-8E67-8100-C4CE-580F8A0F2DDE}"/>
              </a:ext>
            </a:extLst>
          </p:cNvPr>
          <p:cNvPicPr>
            <a:picLocks noGrp="1" noChangeAspect="1"/>
          </p:cNvPicPr>
          <p:nvPr>
            <p:ph idx="1"/>
          </p:nvPr>
        </p:nvPicPr>
        <p:blipFill>
          <a:blip r:embed="rId2"/>
          <a:stretch>
            <a:fillRect/>
          </a:stretch>
        </p:blipFill>
        <p:spPr>
          <a:xfrm>
            <a:off x="2424717" y="2108200"/>
            <a:ext cx="7402892" cy="3760788"/>
          </a:xfrm>
          <a:prstGeom prst="rect">
            <a:avLst/>
          </a:prstGeom>
        </p:spPr>
      </p:pic>
    </p:spTree>
    <p:extLst>
      <p:ext uri="{BB962C8B-B14F-4D97-AF65-F5344CB8AC3E}">
        <p14:creationId xmlns:p14="http://schemas.microsoft.com/office/powerpoint/2010/main" val="971287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8DCE27-2870-123B-4862-638ADCFB66A6}"/>
              </a:ext>
            </a:extLst>
          </p:cNvPr>
          <p:cNvPicPr>
            <a:picLocks noChangeAspect="1"/>
          </p:cNvPicPr>
          <p:nvPr/>
        </p:nvPicPr>
        <p:blipFill>
          <a:blip r:embed="rId2"/>
          <a:stretch>
            <a:fillRect/>
          </a:stretch>
        </p:blipFill>
        <p:spPr>
          <a:xfrm>
            <a:off x="509294" y="682906"/>
            <a:ext cx="5386070" cy="4872942"/>
          </a:xfrm>
          <a:prstGeom prst="rect">
            <a:avLst/>
          </a:prstGeom>
        </p:spPr>
      </p:pic>
      <p:pic>
        <p:nvPicPr>
          <p:cNvPr id="3" name="Picture 2">
            <a:extLst>
              <a:ext uri="{FF2B5EF4-FFF2-40B4-BE49-F238E27FC236}">
                <a16:creationId xmlns:a16="http://schemas.microsoft.com/office/drawing/2014/main" id="{CCBE9DD1-5A9A-8F9A-4BE7-285EEEFDFF31}"/>
              </a:ext>
            </a:extLst>
          </p:cNvPr>
          <p:cNvPicPr>
            <a:picLocks noChangeAspect="1"/>
          </p:cNvPicPr>
          <p:nvPr/>
        </p:nvPicPr>
        <p:blipFill>
          <a:blip r:embed="rId3"/>
          <a:stretch>
            <a:fillRect/>
          </a:stretch>
        </p:blipFill>
        <p:spPr>
          <a:xfrm>
            <a:off x="6296638" y="682906"/>
            <a:ext cx="5543550" cy="4872942"/>
          </a:xfrm>
          <a:prstGeom prst="rect">
            <a:avLst/>
          </a:prstGeom>
        </p:spPr>
      </p:pic>
    </p:spTree>
    <p:extLst>
      <p:ext uri="{BB962C8B-B14F-4D97-AF65-F5344CB8AC3E}">
        <p14:creationId xmlns:p14="http://schemas.microsoft.com/office/powerpoint/2010/main" val="159238775"/>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{6B49DD81-070A-47BD-81EB-8370E28A89C4}tf33845126_win32</Template>
  <TotalTime>26</TotalTime>
  <Words>806</Words>
  <Application>Microsoft Office PowerPoint</Application>
  <PresentationFormat>Widescreen</PresentationFormat>
  <Paragraphs>101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Franklin Gothic Book</vt:lpstr>
      <vt:lpstr>Symbol</vt:lpstr>
      <vt:lpstr>1_RetrospectVTI</vt:lpstr>
      <vt:lpstr>House price prediction</vt:lpstr>
      <vt:lpstr>AGENDA </vt:lpstr>
      <vt:lpstr>DATA INTRODUCTION</vt:lpstr>
      <vt:lpstr>PowerPoint Presentation</vt:lpstr>
      <vt:lpstr>DATA PREPARATION</vt:lpstr>
      <vt:lpstr>PowerPoint Presentation</vt:lpstr>
      <vt:lpstr>PowerPoint Presentation</vt:lpstr>
      <vt:lpstr>UNIVARAIANT</vt:lpstr>
      <vt:lpstr>PowerPoint Presentation</vt:lpstr>
      <vt:lpstr>PowerPoint Presentation</vt:lpstr>
      <vt:lpstr>BIVARIANT</vt:lpstr>
      <vt:lpstr>PowerPoint Presentation</vt:lpstr>
      <vt:lpstr>PowerPoint Presentation</vt:lpstr>
      <vt:lpstr>PowerPoint Presentation</vt:lpstr>
      <vt:lpstr>MULTIVARIANT</vt:lpstr>
      <vt:lpstr>PowerPoint Presentation</vt:lpstr>
      <vt:lpstr>PowerPoint Presentation</vt:lpstr>
      <vt:lpstr>RECOMMENTATION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Jothees Sakthi</dc:creator>
  <cp:lastModifiedBy>Jothees Sakthi</cp:lastModifiedBy>
  <cp:revision>1</cp:revision>
  <dcterms:created xsi:type="dcterms:W3CDTF">2025-06-09T17:06:08Z</dcterms:created>
  <dcterms:modified xsi:type="dcterms:W3CDTF">2025-06-09T17:32:32Z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