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62" r:id="rId11"/>
    <p:sldId id="263" r:id="rId12"/>
    <p:sldId id="264" r:id="rId13"/>
    <p:sldId id="265" r:id="rId14"/>
    <p:sldId id="266" r:id="rId15"/>
    <p:sldId id="271" r:id="rId16"/>
    <p:sldId id="267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>
        <p:scale>
          <a:sx n="75" d="100"/>
          <a:sy n="75" d="100"/>
        </p:scale>
        <p:origin x="902" y="4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9/27/2025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9/27/2025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9/27/2025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9/27/2025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9/27/2025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9/27/2025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9/27/2025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9/27/2025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9/27/2025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9/27/2025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3352" y="332656"/>
            <a:ext cx="4752528" cy="3177380"/>
          </a:xfrm>
        </p:spPr>
        <p:txBody>
          <a:bodyPr/>
          <a:lstStyle/>
          <a:p>
            <a:r>
              <a:rPr lang="en-US" dirty="0"/>
              <a:t>PATIENT STROKE PREDICTION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5400" y="3789040"/>
            <a:ext cx="4098175" cy="237626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JOTHEESWARAN 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PRADEEP KUMAR S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SRIDHAR P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8694-E1A0-D817-08A7-C2A496D50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2144" y="2552700"/>
            <a:ext cx="4466064" cy="1752600"/>
          </a:xfrm>
        </p:spPr>
        <p:txBody>
          <a:bodyPr>
            <a:normAutofit/>
          </a:bodyPr>
          <a:lstStyle/>
          <a:p>
            <a:r>
              <a:rPr lang="en-IN" b="1" dirty="0"/>
              <a:t>RECOMMENDATIONS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8F61F-1B35-9AC3-67CF-645F677D3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040" y="2384884"/>
            <a:ext cx="5943600" cy="2088232"/>
          </a:xfr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/>
              <a:t>Screening &amp; BP control for adults &gt;45 (focus 61+)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/>
              <a:t>Target smoking cessation &amp; metabolic health programs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/>
              <a:t>Use regression for age-adjusted modelling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/>
              <a:t>Focus outreach: Urban + Self-employed groups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46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2E02-9F7B-AB94-F0E7-54DD2250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5400" dirty="0"/>
              <a:t>LIMITATIONS </a:t>
            </a:r>
            <a:br>
              <a:rPr lang="en-IN" sz="5400" dirty="0"/>
            </a:br>
            <a:r>
              <a:rPr lang="en-IN" sz="5400" dirty="0"/>
              <a:t>&amp; </a:t>
            </a:r>
            <a:br>
              <a:rPr lang="en-IN" sz="5400" dirty="0"/>
            </a:br>
            <a:r>
              <a:rPr lang="en-IN" sz="5400" dirty="0"/>
              <a:t>NEXT STEPS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81E1C-B563-0CFF-4FF3-6DFD9AD88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2447156"/>
            <a:ext cx="5943600" cy="1963687"/>
          </a:xfr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IN" dirty="0"/>
              <a:t>Observational dataset — confounding possible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IN" dirty="0"/>
              <a:t>Missing values &amp; categorical imbalance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IN" dirty="0"/>
              <a:t>Next: multivariable regression, risk scoring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IN" dirty="0"/>
              <a:t>Validate with external datasets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511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8485-8539-CDAA-F21B-5CA3FBD64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MACHINE LEARNING MODEL </a:t>
            </a:r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FA7627-3EE7-2A2F-6A2F-19C493B01AB4}"/>
              </a:ext>
            </a:extLst>
          </p:cNvPr>
          <p:cNvSpPr txBox="1"/>
          <p:nvPr/>
        </p:nvSpPr>
        <p:spPr>
          <a:xfrm>
            <a:off x="695400" y="1772816"/>
            <a:ext cx="9937104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1" u="sng" dirty="0"/>
              <a:t>•</a:t>
            </a:r>
            <a:r>
              <a:rPr lang="en-IN" sz="2000" b="1" u="sng" dirty="0"/>
              <a:t> DATA PREPROCESSING:</a:t>
            </a:r>
          </a:p>
          <a:p>
            <a:r>
              <a:rPr lang="en-IN" dirty="0"/>
              <a:t>Missing value imputation</a:t>
            </a:r>
          </a:p>
          <a:p>
            <a:r>
              <a:rPr lang="en-IN" dirty="0"/>
              <a:t>Scaling: age, avg_glucose_level, BMI</a:t>
            </a:r>
          </a:p>
          <a:p>
            <a:r>
              <a:rPr lang="en-IN" dirty="0"/>
              <a:t>Encoding: gender (ordinal), work_type &amp; smoking_status (one-hot)</a:t>
            </a:r>
          </a:p>
          <a:p>
            <a:endParaRPr lang="en-IN" sz="2000" dirty="0"/>
          </a:p>
          <a:p>
            <a:r>
              <a:rPr lang="en-IN" sz="2000" b="1" u="sng" dirty="0"/>
              <a:t>• Model Selection: </a:t>
            </a:r>
          </a:p>
          <a:p>
            <a:r>
              <a:rPr lang="en-IN" dirty="0"/>
              <a:t>XGBoost Classifier chosen from GridSearchCV and SMOTE is used for handling imbalanced data</a:t>
            </a:r>
          </a:p>
          <a:p>
            <a:endParaRPr lang="en-IN" sz="2000" dirty="0"/>
          </a:p>
          <a:p>
            <a:r>
              <a:rPr lang="en-IN" sz="2000" b="1" u="sng" dirty="0"/>
              <a:t>• Training: </a:t>
            </a:r>
          </a:p>
          <a:p>
            <a:r>
              <a:rPr lang="en-IN" dirty="0"/>
              <a:t>Trained on 80% data, validated on 20%</a:t>
            </a:r>
          </a:p>
          <a:p>
            <a:endParaRPr lang="en-IN" sz="2000" dirty="0"/>
          </a:p>
          <a:p>
            <a:r>
              <a:rPr lang="en-IN" sz="2000" b="1" u="sng" dirty="0"/>
              <a:t>• </a:t>
            </a:r>
            <a:r>
              <a:rPr lang="en-US" sz="2000" b="1" u="sng" dirty="0"/>
              <a:t>Evaluation Metrics:</a:t>
            </a:r>
          </a:p>
          <a:p>
            <a:r>
              <a:rPr lang="en-US" dirty="0"/>
              <a:t>Accuracy, Precision, Recall, F1-Score</a:t>
            </a:r>
          </a:p>
          <a:p>
            <a:endParaRPr lang="en-US" sz="2000" dirty="0"/>
          </a:p>
          <a:p>
            <a:r>
              <a:rPr lang="en-IN" sz="2000" b="1" u="sng" dirty="0"/>
              <a:t>• </a:t>
            </a:r>
            <a:r>
              <a:rPr lang="en-US" sz="2000" b="1" u="sng" dirty="0"/>
              <a:t>Key Insight: </a:t>
            </a:r>
          </a:p>
          <a:p>
            <a:r>
              <a:rPr lang="en-US" dirty="0"/>
              <a:t>Focused on minimizing false negatives to avoid missing high-risk cases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53430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6804-CAC0-A16B-B0A5-EAFFD577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2145" y="2335735"/>
            <a:ext cx="4174480" cy="1752600"/>
          </a:xfrm>
        </p:spPr>
        <p:txBody>
          <a:bodyPr>
            <a:noAutofit/>
          </a:bodyPr>
          <a:lstStyle/>
          <a:p>
            <a:r>
              <a:rPr lang="en-US" sz="5400" b="1" dirty="0"/>
              <a:t>FEATURE IMPORTANCE</a:t>
            </a:r>
            <a:endParaRPr lang="en-IN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3CDC8-0BE3-DB3E-D53C-946C2150E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2815"/>
            <a:ext cx="5943600" cy="4627985"/>
          </a:xfrm>
        </p:spPr>
        <p:txBody>
          <a:bodyPr/>
          <a:lstStyle/>
          <a:p>
            <a:r>
              <a:rPr lang="en-US" dirty="0"/>
              <a:t>Age, avg_glucose_level, BMI are top predictors</a:t>
            </a:r>
          </a:p>
          <a:p>
            <a:r>
              <a:rPr lang="en-US" dirty="0"/>
              <a:t>Hypertension &amp; heart_disease strongly influence risk</a:t>
            </a:r>
          </a:p>
          <a:p>
            <a:r>
              <a:rPr lang="en-US" dirty="0"/>
              <a:t>Work type &amp; smoking status have moderate effect</a:t>
            </a:r>
          </a:p>
          <a:p>
            <a:r>
              <a:rPr lang="en-US" dirty="0"/>
              <a:t> Gender shows minimal contribution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229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001A-15DC-BB41-A0D9-D538BD2FE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DEPLOYMENT</a:t>
            </a:r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0B29C-3C04-BA6C-0557-744D83856DBE}"/>
              </a:ext>
            </a:extLst>
          </p:cNvPr>
          <p:cNvSpPr txBox="1"/>
          <p:nvPr/>
        </p:nvSpPr>
        <p:spPr>
          <a:xfrm>
            <a:off x="839416" y="1843950"/>
            <a:ext cx="943304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Built with Streamlit for real-time prediction</a:t>
            </a:r>
          </a:p>
          <a:p>
            <a:endParaRPr lang="en-IN" sz="2000" dirty="0"/>
          </a:p>
          <a:p>
            <a:r>
              <a:rPr lang="en-IN" sz="2000" b="1" u="sng" dirty="0"/>
              <a:t>• User fills inputs:</a:t>
            </a:r>
          </a:p>
          <a:p>
            <a:r>
              <a:rPr lang="en-IN" sz="2000" dirty="0"/>
              <a:t> gender, age, hypertension, heart disease, work type, glucose, BMI, smoking status</a:t>
            </a:r>
          </a:p>
          <a:p>
            <a:endParaRPr lang="en-IN" sz="2000" dirty="0"/>
          </a:p>
          <a:p>
            <a:r>
              <a:rPr lang="en-IN" sz="2000" b="1" u="sng" dirty="0"/>
              <a:t>• App performs: </a:t>
            </a:r>
          </a:p>
          <a:p>
            <a:r>
              <a:rPr lang="en-IN" sz="2000" dirty="0"/>
              <a:t>scaling, encoding, combines features → passes to XGBoost model</a:t>
            </a:r>
          </a:p>
          <a:p>
            <a:endParaRPr lang="en-IN" sz="2000" dirty="0"/>
          </a:p>
          <a:p>
            <a:r>
              <a:rPr lang="en-IN" sz="2000" b="1" u="sng" dirty="0"/>
              <a:t>• Output:</a:t>
            </a:r>
          </a:p>
          <a:p>
            <a:r>
              <a:rPr lang="en-IN" sz="2000" dirty="0"/>
              <a:t> ⚠️ High Risk or ✅ Low Risk with medical disclaimer</a:t>
            </a:r>
          </a:p>
          <a:p>
            <a:endParaRPr lang="en-IN" sz="2000" dirty="0"/>
          </a:p>
          <a:p>
            <a:r>
              <a:rPr lang="en-IN" sz="2000" b="1" u="sng" dirty="0"/>
              <a:t>•Workflow:</a:t>
            </a:r>
          </a:p>
          <a:p>
            <a:r>
              <a:rPr lang="en-US" sz="2000" dirty="0"/>
              <a:t>User Input → Feature Scaling &amp; Encoding → Model Prediction → Risk Result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9066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29BEAA-C29F-06C1-53CA-59D8CDC78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332656"/>
            <a:ext cx="7632847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7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6847-7E54-C2C0-7640-CF4DC5F84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16" y="332656"/>
            <a:ext cx="10058400" cy="1601588"/>
          </a:xfrm>
        </p:spPr>
        <p:txBody>
          <a:bodyPr/>
          <a:lstStyle/>
          <a:p>
            <a:r>
              <a:rPr lang="en-US" sz="4000" dirty="0"/>
              <a:t>KEY LEARNINGS &amp; FUTURE SCOPE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7BB1B-3DA9-DBA7-2F65-D296075EB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828800"/>
            <a:ext cx="10742984" cy="3094958"/>
          </a:xfrm>
        </p:spPr>
        <p:txBody>
          <a:bodyPr/>
          <a:lstStyle/>
          <a:p>
            <a:pPr marL="0" indent="0">
              <a:buNone/>
            </a:pPr>
            <a:r>
              <a:rPr lang="en-IN" sz="2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Learned complete ML workflow: 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data preprocessing → model selection → hyperparameter tuning → evaluation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Integrated XGBoost model into Streamlit for practical use</a:t>
            </a:r>
          </a:p>
          <a:p>
            <a:pPr marL="0" indent="0">
              <a:buNone/>
            </a:pPr>
            <a:r>
              <a:rPr lang="en-IN" sz="20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Future Scope: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– Deploy on AWS/Heroku for public access</a:t>
            </a:r>
          </a:p>
          <a:p>
            <a:pPr marL="0" indent="0">
              <a:buNone/>
            </a:pPr>
            <a:r>
              <a:rPr lang="en-IN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– Add SHAP explainability for transparent predictions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269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2F1C-56D2-90B0-1EBC-3B907C030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1744" y="2780928"/>
            <a:ext cx="3960440" cy="1024136"/>
          </a:xfrm>
        </p:spPr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962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1. Objectives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2. Data &amp; Methodology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3. SQL Insights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4. Exploratory Data Analysis (EDA)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5. Recommendations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6. Limitations &amp; Next Steps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7.Machine Learning Model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8.Feature Importance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9.Deployment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200" dirty="0"/>
              <a:t>10.Key Learnings &amp; Future Scope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1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32620-8E9C-1DDD-A47F-D90B06734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/>
              <a:t>Measure stroke prevalence and identify high-risk groups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/>
              <a:t>Use Excel for Data Cleaning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/>
              <a:t>Use SQL queries to derive grouped insights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/>
              <a:t>Use Power BI to perform EDA with charts (age, gender, BMI, etc.)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/>
              <a:t>Provide actionable recommendations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/>
              <a:t>Build Machine Learning Model to predict the risk group of patient stroke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/>
              <a:t>Deploy the Best Model using </a:t>
            </a:r>
            <a:r>
              <a:rPr lang="en-US" dirty="0" err="1"/>
              <a:t>Streamlit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862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817D-8B32-6296-B694-A37ECAF3B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308" y="3068960"/>
            <a:ext cx="4379324" cy="1752600"/>
          </a:xfrm>
        </p:spPr>
        <p:txBody>
          <a:bodyPr>
            <a:normAutofit fontScale="90000"/>
          </a:bodyPr>
          <a:lstStyle/>
          <a:p>
            <a:r>
              <a:rPr lang="en-US" sz="5300" b="1" dirty="0"/>
              <a:t>DATA</a:t>
            </a:r>
            <a:br>
              <a:rPr lang="en-US" sz="5300" b="1" dirty="0"/>
            </a:br>
            <a:r>
              <a:rPr lang="en-US" sz="5300" b="1" dirty="0"/>
              <a:t> &amp; METHODOLOGY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A0B2C-33D1-E7D9-B715-C3F83EC15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844824"/>
            <a:ext cx="6231632" cy="3960440"/>
          </a:xfrm>
        </p:spPr>
        <p:txBody>
          <a:bodyPr>
            <a:normAutofit fontScale="92500" lnSpcReduction="20000"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IN" sz="2200" b="1" u="sng" dirty="0"/>
              <a:t>stroke_analysis.csv &amp; stroke_analysis.xlsx 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IN" sz="2200" dirty="0"/>
              <a:t>   (5,110 records)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IN" sz="2200" dirty="0"/>
              <a:t>Structured with demographic + health features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IN" sz="2200" b="1" u="sng" dirty="0" err="1"/>
              <a:t>stroke_analysis.sql</a:t>
            </a:r>
            <a:r>
              <a:rPr lang="en-IN" sz="2200" b="1" u="sng" dirty="0"/>
              <a:t> </a:t>
            </a:r>
            <a:r>
              <a:rPr lang="en-IN" sz="2200" dirty="0"/>
              <a:t>includes 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IN" sz="2200" dirty="0"/>
              <a:t>    GROUP BY &amp; AVG queries</a:t>
            </a:r>
          </a:p>
          <a:p>
            <a:pPr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IN" sz="2200" b="1" u="sng" dirty="0"/>
              <a:t>Stroke </a:t>
            </a:r>
            <a:r>
              <a:rPr lang="en-IN" sz="2200" b="1" u="sng" dirty="0" err="1"/>
              <a:t>analysis.pbix</a:t>
            </a:r>
            <a:r>
              <a:rPr lang="en-IN" sz="2200" b="1" u="sng" dirty="0"/>
              <a:t> for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IN" sz="2200" dirty="0"/>
              <a:t>    Data Visualization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IN" sz="2200" b="1" u="sng" dirty="0"/>
              <a:t>Target variable: 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IN" sz="2200" dirty="0"/>
              <a:t>    stroke (0/1)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B7E622-37CF-6C24-3214-1B0956C4AA2B}"/>
              </a:ext>
            </a:extLst>
          </p:cNvPr>
          <p:cNvSpPr txBox="1"/>
          <p:nvPr/>
        </p:nvSpPr>
        <p:spPr>
          <a:xfrm>
            <a:off x="695400" y="1181943"/>
            <a:ext cx="223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SOURCE:</a:t>
            </a:r>
            <a:endParaRPr lang="en-IN" sz="2400" b="1" u="sng" dirty="0"/>
          </a:p>
        </p:txBody>
      </p:sp>
    </p:spTree>
    <p:extLst>
      <p:ext uri="{BB962C8B-B14F-4D97-AF65-F5344CB8AC3E}">
        <p14:creationId xmlns:p14="http://schemas.microsoft.com/office/powerpoint/2010/main" val="76962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6D6B-86E5-3E63-80A5-D5EA9F47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163" y="1556792"/>
            <a:ext cx="3932237" cy="3168352"/>
          </a:xfrm>
        </p:spPr>
        <p:txBody>
          <a:bodyPr>
            <a:normAutofit/>
          </a:bodyPr>
          <a:lstStyle/>
          <a:p>
            <a:r>
              <a:rPr lang="en-IN" sz="5400" b="1" dirty="0"/>
              <a:t>SQL</a:t>
            </a:r>
            <a:br>
              <a:rPr lang="en-IN" sz="5400" b="1" dirty="0"/>
            </a:br>
            <a:r>
              <a:rPr lang="en-IN" sz="5400" b="1" dirty="0"/>
              <a:t>INSIGHTS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9917C-AD0B-0C9F-55CD-9865E255F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IN" sz="2000" b="1" u="sng" dirty="0"/>
              <a:t>Gender</a:t>
            </a:r>
            <a:r>
              <a:rPr lang="en-IN" sz="2000" b="1" dirty="0"/>
              <a:t>: 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IN" dirty="0"/>
              <a:t>Stroke rate ~5.11% (Male) vs 4.71% (Female)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IN" sz="2000" b="1" u="sng" dirty="0"/>
              <a:t>Hypertension</a:t>
            </a:r>
            <a:r>
              <a:rPr lang="en-IN" sz="2000" b="1" dirty="0"/>
              <a:t>: 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IN" dirty="0"/>
              <a:t>13.25% vs 3.97% (Non-hypertensive)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IN" sz="2000" b="1" u="sng" dirty="0"/>
              <a:t>Work</a:t>
            </a:r>
            <a:r>
              <a:rPr lang="en-IN" sz="2000" b="1" dirty="0"/>
              <a:t> </a:t>
            </a:r>
            <a:r>
              <a:rPr lang="en-IN" sz="2000" b="1" u="sng" dirty="0"/>
              <a:t>type</a:t>
            </a:r>
            <a:r>
              <a:rPr lang="en-IN" sz="2000" b="1" dirty="0"/>
              <a:t>: 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IN" dirty="0"/>
              <a:t>Self-employed highest rate (7.94%)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IN" sz="2000" b="1" u="sng" dirty="0"/>
              <a:t>AVG</a:t>
            </a:r>
            <a:r>
              <a:rPr lang="en-IN" sz="2000" b="1" dirty="0"/>
              <a:t> </a:t>
            </a:r>
            <a:r>
              <a:rPr lang="en-IN" sz="2000" b="1" u="sng" dirty="0"/>
              <a:t>BMI</a:t>
            </a:r>
            <a:r>
              <a:rPr lang="en-IN" sz="2000" b="1" dirty="0"/>
              <a:t>: 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IN" dirty="0"/>
              <a:t>Higher in stroke patients (30.47 vs 28.82)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IN" sz="2000" b="1" u="sng" dirty="0"/>
              <a:t>AVG</a:t>
            </a:r>
            <a:r>
              <a:rPr lang="en-IN" sz="2000" b="1" dirty="0"/>
              <a:t> </a:t>
            </a:r>
            <a:r>
              <a:rPr lang="en-IN" sz="2000" b="1" u="sng" dirty="0"/>
              <a:t>Glucose</a:t>
            </a:r>
            <a:r>
              <a:rPr lang="en-IN" sz="2000" b="1" dirty="0"/>
              <a:t>: 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IN" dirty="0"/>
              <a:t>Higher in stroke patients (esp. &gt;125 mg/dL)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5798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7556-2C86-8D25-C7D2-3D1C0F0BE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152" y="1982924"/>
            <a:ext cx="4295948" cy="2892152"/>
          </a:xfrm>
        </p:spPr>
        <p:txBody>
          <a:bodyPr>
            <a:normAutofit fontScale="90000"/>
          </a:bodyPr>
          <a:lstStyle/>
          <a:p>
            <a:r>
              <a:rPr lang="en-IN" sz="5400" b="1" dirty="0"/>
              <a:t>EXPLORATORY </a:t>
            </a:r>
            <a:br>
              <a:rPr lang="en-IN" sz="5400" b="1" dirty="0"/>
            </a:br>
            <a:r>
              <a:rPr lang="en-IN" sz="5400" b="1" dirty="0"/>
              <a:t>DATA ANALYSIS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6DB81-772D-11AF-CE55-AF0361D81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63" y="1124744"/>
            <a:ext cx="5943600" cy="5943600"/>
          </a:xfrm>
        </p:spPr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1" u="sng" dirty="0"/>
              <a:t>Overall stroke rate: 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/>
              <a:t>4.87% (249/5110)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1" u="sng" dirty="0"/>
              <a:t>Age: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/>
              <a:t> 61+ category shows highest rate (13.57%)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1" u="sng" dirty="0"/>
              <a:t>Smoking: 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/>
              <a:t>Former smokers' highest crude rate (7.91%)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000" b="1" u="sng" dirty="0"/>
              <a:t>Residence: 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/>
              <a:t>Urban slightly higher (5.2% vs 4.5%)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752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60887F-001F-A0EB-ADC5-EE4F2BE15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472858"/>
            <a:ext cx="5486400" cy="29561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379235-D540-A2B0-B51B-2F24559C8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242" y="472858"/>
            <a:ext cx="5452552" cy="29561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4BCFD3-2257-1FD5-EF66-B574290A4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32" y="3573016"/>
            <a:ext cx="5484128" cy="29561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5D77FD-7BEB-5EAB-A98B-270F944B3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242" y="3551098"/>
            <a:ext cx="5486400" cy="299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7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CC3F92-4EAE-6D4A-D64B-3702DCA21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476672"/>
            <a:ext cx="5588576" cy="29375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CDD3B1-9672-98E4-C940-9312C9A80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476672"/>
            <a:ext cx="5544616" cy="29375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9B244D-C94F-FE1C-D284-5B59181C2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00" y="3501008"/>
            <a:ext cx="5588575" cy="29670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0236A1-8EA9-A679-DE0F-E9B2C255D2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7074" y="3505592"/>
            <a:ext cx="5587558" cy="293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4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597C3A-6AD5-91FE-33D1-15A5637C6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128" y="580416"/>
            <a:ext cx="5740215" cy="28868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139960-2A8B-2EFF-1010-F35E90224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78" y="553343"/>
            <a:ext cx="5740214" cy="2886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0CEF74-CAAE-E9A9-9247-3A5420C5D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4" y="3789040"/>
            <a:ext cx="5740214" cy="28724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722646-6304-6135-4E28-2558879667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78" y="3789040"/>
            <a:ext cx="5740214" cy="28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Medical design presentation (widescreen)</Template>
  <TotalTime>87</TotalTime>
  <Words>613</Words>
  <Application>Microsoft Office PowerPoint</Application>
  <PresentationFormat>Widescreen</PresentationFormat>
  <Paragraphs>109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Franklin Gothic Medium</vt:lpstr>
      <vt:lpstr>Wingdings</vt:lpstr>
      <vt:lpstr>Medical Design 16x9</vt:lpstr>
      <vt:lpstr>PATIENT STROKE PREDICTION ANALYSIS</vt:lpstr>
      <vt:lpstr>AGENDA</vt:lpstr>
      <vt:lpstr>OBJECTIVES</vt:lpstr>
      <vt:lpstr>DATA  &amp; METHODOLOGY </vt:lpstr>
      <vt:lpstr>SQL INSIGHTS </vt:lpstr>
      <vt:lpstr>EXPLORATORY  DATA ANALYSIS </vt:lpstr>
      <vt:lpstr>PowerPoint Presentation</vt:lpstr>
      <vt:lpstr>PowerPoint Presentation</vt:lpstr>
      <vt:lpstr>PowerPoint Presentation</vt:lpstr>
      <vt:lpstr>RECOMMENDATIONS </vt:lpstr>
      <vt:lpstr>LIMITATIONS  &amp;  NEXT STEPS </vt:lpstr>
      <vt:lpstr>MACHINE LEARNING MODEL </vt:lpstr>
      <vt:lpstr>FEATURE IMPORTANCE</vt:lpstr>
      <vt:lpstr>DEPLOYMENT</vt:lpstr>
      <vt:lpstr>PowerPoint Presentation</vt:lpstr>
      <vt:lpstr>KEY LEARNINGS &amp; FUTURE SCOPE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Jothees Sakthi</dc:creator>
  <cp:lastModifiedBy>Jothees Sakthi</cp:lastModifiedBy>
  <cp:revision>1</cp:revision>
  <dcterms:created xsi:type="dcterms:W3CDTF">2025-09-27T08:19:55Z</dcterms:created>
  <dcterms:modified xsi:type="dcterms:W3CDTF">2025-09-27T09:46:58Z</dcterms:modified>
</cp:coreProperties>
</file>