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4" r:id="rId10"/>
    <p:sldId id="315"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059135"/>
            <a:ext cx="4775075" cy="1369866"/>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SAP POINT CALCULATION</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513030"/>
            <a:ext cx="4775075" cy="1369866"/>
          </a:xfrm>
        </p:spPr>
        <p:txBody>
          <a:bodyPr>
            <a:noAutofit/>
          </a:bodyPr>
          <a:lstStyle/>
          <a:p>
            <a:r>
              <a:rPr lang="en-US" sz="1400" dirty="0">
                <a:solidFill>
                  <a:schemeClr val="tx1"/>
                </a:solidFill>
                <a:latin typeface="Times New Roman" panose="02020603050405020304" pitchFamily="18" charset="0"/>
                <a:cs typeface="Times New Roman" panose="02020603050405020304" pitchFamily="18" charset="0"/>
              </a:rPr>
              <a:t>                                                 SUBMITTED BY:</a:t>
            </a:r>
          </a:p>
          <a:p>
            <a:pPr algn="r"/>
            <a:r>
              <a:rPr lang="en-US" sz="1400" dirty="0">
                <a:solidFill>
                  <a:schemeClr val="tx1"/>
                </a:solidFill>
                <a:latin typeface="Times New Roman" panose="02020603050405020304" pitchFamily="18" charset="0"/>
                <a:cs typeface="Times New Roman" panose="02020603050405020304" pitchFamily="18" charset="0"/>
              </a:rPr>
              <a:t>                                                 JOTHI SREE R S      DHARSHANA V</a:t>
            </a:r>
          </a:p>
          <a:p>
            <a:pPr algn="r"/>
            <a:r>
              <a:rPr lang="en-US" sz="1400" dirty="0">
                <a:solidFill>
                  <a:schemeClr val="tx1"/>
                </a:solidFill>
                <a:latin typeface="Times New Roman" panose="02020603050405020304" pitchFamily="18" charset="0"/>
                <a:cs typeface="Times New Roman" panose="02020603050405020304" pitchFamily="18" charset="0"/>
              </a:rPr>
              <a:t>ANJUM I </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2F57-5BCF-7916-3DA3-CE27BB6FED31}"/>
              </a:ext>
            </a:extLst>
          </p:cNvPr>
          <p:cNvSpPr>
            <a:spLocks noGrp="1"/>
          </p:cNvSpPr>
          <p:nvPr>
            <p:ph type="title"/>
          </p:nvPr>
        </p:nvSpPr>
        <p:spPr>
          <a:xfrm>
            <a:off x="1066800" y="642594"/>
            <a:ext cx="10058400" cy="704943"/>
          </a:xfrm>
        </p:spPr>
        <p:txBody>
          <a:bodyPr>
            <a:normAutofit/>
          </a:bodyPr>
          <a:lstStyle/>
          <a:p>
            <a:pPr algn="ctr"/>
            <a:r>
              <a:rPr lang="en-IN"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6974A48-5309-5A00-98B2-50ADECFA004C}"/>
              </a:ext>
            </a:extLst>
          </p:cNvPr>
          <p:cNvSpPr>
            <a:spLocks noGrp="1"/>
          </p:cNvSpPr>
          <p:nvPr>
            <p:ph idx="1"/>
          </p:nvPr>
        </p:nvSpPr>
        <p:spPr>
          <a:xfrm>
            <a:off x="1066800" y="1871419"/>
            <a:ext cx="10058400" cy="353477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revolves around the development of a student activity point calculation system in a college environment using Python and database connectivity. The system employs Python programming to create a user-friendly interface for tracking and managing student activities. Through seamless integration with a database, the application efficiently stores and retrieves relevant information, ensuring accuracy and reliability in calculating student activity points. The implementation aims to streamline the process of tracking and rewarding student involvement in various activities, fostering a transparent and efficient method for evaluating and recognizing their contributions within the college community</a:t>
            </a:r>
            <a:r>
              <a:rPr lang="en-US" dirty="0"/>
              <a:t>.</a:t>
            </a:r>
            <a:endParaRPr lang="en-IN" dirty="0"/>
          </a:p>
        </p:txBody>
      </p:sp>
    </p:spTree>
    <p:extLst>
      <p:ext uri="{BB962C8B-B14F-4D97-AF65-F5344CB8AC3E}">
        <p14:creationId xmlns:p14="http://schemas.microsoft.com/office/powerpoint/2010/main" val="64984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3C1C5-3800-60EB-14A7-011683856462}"/>
              </a:ext>
            </a:extLst>
          </p:cNvPr>
          <p:cNvSpPr>
            <a:spLocks noGrp="1"/>
          </p:cNvSpPr>
          <p:nvPr>
            <p:ph idx="1"/>
          </p:nvPr>
        </p:nvSpPr>
        <p:spPr>
          <a:xfrm>
            <a:off x="1066800" y="1395663"/>
            <a:ext cx="10058400" cy="4557081"/>
          </a:xfrm>
        </p:spPr>
        <p:txBody>
          <a:bodyPr>
            <a:normAutofit/>
          </a:bodyPr>
          <a:lstStyle/>
          <a:p>
            <a:pPr>
              <a:buFont typeface="Wingdings" panose="05000000000000000000" pitchFamily="2" charset="2"/>
              <a:buChar char="Ø"/>
            </a:pPr>
            <a:r>
              <a:rPr lang="en-IN" sz="3600" dirty="0">
                <a:effectLst>
                  <a:glow rad="228600">
                    <a:schemeClr val="accent6">
                      <a:satMod val="175000"/>
                      <a:alpha val="40000"/>
                    </a:schemeClr>
                  </a:glow>
                </a:effectLst>
                <a:latin typeface="Times New Roman" panose="02020603050405020304" pitchFamily="18" charset="0"/>
                <a:cs typeface="Times New Roman" panose="02020603050405020304" pitchFamily="18" charset="0"/>
              </a:rPr>
              <a:t>Student</a:t>
            </a:r>
          </a:p>
          <a:p>
            <a:pPr>
              <a:buFont typeface="Wingdings" panose="05000000000000000000" pitchFamily="2" charset="2"/>
              <a:buChar char="Ø"/>
            </a:pPr>
            <a:r>
              <a:rPr lang="en-IN" sz="3600" dirty="0">
                <a:effectLst>
                  <a:glow rad="228600">
                    <a:schemeClr val="accent6">
                      <a:satMod val="175000"/>
                      <a:alpha val="40000"/>
                    </a:schemeClr>
                  </a:glow>
                </a:effectLst>
                <a:latin typeface="Times New Roman" panose="02020603050405020304" pitchFamily="18" charset="0"/>
                <a:cs typeface="Times New Roman" panose="02020603050405020304" pitchFamily="18" charset="0"/>
              </a:rPr>
              <a:t>SAP</a:t>
            </a:r>
          </a:p>
          <a:p>
            <a:pPr>
              <a:buFont typeface="Wingdings" panose="05000000000000000000" pitchFamily="2" charset="2"/>
              <a:buChar char="Ø"/>
            </a:pPr>
            <a:r>
              <a:rPr lang="en-IN" sz="3600" dirty="0">
                <a:effectLst>
                  <a:glow rad="228600">
                    <a:schemeClr val="accent6">
                      <a:satMod val="175000"/>
                      <a:alpha val="40000"/>
                    </a:schemeClr>
                  </a:glow>
                </a:effectLst>
                <a:latin typeface="Times New Roman" panose="02020603050405020304" pitchFamily="18" charset="0"/>
                <a:cs typeface="Times New Roman" panose="02020603050405020304" pitchFamily="18" charset="0"/>
              </a:rPr>
              <a:t>Paper</a:t>
            </a:r>
          </a:p>
          <a:p>
            <a:pPr>
              <a:buFont typeface="Wingdings" panose="05000000000000000000" pitchFamily="2" charset="2"/>
              <a:buChar char="Ø"/>
            </a:pPr>
            <a:r>
              <a:rPr lang="en-IN" sz="3600" dirty="0">
                <a:effectLst>
                  <a:glow rad="228600">
                    <a:schemeClr val="accent6">
                      <a:satMod val="175000"/>
                      <a:alpha val="40000"/>
                    </a:schemeClr>
                  </a:glow>
                </a:effectLst>
                <a:latin typeface="Times New Roman" panose="02020603050405020304" pitchFamily="18" charset="0"/>
                <a:cs typeface="Times New Roman" panose="02020603050405020304" pitchFamily="18" charset="0"/>
              </a:rPr>
              <a:t>Project</a:t>
            </a:r>
          </a:p>
          <a:p>
            <a:pPr>
              <a:buFont typeface="Wingdings" panose="05000000000000000000" pitchFamily="2" charset="2"/>
              <a:buChar char="Ø"/>
            </a:pPr>
            <a:r>
              <a:rPr lang="en-IN" sz="3600" dirty="0">
                <a:effectLst>
                  <a:glow rad="228600">
                    <a:schemeClr val="accent6">
                      <a:satMod val="175000"/>
                      <a:alpha val="40000"/>
                    </a:schemeClr>
                  </a:glow>
                </a:effectLst>
                <a:latin typeface="Times New Roman" panose="02020603050405020304" pitchFamily="18" charset="0"/>
                <a:cs typeface="Times New Roman" panose="02020603050405020304" pitchFamily="18" charset="0"/>
              </a:rPr>
              <a:t>Coding</a:t>
            </a:r>
          </a:p>
          <a:p>
            <a:endParaRPr lang="en-IN" sz="3600" dirty="0"/>
          </a:p>
        </p:txBody>
      </p:sp>
      <p:pic>
        <p:nvPicPr>
          <p:cNvPr id="7" name="Picture 6">
            <a:extLst>
              <a:ext uri="{FF2B5EF4-FFF2-40B4-BE49-F238E27FC236}">
                <a16:creationId xmlns:a16="http://schemas.microsoft.com/office/drawing/2014/main" id="{96CA708B-E9DA-42F7-BC7E-85521DC780B8}"/>
              </a:ext>
            </a:extLst>
          </p:cNvPr>
          <p:cNvPicPr>
            <a:picLocks noChangeAspect="1"/>
          </p:cNvPicPr>
          <p:nvPr/>
        </p:nvPicPr>
        <p:blipFill rotWithShape="1">
          <a:blip r:embed="rId2"/>
          <a:srcRect l="-11550" r="59649" b="7953"/>
          <a:stretch/>
        </p:blipFill>
        <p:spPr>
          <a:xfrm>
            <a:off x="4407244" y="521043"/>
            <a:ext cx="5694947" cy="5815914"/>
          </a:xfrm>
          <a:prstGeom prst="rect">
            <a:avLst/>
          </a:prstGeom>
        </p:spPr>
      </p:pic>
      <p:sp>
        <p:nvSpPr>
          <p:cNvPr id="10" name="TextBox 9">
            <a:extLst>
              <a:ext uri="{FF2B5EF4-FFF2-40B4-BE49-F238E27FC236}">
                <a16:creationId xmlns:a16="http://schemas.microsoft.com/office/drawing/2014/main" id="{C515481C-A80D-DD26-78F5-5A23B0D2C969}"/>
              </a:ext>
            </a:extLst>
          </p:cNvPr>
          <p:cNvSpPr txBox="1"/>
          <p:nvPr/>
        </p:nvSpPr>
        <p:spPr>
          <a:xfrm>
            <a:off x="10820400" y="1507957"/>
            <a:ext cx="705853" cy="3416320"/>
          </a:xfrm>
          <a:prstGeom prst="rect">
            <a:avLst/>
          </a:prstGeom>
          <a:noFill/>
        </p:spPr>
        <p:txBody>
          <a:bodyPr wrap="square" rtlCol="0">
            <a:spAutoFit/>
          </a:bodyPr>
          <a:lstStyle/>
          <a:p>
            <a:r>
              <a:rPr lang="en-IN" sz="3600" dirty="0">
                <a:ln>
                  <a:solidFill>
                    <a:schemeClr val="accent6">
                      <a:lumMod val="50000"/>
                    </a:schemeClr>
                  </a:solidFill>
                </a:ln>
                <a:latin typeface="Algerian" panose="04020705040A02060702" pitchFamily="82" charset="0"/>
              </a:rPr>
              <a:t>TABLES</a:t>
            </a:r>
          </a:p>
        </p:txBody>
      </p:sp>
    </p:spTree>
    <p:extLst>
      <p:ext uri="{BB962C8B-B14F-4D97-AF65-F5344CB8AC3E}">
        <p14:creationId xmlns:p14="http://schemas.microsoft.com/office/powerpoint/2010/main" val="200596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60A77441-3238-4113-D66C-238DD3D0B821}"/>
              </a:ext>
            </a:extLst>
          </p:cNvPr>
          <p:cNvPicPr>
            <a:picLocks noGrp="1" noChangeAspect="1"/>
          </p:cNvPicPr>
          <p:nvPr>
            <p:ph type="pic" idx="1"/>
          </p:nvPr>
        </p:nvPicPr>
        <p:blipFill rotWithShape="1">
          <a:blip r:embed="rId2"/>
          <a:srcRect l="216" r="19000" b="5575"/>
          <a:stretch/>
        </p:blipFill>
        <p:spPr>
          <a:xfrm>
            <a:off x="389020" y="716440"/>
            <a:ext cx="7102643" cy="5425119"/>
          </a:xfrm>
        </p:spPr>
      </p:pic>
      <p:sp>
        <p:nvSpPr>
          <p:cNvPr id="2" name="Title 1">
            <a:extLst>
              <a:ext uri="{FF2B5EF4-FFF2-40B4-BE49-F238E27FC236}">
                <a16:creationId xmlns:a16="http://schemas.microsoft.com/office/drawing/2014/main" id="{483601A2-D1C6-AEDA-EC75-6B2C2A3BE1E8}"/>
              </a:ext>
            </a:extLst>
          </p:cNvPr>
          <p:cNvSpPr>
            <a:spLocks noGrp="1"/>
          </p:cNvSpPr>
          <p:nvPr>
            <p:ph type="title"/>
          </p:nvPr>
        </p:nvSpPr>
        <p:spPr>
          <a:xfrm>
            <a:off x="8477250" y="593558"/>
            <a:ext cx="3144774" cy="697831"/>
          </a:xfrm>
        </p:spPr>
        <p:txBody>
          <a:bodyPr/>
          <a:lstStyle/>
          <a:p>
            <a:r>
              <a:rPr lang="en-IN" sz="2800" dirty="0">
                <a:solidFill>
                  <a:schemeClr val="accent2">
                    <a:lumMod val="75000"/>
                  </a:schemeClr>
                </a:solidFill>
              </a:rPr>
              <a:t>CODE OVERVIEW</a:t>
            </a:r>
          </a:p>
        </p:txBody>
      </p:sp>
      <p:sp>
        <p:nvSpPr>
          <p:cNvPr id="9" name="Text Placeholder 8">
            <a:extLst>
              <a:ext uri="{FF2B5EF4-FFF2-40B4-BE49-F238E27FC236}">
                <a16:creationId xmlns:a16="http://schemas.microsoft.com/office/drawing/2014/main" id="{2F4CAE0E-E25C-A7AF-EAD3-3161B3CE24EB}"/>
              </a:ext>
            </a:extLst>
          </p:cNvPr>
          <p:cNvSpPr>
            <a:spLocks noGrp="1"/>
          </p:cNvSpPr>
          <p:nvPr>
            <p:ph type="body" sz="half" idx="2"/>
          </p:nvPr>
        </p:nvSpPr>
        <p:spPr>
          <a:xfrm>
            <a:off x="8477250" y="1636295"/>
            <a:ext cx="3144774" cy="4788568"/>
          </a:xfrm>
        </p:spPr>
        <p:txBody>
          <a:bodyPr>
            <a:noAutofit/>
          </a:bodyPr>
          <a:lstStyle/>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Establishes a connection to a MySQL database using `</a:t>
            </a:r>
            <a:r>
              <a:rPr lang="en-US" sz="1200" dirty="0" err="1">
                <a:latin typeface="Times New Roman" panose="02020603050405020304" pitchFamily="18" charset="0"/>
                <a:cs typeface="Times New Roman" panose="02020603050405020304" pitchFamily="18" charset="0"/>
              </a:rPr>
              <a:t>mysql.connector</a:t>
            </a:r>
            <a:r>
              <a:rPr lang="en-US" sz="1200" dirty="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Defines tables for student achievements, such as SAP, Paper, Project, and Coding.</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Differentiates between administrators and students based on user input.</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Provides administrators with options to view and manage achievements data, requiring a password for access.</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Allows students to input details about SAP participation, including event type, winning status, and points.</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Incorporates separate functions for adding SAP, Paper, Project, and Coding data to their respective tables.</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Utilizes the `tabulate` library to display table data in a structured format.</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    Enables the display of total SAP points for a specific student based on their roll number.</a:t>
            </a:r>
            <a:endParaRPr lang="en-IN" sz="1200" dirty="0">
              <a:latin typeface="Times New Roman" panose="02020603050405020304" pitchFamily="18" charset="0"/>
              <a:cs typeface="Times New Roman" panose="02020603050405020304" pitchFamily="18" charset="0"/>
            </a:endParaRPr>
          </a:p>
        </p:txBody>
      </p:sp>
      <p:pic>
        <p:nvPicPr>
          <p:cNvPr id="13" name="Graphic 12" descr="Back with solid fill">
            <a:extLst>
              <a:ext uri="{FF2B5EF4-FFF2-40B4-BE49-F238E27FC236}">
                <a16:creationId xmlns:a16="http://schemas.microsoft.com/office/drawing/2014/main" id="{68AA8F41-E142-F157-6333-FC701E099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7427495" y="183280"/>
            <a:ext cx="914400" cy="954024"/>
          </a:xfrm>
          <a:prstGeom prst="rect">
            <a:avLst/>
          </a:prstGeom>
        </p:spPr>
      </p:pic>
    </p:spTree>
    <p:extLst>
      <p:ext uri="{BB962C8B-B14F-4D97-AF65-F5344CB8AC3E}">
        <p14:creationId xmlns:p14="http://schemas.microsoft.com/office/powerpoint/2010/main" val="64598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58888F9-5CD4-5C40-15F5-D281C72C46CF}"/>
              </a:ext>
            </a:extLst>
          </p:cNvPr>
          <p:cNvPicPr>
            <a:picLocks noGrp="1" noChangeAspect="1"/>
          </p:cNvPicPr>
          <p:nvPr>
            <p:ph type="pic" idx="1"/>
          </p:nvPr>
        </p:nvPicPr>
        <p:blipFill rotWithShape="1">
          <a:blip r:embed="rId2"/>
          <a:srcRect l="-453" r="31515" b="7698"/>
          <a:stretch/>
        </p:blipFill>
        <p:spPr>
          <a:xfrm>
            <a:off x="569976" y="483396"/>
            <a:ext cx="7039016" cy="5891207"/>
          </a:xfrm>
        </p:spPr>
      </p:pic>
      <p:sp>
        <p:nvSpPr>
          <p:cNvPr id="3" name="Title 2">
            <a:extLst>
              <a:ext uri="{FF2B5EF4-FFF2-40B4-BE49-F238E27FC236}">
                <a16:creationId xmlns:a16="http://schemas.microsoft.com/office/drawing/2014/main" id="{E6FCF90C-FACA-572D-AEEB-2523F5441729}"/>
              </a:ext>
            </a:extLst>
          </p:cNvPr>
          <p:cNvSpPr>
            <a:spLocks noGrp="1"/>
          </p:cNvSpPr>
          <p:nvPr>
            <p:ph type="title"/>
          </p:nvPr>
        </p:nvSpPr>
        <p:spPr>
          <a:xfrm>
            <a:off x="8775031" y="619546"/>
            <a:ext cx="2758761" cy="808201"/>
          </a:xfrm>
        </p:spPr>
        <p:txBody>
          <a:bodyPr/>
          <a:lstStyle/>
          <a:p>
            <a:r>
              <a:rPr lang="en-IN" b="1" dirty="0">
                <a:latin typeface="Times New Roman" panose="02020603050405020304" pitchFamily="18" charset="0"/>
                <a:cs typeface="Times New Roman" panose="02020603050405020304" pitchFamily="18" charset="0"/>
              </a:rPr>
              <a:t>OUTPUT</a:t>
            </a:r>
          </a:p>
        </p:txBody>
      </p:sp>
      <p:sp>
        <p:nvSpPr>
          <p:cNvPr id="4" name="Text Placeholder 3">
            <a:extLst>
              <a:ext uri="{FF2B5EF4-FFF2-40B4-BE49-F238E27FC236}">
                <a16:creationId xmlns:a16="http://schemas.microsoft.com/office/drawing/2014/main" id="{87A4A7CE-D2F9-95A5-D7C6-B130CC669840}"/>
              </a:ext>
            </a:extLst>
          </p:cNvPr>
          <p:cNvSpPr>
            <a:spLocks noGrp="1"/>
          </p:cNvSpPr>
          <p:nvPr>
            <p:ph type="body" sz="half" idx="2"/>
          </p:nvPr>
        </p:nvSpPr>
        <p:spPr>
          <a:xfrm>
            <a:off x="8686800" y="3007894"/>
            <a:ext cx="2935224" cy="2889985"/>
          </a:xfrm>
        </p:spPr>
        <p:txBody>
          <a:bodyPr>
            <a:normAutofit/>
          </a:bodyPr>
          <a:lstStyle/>
          <a:p>
            <a:r>
              <a:rPr lang="en-IN" sz="4000" dirty="0">
                <a:latin typeface="Times New Roman" panose="02020603050405020304" pitchFamily="18" charset="0"/>
                <a:cs typeface="Times New Roman" panose="02020603050405020304" pitchFamily="18" charset="0"/>
              </a:rPr>
              <a:t>View sap </a:t>
            </a:r>
          </a:p>
        </p:txBody>
      </p:sp>
    </p:spTree>
    <p:extLst>
      <p:ext uri="{BB962C8B-B14F-4D97-AF65-F5344CB8AC3E}">
        <p14:creationId xmlns:p14="http://schemas.microsoft.com/office/powerpoint/2010/main" val="264150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B381C0D-6F02-74AE-5352-2F75E9FD1029}"/>
              </a:ext>
            </a:extLst>
          </p:cNvPr>
          <p:cNvSpPr>
            <a:spLocks noGrp="1"/>
          </p:cNvSpPr>
          <p:nvPr>
            <p:ph type="body" idx="1"/>
          </p:nvPr>
        </p:nvSpPr>
        <p:spPr>
          <a:xfrm>
            <a:off x="1687068" y="948434"/>
            <a:ext cx="4663440" cy="640080"/>
          </a:xfrm>
        </p:spPr>
        <p:txBody>
          <a:bodyPr>
            <a:normAutofit/>
          </a:bodyPr>
          <a:lstStyle/>
          <a:p>
            <a:r>
              <a:rPr lang="en-IN" sz="2800" dirty="0"/>
              <a:t>VIEW PAPER </a:t>
            </a:r>
          </a:p>
        </p:txBody>
      </p:sp>
      <p:pic>
        <p:nvPicPr>
          <p:cNvPr id="11" name="Content Placeholder 10">
            <a:extLst>
              <a:ext uri="{FF2B5EF4-FFF2-40B4-BE49-F238E27FC236}">
                <a16:creationId xmlns:a16="http://schemas.microsoft.com/office/drawing/2014/main" id="{577264B6-6229-3F2B-CAF6-84F35843C7CB}"/>
              </a:ext>
            </a:extLst>
          </p:cNvPr>
          <p:cNvPicPr>
            <a:picLocks noGrp="1" noChangeAspect="1"/>
          </p:cNvPicPr>
          <p:nvPr>
            <p:ph sz="half" idx="2"/>
          </p:nvPr>
        </p:nvPicPr>
        <p:blipFill rotWithShape="1">
          <a:blip r:embed="rId2"/>
          <a:srcRect r="46235" b="62172"/>
          <a:stretch/>
        </p:blipFill>
        <p:spPr>
          <a:xfrm>
            <a:off x="649706" y="2077453"/>
            <a:ext cx="4788568" cy="3424989"/>
          </a:xfrm>
        </p:spPr>
      </p:pic>
      <p:sp>
        <p:nvSpPr>
          <p:cNvPr id="8" name="Text Placeholder 7">
            <a:extLst>
              <a:ext uri="{FF2B5EF4-FFF2-40B4-BE49-F238E27FC236}">
                <a16:creationId xmlns:a16="http://schemas.microsoft.com/office/drawing/2014/main" id="{6E58708E-8B5C-7424-7D31-05764DE2EAA1}"/>
              </a:ext>
            </a:extLst>
          </p:cNvPr>
          <p:cNvSpPr>
            <a:spLocks noGrp="1"/>
          </p:cNvSpPr>
          <p:nvPr>
            <p:ph type="body" sz="quarter" idx="3"/>
          </p:nvPr>
        </p:nvSpPr>
        <p:spPr>
          <a:xfrm>
            <a:off x="7220712" y="948434"/>
            <a:ext cx="4663440" cy="640080"/>
          </a:xfrm>
        </p:spPr>
        <p:txBody>
          <a:bodyPr>
            <a:normAutofit/>
          </a:bodyPr>
          <a:lstStyle/>
          <a:p>
            <a:r>
              <a:rPr lang="en-IN" sz="2800" dirty="0"/>
              <a:t>VIEW PROJECT</a:t>
            </a:r>
          </a:p>
        </p:txBody>
      </p:sp>
      <p:pic>
        <p:nvPicPr>
          <p:cNvPr id="13" name="Content Placeholder 12">
            <a:extLst>
              <a:ext uri="{FF2B5EF4-FFF2-40B4-BE49-F238E27FC236}">
                <a16:creationId xmlns:a16="http://schemas.microsoft.com/office/drawing/2014/main" id="{D1661283-80ED-418E-6FE6-B466FF5BC022}"/>
              </a:ext>
            </a:extLst>
          </p:cNvPr>
          <p:cNvPicPr>
            <a:picLocks noGrp="1" noChangeAspect="1"/>
          </p:cNvPicPr>
          <p:nvPr>
            <p:ph sz="quarter" idx="4"/>
          </p:nvPr>
        </p:nvPicPr>
        <p:blipFill rotWithShape="1">
          <a:blip r:embed="rId2"/>
          <a:srcRect t="58349" r="47475" b="7669"/>
          <a:stretch/>
        </p:blipFill>
        <p:spPr>
          <a:xfrm>
            <a:off x="6457950" y="2077454"/>
            <a:ext cx="4575810" cy="3424988"/>
          </a:xfrm>
        </p:spPr>
      </p:pic>
    </p:spTree>
    <p:extLst>
      <p:ext uri="{BB962C8B-B14F-4D97-AF65-F5344CB8AC3E}">
        <p14:creationId xmlns:p14="http://schemas.microsoft.com/office/powerpoint/2010/main" val="371321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E9C484-06B0-CDD2-B72B-CE95E57BEE2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VIEW SAP FOR A SPECIFIC STUDENT</a:t>
            </a:r>
          </a:p>
        </p:txBody>
      </p:sp>
      <p:pic>
        <p:nvPicPr>
          <p:cNvPr id="8" name="Picture 7">
            <a:extLst>
              <a:ext uri="{FF2B5EF4-FFF2-40B4-BE49-F238E27FC236}">
                <a16:creationId xmlns:a16="http://schemas.microsoft.com/office/drawing/2014/main" id="{76E9A903-A625-9E17-932C-22CCEDFD1511}"/>
              </a:ext>
            </a:extLst>
          </p:cNvPr>
          <p:cNvPicPr>
            <a:picLocks noChangeAspect="1"/>
          </p:cNvPicPr>
          <p:nvPr/>
        </p:nvPicPr>
        <p:blipFill>
          <a:blip r:embed="rId2"/>
          <a:stretch>
            <a:fillRect/>
          </a:stretch>
        </p:blipFill>
        <p:spPr>
          <a:xfrm>
            <a:off x="1066364" y="2743140"/>
            <a:ext cx="10059272" cy="1371719"/>
          </a:xfrm>
          <a:prstGeom prst="rect">
            <a:avLst/>
          </a:prstGeom>
        </p:spPr>
      </p:pic>
      <p:pic>
        <p:nvPicPr>
          <p:cNvPr id="10" name="Picture 9">
            <a:extLst>
              <a:ext uri="{FF2B5EF4-FFF2-40B4-BE49-F238E27FC236}">
                <a16:creationId xmlns:a16="http://schemas.microsoft.com/office/drawing/2014/main" id="{5DAC418F-206B-16BF-B5DF-783E3A757377}"/>
              </a:ext>
            </a:extLst>
          </p:cNvPr>
          <p:cNvPicPr>
            <a:picLocks noChangeAspect="1"/>
          </p:cNvPicPr>
          <p:nvPr/>
        </p:nvPicPr>
        <p:blipFill rotWithShape="1">
          <a:blip r:embed="rId3"/>
          <a:srcRect t="29370" r="48889" b="21482"/>
          <a:stretch/>
        </p:blipFill>
        <p:spPr>
          <a:xfrm>
            <a:off x="2302042" y="1868904"/>
            <a:ext cx="7483641" cy="4346501"/>
          </a:xfrm>
          <a:prstGeom prst="rect">
            <a:avLst/>
          </a:prstGeom>
        </p:spPr>
      </p:pic>
    </p:spTree>
    <p:extLst>
      <p:ext uri="{BB962C8B-B14F-4D97-AF65-F5344CB8AC3E}">
        <p14:creationId xmlns:p14="http://schemas.microsoft.com/office/powerpoint/2010/main" val="280041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5AD009-BB7F-3CEF-0359-762A71F97739}"/>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10241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{D7551666-961E-409E-B9DA-A2D7A9F5CE6D}tf78829772_win32</Template>
  <TotalTime>220</TotalTime>
  <Words>272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Garamond</vt:lpstr>
      <vt:lpstr>Sagona Book</vt:lpstr>
      <vt:lpstr>Sagona ExtraLight</vt:lpstr>
      <vt:lpstr>Times New Roman</vt:lpstr>
      <vt:lpstr>Wingdings</vt:lpstr>
      <vt:lpstr>SavonVTI</vt:lpstr>
      <vt:lpstr>SAP POINT CALCULATION</vt:lpstr>
      <vt:lpstr>ABSTRACT</vt:lpstr>
      <vt:lpstr>PowerPoint Presentation</vt:lpstr>
      <vt:lpstr>CODE OVERVIEW</vt:lpstr>
      <vt:lpstr>OUTPUT</vt:lpstr>
      <vt:lpstr>PowerPoint Presentation</vt:lpstr>
      <vt:lpstr>VIEW SAP FOR A SPECIFIC STUDENT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POINT CALCULATION</dc:title>
  <dc:creator>dharshana veluchamy</dc:creator>
  <cp:lastModifiedBy>dharshana veluchamy</cp:lastModifiedBy>
  <cp:revision>9</cp:revision>
  <dcterms:created xsi:type="dcterms:W3CDTF">2024-01-04T13:02:49Z</dcterms:created>
  <dcterms:modified xsi:type="dcterms:W3CDTF">2024-01-17T13:30:11Z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