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Student Performance Factor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jothika.xlsx]in'!$E$2:$E$30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E-C347-B4F9-86242A700EC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jothika.xlsx]in'!$F$2:$F$30</c:f>
              <c:numCache>
                <c:formatCode>General</c:formatCode>
                <c:ptCount val="29"/>
                <c:pt idx="0">
                  <c:v>7</c:v>
                </c:pt>
                <c:pt idx="1">
                  <c:v>8</c:v>
                </c:pt>
                <c:pt idx="2">
                  <c:v>7</c:v>
                </c:pt>
                <c:pt idx="3">
                  <c:v>8</c:v>
                </c:pt>
                <c:pt idx="4">
                  <c:v>6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8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10</c:v>
                </c:pt>
                <c:pt idx="17">
                  <c:v>6</c:v>
                </c:pt>
                <c:pt idx="18">
                  <c:v>9</c:v>
                </c:pt>
                <c:pt idx="19">
                  <c:v>7</c:v>
                </c:pt>
                <c:pt idx="20">
                  <c:v>5</c:v>
                </c:pt>
                <c:pt idx="21">
                  <c:v>6</c:v>
                </c:pt>
                <c:pt idx="22">
                  <c:v>8</c:v>
                </c:pt>
                <c:pt idx="23">
                  <c:v>8</c:v>
                </c:pt>
                <c:pt idx="24">
                  <c:v>5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E-C347-B4F9-86242A700EC1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jothika.xlsx]in'!$G$2:$G$30</c:f>
              <c:numCache>
                <c:formatCode>General</c:formatCode>
                <c:ptCount val="29"/>
                <c:pt idx="0">
                  <c:v>73</c:v>
                </c:pt>
                <c:pt idx="1">
                  <c:v>59</c:v>
                </c:pt>
                <c:pt idx="2">
                  <c:v>91</c:v>
                </c:pt>
                <c:pt idx="3">
                  <c:v>98</c:v>
                </c:pt>
                <c:pt idx="4">
                  <c:v>65</c:v>
                </c:pt>
                <c:pt idx="5">
                  <c:v>89</c:v>
                </c:pt>
                <c:pt idx="6">
                  <c:v>68</c:v>
                </c:pt>
                <c:pt idx="7">
                  <c:v>50</c:v>
                </c:pt>
                <c:pt idx="8">
                  <c:v>80</c:v>
                </c:pt>
                <c:pt idx="9">
                  <c:v>71</c:v>
                </c:pt>
                <c:pt idx="10">
                  <c:v>88</c:v>
                </c:pt>
                <c:pt idx="11">
                  <c:v>87</c:v>
                </c:pt>
                <c:pt idx="12">
                  <c:v>97</c:v>
                </c:pt>
                <c:pt idx="13">
                  <c:v>72</c:v>
                </c:pt>
                <c:pt idx="14">
                  <c:v>74</c:v>
                </c:pt>
                <c:pt idx="15">
                  <c:v>70</c:v>
                </c:pt>
                <c:pt idx="16">
                  <c:v>65</c:v>
                </c:pt>
                <c:pt idx="17">
                  <c:v>82</c:v>
                </c:pt>
                <c:pt idx="18">
                  <c:v>91</c:v>
                </c:pt>
                <c:pt idx="19">
                  <c:v>58</c:v>
                </c:pt>
                <c:pt idx="20">
                  <c:v>99</c:v>
                </c:pt>
                <c:pt idx="21">
                  <c:v>84</c:v>
                </c:pt>
                <c:pt idx="22">
                  <c:v>89</c:v>
                </c:pt>
                <c:pt idx="23">
                  <c:v>100</c:v>
                </c:pt>
                <c:pt idx="24">
                  <c:v>75</c:v>
                </c:pt>
                <c:pt idx="25">
                  <c:v>54</c:v>
                </c:pt>
                <c:pt idx="26">
                  <c:v>90</c:v>
                </c:pt>
                <c:pt idx="27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2E-C347-B4F9-86242A700EC1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jothika.xlsx]in'!$H$2:$H$30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2E-C347-B4F9-86242A700EC1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jothika.xlsx]in'!$I$2:$I$30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2E-C347-B4F9-86242A700EC1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jothika.xlsx]in'!$J$2:$J$30</c:f>
              <c:numCache>
                <c:formatCode>General</c:formatCode>
                <c:ptCount val="29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3</c:v>
                </c:pt>
                <c:pt idx="19">
                  <c:v>3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2E-C347-B4F9-86242A700EC1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jothika.xlsx]in'!$K$2:$K$30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2E-C347-B4F9-86242A700EC1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jothika.xlsx]in'!$L$2:$L$30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2E-C347-B4F9-86242A700EC1}"/>
            </c:ext>
          </c:extLst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jothika.xlsx]in'!$M$2:$M$30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2E-C347-B4F9-86242A700EC1}"/>
            </c:ext>
          </c:extLst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jothika.xlsx]in'!$N$2:$N$30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C2E-C347-B4F9-86242A700EC1}"/>
            </c:ext>
          </c:extLst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jothika.xlsx]in'!$O$2:$O$30</c:f>
              <c:numCache>
                <c:formatCode>General</c:formatCode>
                <c:ptCount val="29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5</c:v>
                </c:pt>
                <c:pt idx="10">
                  <c:v>4</c:v>
                </c:pt>
                <c:pt idx="11">
                  <c:v>2</c:v>
                </c:pt>
                <c:pt idx="12">
                  <c:v>4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4</c:v>
                </c:pt>
                <c:pt idx="20">
                  <c:v>1</c:v>
                </c:pt>
                <c:pt idx="21">
                  <c:v>3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2E-C347-B4F9-86242A700EC1}"/>
            </c:ext>
          </c:extLst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jothika.xlsx]in'!$P$2:$P$30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C2E-C347-B4F9-86242A700EC1}"/>
            </c:ext>
          </c:extLst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jothika.xlsx]in'!$Q$2:$Q$30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C2E-C347-B4F9-86242A700EC1}"/>
            </c:ext>
          </c:extLst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jothika.xlsx]in'!$R$2:$R$30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C2E-C347-B4F9-86242A700EC1}"/>
            </c:ext>
          </c:extLst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jothika.xlsx]in'!$S$2:$S$30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C2E-C347-B4F9-86242A700EC1}"/>
            </c:ext>
          </c:extLst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'[StudentPerformanceFactors jothika.xlsx]in'!$T$2:$T$30</c:f>
              <c:numCache>
                <c:formatCode>General</c:formatCode>
                <c:ptCount val="29"/>
                <c:pt idx="0">
                  <c:v>67</c:v>
                </c:pt>
                <c:pt idx="1">
                  <c:v>61</c:v>
                </c:pt>
                <c:pt idx="2">
                  <c:v>74</c:v>
                </c:pt>
                <c:pt idx="3">
                  <c:v>71</c:v>
                </c:pt>
                <c:pt idx="4">
                  <c:v>70</c:v>
                </c:pt>
                <c:pt idx="5">
                  <c:v>71</c:v>
                </c:pt>
                <c:pt idx="6">
                  <c:v>67</c:v>
                </c:pt>
                <c:pt idx="7">
                  <c:v>66</c:v>
                </c:pt>
                <c:pt idx="8">
                  <c:v>69</c:v>
                </c:pt>
                <c:pt idx="9">
                  <c:v>72</c:v>
                </c:pt>
                <c:pt idx="10">
                  <c:v>68</c:v>
                </c:pt>
                <c:pt idx="11">
                  <c:v>71</c:v>
                </c:pt>
                <c:pt idx="12">
                  <c:v>70</c:v>
                </c:pt>
                <c:pt idx="13">
                  <c:v>66</c:v>
                </c:pt>
                <c:pt idx="14">
                  <c:v>65</c:v>
                </c:pt>
                <c:pt idx="15">
                  <c:v>64</c:v>
                </c:pt>
                <c:pt idx="16">
                  <c:v>60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69</c:v>
                </c:pt>
                <c:pt idx="21">
                  <c:v>72</c:v>
                </c:pt>
                <c:pt idx="22">
                  <c:v>66</c:v>
                </c:pt>
                <c:pt idx="23">
                  <c:v>66</c:v>
                </c:pt>
                <c:pt idx="24">
                  <c:v>63</c:v>
                </c:pt>
                <c:pt idx="25">
                  <c:v>64</c:v>
                </c:pt>
                <c:pt idx="26">
                  <c:v>65</c:v>
                </c:pt>
                <c:pt idx="27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C2E-C347-B4F9-86242A700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16287232"/>
        <c:axId val="2016289024"/>
      </c:barChart>
      <c:catAx>
        <c:axId val="2016287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89024"/>
        <c:crosses val="autoZero"/>
        <c:auto val="1"/>
        <c:lblAlgn val="ctr"/>
        <c:lblOffset val="100"/>
        <c:noMultiLvlLbl val="0"/>
      </c:catAx>
      <c:valAx>
        <c:axId val="201628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8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err="1"/>
              <a:t>C.Jothika</a:t>
            </a:r>
            <a:r>
              <a:rPr lang="en-GB" sz="2400" dirty="0"/>
              <a:t>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312204088( F06991B9D2217FC923E4B65AF66EA1AF)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 </a:t>
            </a:r>
            <a:r>
              <a:rPr lang="en-GB" sz="2400" dirty="0" err="1"/>
              <a:t>B.Com</a:t>
            </a:r>
            <a:r>
              <a:rPr lang="en-GB" sz="2400" dirty="0"/>
              <a:t> ( G 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</a:t>
            </a:r>
            <a:r>
              <a:rPr lang="en-GB" sz="2400" dirty="0" err="1"/>
              <a:t>Sriram</a:t>
            </a:r>
            <a:r>
              <a:rPr lang="en-GB" sz="2400" dirty="0"/>
              <a:t>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5859-E490-DBCC-BBBC-0697FDBE8010}"/>
              </a:ext>
            </a:extLst>
          </p:cNvPr>
          <p:cNvSpPr txBox="1"/>
          <p:nvPr/>
        </p:nvSpPr>
        <p:spPr>
          <a:xfrm>
            <a:off x="1102252" y="1957912"/>
            <a:ext cx="6100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Statistical Analysis:</a:t>
            </a:r>
            <a:r>
              <a:rPr lang="en-GB" dirty="0"/>
              <a:t> Use descriptive statistics (mean, median, mode, standard deviation) to summarize performance </a:t>
            </a:r>
            <a:r>
              <a:rPr lang="en-GB" dirty="0" err="1"/>
              <a:t>data.</a:t>
            </a:r>
            <a:r>
              <a:rPr lang="en-GB" b="1" dirty="0" err="1"/>
              <a:t>Data</a:t>
            </a:r>
            <a:r>
              <a:rPr lang="en-GB" b="1" dirty="0"/>
              <a:t> Visualization:</a:t>
            </a:r>
            <a:r>
              <a:rPr lang="en-GB" dirty="0"/>
              <a:t> Create charts, histograms, and scatter plots to visualize trends, distributions, and correlations.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D2130-C00C-06B7-DFE2-09422A4EA1B8}"/>
              </a:ext>
            </a:extLst>
          </p:cNvPr>
          <p:cNvSpPr txBox="1"/>
          <p:nvPr/>
        </p:nvSpPr>
        <p:spPr>
          <a:xfrm>
            <a:off x="993642" y="3619907"/>
            <a:ext cx="610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Regression Models:</a:t>
            </a:r>
            <a:r>
              <a:rPr lang="en-GB" dirty="0"/>
              <a:t> Use techniques such as Linear Regression or Support Vector Regression to predict continuous outcomes like future grades based on historical </a:t>
            </a:r>
            <a:r>
              <a:rPr lang="en-GB" dirty="0" err="1"/>
              <a:t>data.</a:t>
            </a:r>
            <a:r>
              <a:rPr lang="en-GB" b="1" dirty="0" err="1"/>
              <a:t>Time</a:t>
            </a:r>
            <a:r>
              <a:rPr lang="en-GB" b="1" dirty="0"/>
              <a:t> Series Analysis:</a:t>
            </a:r>
            <a:r>
              <a:rPr lang="en-GB" dirty="0"/>
              <a:t> Apply models like ARIMA or LSTM (Long Short-Term Memory) networks to forecast performance trends over time.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2CA539-FC50-9A3B-7F9A-EEAABDE73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687168"/>
              </p:ext>
            </p:extLst>
          </p:nvPr>
        </p:nvGraphicFramePr>
        <p:xfrm>
          <a:off x="1491401" y="1498516"/>
          <a:ext cx="7428253" cy="457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301D4-A3C2-D04F-02A0-155ADE57B44D}"/>
              </a:ext>
            </a:extLst>
          </p:cNvPr>
          <p:cNvSpPr txBox="1"/>
          <p:nvPr/>
        </p:nvSpPr>
        <p:spPr>
          <a:xfrm>
            <a:off x="1542338" y="2266642"/>
            <a:ext cx="6100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 </a:t>
            </a:r>
            <a:r>
              <a:rPr lang="en-GB" b="1" dirty="0" err="1"/>
              <a:t>analyzing</a:t>
            </a:r>
            <a:r>
              <a:rPr lang="en-GB" b="1" dirty="0"/>
              <a:t> student performance factors, our comprehensive approach reveals that various interconnected elements significantly influence academic outcomes. By integrating and </a:t>
            </a:r>
            <a:r>
              <a:rPr lang="en-GB" b="1" dirty="0" err="1"/>
              <a:t>analyzing</a:t>
            </a:r>
            <a:r>
              <a:rPr lang="en-GB" b="1" dirty="0"/>
              <a:t> diverse data sets, including demographic information, academic performance, teaching quality, and socio-economic factors, we gain a nuanced understanding of what drives student success and where challenges arise.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C3070-D56F-3677-986D-3FAA885AE326}"/>
              </a:ext>
            </a:extLst>
          </p:cNvPr>
          <p:cNvSpPr txBox="1"/>
          <p:nvPr/>
        </p:nvSpPr>
        <p:spPr>
          <a:xfrm>
            <a:off x="1150489" y="2413337"/>
            <a:ext cx="6100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recent academic evaluations, there has been a noticeable variation in student performance across different subjects and grade levels. This variation poses a challenge for educators and policymakers who aim to ensure consistent and high-quality educational outcomes. The objective of this study is to identify and </a:t>
            </a:r>
            <a:r>
              <a:rPr lang="en-GB" dirty="0" err="1"/>
              <a:t>analyze</a:t>
            </a:r>
            <a:r>
              <a:rPr lang="en-GB" dirty="0"/>
              <a:t> the factors influencing student performance in [specific educational context or region].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1F098-37BE-33F1-56CC-A97A2E761A35}"/>
              </a:ext>
            </a:extLst>
          </p:cNvPr>
          <p:cNvSpPr txBox="1"/>
          <p:nvPr/>
        </p:nvSpPr>
        <p:spPr>
          <a:xfrm>
            <a:off x="990600" y="2019300"/>
            <a:ext cx="610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Data Collection: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Quantitative Data:</a:t>
            </a:r>
            <a:r>
              <a:rPr lang="en-GB" dirty="0"/>
              <a:t> Gather performance metrics, attendance records, and standardized test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Qualitative Data:</a:t>
            </a:r>
            <a:r>
              <a:rPr lang="en-GB" dirty="0"/>
              <a:t> Conduct surveys and interviews with students, teachers, and parents.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6DB8F-6088-C595-B9F4-29028EA4FDB5}"/>
              </a:ext>
            </a:extLst>
          </p:cNvPr>
          <p:cNvSpPr txBox="1"/>
          <p:nvPr/>
        </p:nvSpPr>
        <p:spPr>
          <a:xfrm>
            <a:off x="990600" y="3820478"/>
            <a:ext cx="610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Data Analysis: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Statistical Analysis:</a:t>
            </a:r>
            <a:r>
              <a:rPr lang="en-GB" dirty="0"/>
              <a:t> Use statistical tools to identify patterns and correlations between performance and influencing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Comparative Analysis:</a:t>
            </a:r>
            <a:r>
              <a:rPr lang="en-GB" dirty="0"/>
              <a:t> Compare performance data across different demographic groups and educational settings.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3E99C-4372-0950-A896-89C587DCF850}"/>
              </a:ext>
            </a:extLst>
          </p:cNvPr>
          <p:cNvSpPr txBox="1"/>
          <p:nvPr/>
        </p:nvSpPr>
        <p:spPr>
          <a:xfrm>
            <a:off x="2352829" y="2514530"/>
            <a:ext cx="6100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PRINCIPAL </a:t>
            </a:r>
          </a:p>
          <a:p>
            <a:endParaRPr lang="en-GB" b="1" dirty="0"/>
          </a:p>
          <a:p>
            <a:r>
              <a:rPr lang="en-GB" b="1" dirty="0"/>
              <a:t>TEACHER</a:t>
            </a:r>
          </a:p>
          <a:p>
            <a:endParaRPr lang="en-GB" b="1" dirty="0"/>
          </a:p>
          <a:p>
            <a:r>
              <a:rPr lang="en-GB" b="1" dirty="0"/>
              <a:t>STUDENT </a:t>
            </a:r>
          </a:p>
          <a:p>
            <a:endParaRPr lang="en-GB" b="1" dirty="0"/>
          </a:p>
          <a:p>
            <a:r>
              <a:rPr lang="en-GB" b="1" dirty="0"/>
              <a:t>PARENTS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C538F-5B6B-E460-7EFC-356EE3F5AA70}"/>
              </a:ext>
            </a:extLst>
          </p:cNvPr>
          <p:cNvSpPr txBox="1"/>
          <p:nvPr/>
        </p:nvSpPr>
        <p:spPr>
          <a:xfrm>
            <a:off x="3343963" y="2281555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Performance Analytics Dashboard:</a:t>
            </a:r>
            <a:r>
              <a:rPr lang="en-GB" dirty="0"/>
              <a:t> An intuitive platform that consolidates student performance data, including grades, attendance, and </a:t>
            </a:r>
            <a:r>
              <a:rPr lang="en-GB" dirty="0" err="1"/>
              <a:t>behavioral</a:t>
            </a:r>
            <a:r>
              <a:rPr lang="en-GB" dirty="0"/>
              <a:t> metrics.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90926-A8EB-9045-5EEE-7BD1E2E18EA0}"/>
              </a:ext>
            </a:extLst>
          </p:cNvPr>
          <p:cNvSpPr txBox="1"/>
          <p:nvPr/>
        </p:nvSpPr>
        <p:spPr>
          <a:xfrm>
            <a:off x="3343963" y="3503383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Predictive Analytics:</a:t>
            </a:r>
            <a:r>
              <a:rPr lang="en-GB" dirty="0"/>
              <a:t> Utilizing machine learning algorithms, our solution predicts student performance trends and identifies at-risk students before issues become critical.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B4926-C277-CB0D-3B29-474FF76C1EA2}"/>
              </a:ext>
            </a:extLst>
          </p:cNvPr>
          <p:cNvSpPr txBox="1"/>
          <p:nvPr/>
        </p:nvSpPr>
        <p:spPr>
          <a:xfrm>
            <a:off x="3253476" y="4624338"/>
            <a:ext cx="6100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Parental and Teacher Engagement Tools:</a:t>
            </a:r>
            <a:r>
              <a:rPr lang="en-GB" dirty="0"/>
              <a:t> Our platform includes features for enhancing communication and collaboration between parents, teachers, and students, ensuring that all stakeholders are aligned in supporting student success.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CC98B-7041-5935-2691-6548D2AA268C}"/>
              </a:ext>
            </a:extLst>
          </p:cNvPr>
          <p:cNvSpPr txBox="1"/>
          <p:nvPr/>
        </p:nvSpPr>
        <p:spPr>
          <a:xfrm>
            <a:off x="955556" y="1801969"/>
            <a:ext cx="6100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Student ID:</a:t>
            </a:r>
            <a:r>
              <a:rPr lang="en-GB" dirty="0"/>
              <a:t> Unique identifier for each student.</a:t>
            </a:r>
          </a:p>
          <a:p>
            <a:r>
              <a:rPr lang="en-GB" b="1" dirty="0"/>
              <a:t>Age:</a:t>
            </a:r>
            <a:r>
              <a:rPr lang="en-GB" dirty="0"/>
              <a:t> Age of the student</a:t>
            </a:r>
          </a:p>
          <a:p>
            <a:r>
              <a:rPr lang="en-GB" b="1" dirty="0"/>
              <a:t>Gender:</a:t>
            </a:r>
            <a:r>
              <a:rPr lang="en-GB" dirty="0"/>
              <a:t> Gender of the student</a:t>
            </a:r>
          </a:p>
          <a:p>
            <a:r>
              <a:rPr lang="en-GB" b="1" dirty="0"/>
              <a:t>Ethnicity:</a:t>
            </a:r>
            <a:r>
              <a:rPr lang="en-GB" dirty="0"/>
              <a:t> Ethnic background of the student</a:t>
            </a:r>
          </a:p>
          <a:p>
            <a:r>
              <a:rPr lang="en-GB" dirty="0"/>
              <a:t>.</a:t>
            </a:r>
            <a:r>
              <a:rPr lang="en-GB" b="1" dirty="0"/>
              <a:t>Socio-Economic Status:</a:t>
            </a:r>
            <a:r>
              <a:rPr lang="en-GB" dirty="0"/>
              <a:t> Income level or economic classification (e.g., low, middle, high).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6CF30-9449-E0DC-F9C7-1348A9FF9CB9}"/>
              </a:ext>
            </a:extLst>
          </p:cNvPr>
          <p:cNvSpPr txBox="1"/>
          <p:nvPr/>
        </p:nvSpPr>
        <p:spPr>
          <a:xfrm>
            <a:off x="955556" y="3810970"/>
            <a:ext cx="6100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Academic Performance: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Grades:</a:t>
            </a:r>
            <a:r>
              <a:rPr lang="en-GB" dirty="0"/>
              <a:t> Academic scores or grades in various subjects (e.g., math, science, language arts).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Attendance:</a:t>
            </a:r>
            <a:r>
              <a:rPr lang="en-GB" dirty="0"/>
              <a:t> Number of days present and absent.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C9E8D-093E-47D0-99DF-23FC0185FB75}"/>
              </a:ext>
            </a:extLst>
          </p:cNvPr>
          <p:cNvSpPr txBox="1"/>
          <p:nvPr/>
        </p:nvSpPr>
        <p:spPr>
          <a:xfrm>
            <a:off x="2743200" y="2174855"/>
            <a:ext cx="6100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Predictive Analytics: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Proactive Interventions:</a:t>
            </a:r>
            <a:r>
              <a:rPr lang="en-GB" dirty="0"/>
              <a:t> Our solution uses advanced predictive analytics to forecast potential performance issues before they become critical. By identifying at-risk students early, educators can intervene proactively with tailored support strategies.</a:t>
            </a:r>
          </a:p>
          <a:p>
            <a:r>
              <a:rPr lang="en-GB" b="1" dirty="0"/>
              <a:t>2. Comprehensive Data Integration: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Holistic View:</a:t>
            </a:r>
            <a:r>
              <a:rPr lang="en-GB" dirty="0"/>
              <a:t> We integrate diverse data sources—academic performance, socio-economic factors, teaching quality, and </a:t>
            </a:r>
            <a:r>
              <a:rPr lang="en-GB" dirty="0" err="1"/>
              <a:t>behavioral</a:t>
            </a:r>
            <a:r>
              <a:rPr lang="en-GB" dirty="0"/>
              <a:t> data—into a single, cohesive platform. This holistic approach provides a 360-degree view of each student's educational experience and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jagannisha7512@gmail.com</cp:lastModifiedBy>
  <cp:revision>14</cp:revision>
  <dcterms:created xsi:type="dcterms:W3CDTF">2024-03-29T15:07:22Z</dcterms:created>
  <dcterms:modified xsi:type="dcterms:W3CDTF">2024-09-11T06:46:38Z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