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7A1AC6E211CEA7/Documents/naan%20mudhalvan%20project%5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project^.xlsx]Sheet2!PivotTable1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148</c:v>
                </c:pt>
                <c:pt idx="1">
                  <c:v>180</c:v>
                </c:pt>
                <c:pt idx="2">
                  <c:v>164</c:v>
                </c:pt>
                <c:pt idx="3">
                  <c:v>136</c:v>
                </c:pt>
                <c:pt idx="4">
                  <c:v>200</c:v>
                </c:pt>
                <c:pt idx="5">
                  <c:v>200</c:v>
                </c:pt>
                <c:pt idx="6">
                  <c:v>176</c:v>
                </c:pt>
                <c:pt idx="7">
                  <c:v>160</c:v>
                </c:pt>
                <c:pt idx="8">
                  <c:v>152</c:v>
                </c:pt>
                <c:pt idx="9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A-4EC7-9558-A389E5CA8F4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135</c:v>
                </c:pt>
                <c:pt idx="1">
                  <c:v>146</c:v>
                </c:pt>
                <c:pt idx="2">
                  <c:v>127</c:v>
                </c:pt>
                <c:pt idx="3">
                  <c:v>127</c:v>
                </c:pt>
                <c:pt idx="4">
                  <c:v>121</c:v>
                </c:pt>
                <c:pt idx="5">
                  <c:v>108</c:v>
                </c:pt>
                <c:pt idx="6">
                  <c:v>142</c:v>
                </c:pt>
                <c:pt idx="7">
                  <c:v>128</c:v>
                </c:pt>
                <c:pt idx="8">
                  <c:v>126</c:v>
                </c:pt>
                <c:pt idx="9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A-4EC7-9558-A389E5CA8F4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456</c:v>
                </c:pt>
                <c:pt idx="1">
                  <c:v>423</c:v>
                </c:pt>
                <c:pt idx="2">
                  <c:v>480</c:v>
                </c:pt>
                <c:pt idx="3">
                  <c:v>474</c:v>
                </c:pt>
                <c:pt idx="4">
                  <c:v>474</c:v>
                </c:pt>
                <c:pt idx="5">
                  <c:v>453</c:v>
                </c:pt>
                <c:pt idx="6">
                  <c:v>438</c:v>
                </c:pt>
                <c:pt idx="7">
                  <c:v>468</c:v>
                </c:pt>
                <c:pt idx="8">
                  <c:v>480</c:v>
                </c:pt>
                <c:pt idx="9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A-4EC7-9558-A389E5CA8F4D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170</c:v>
                </c:pt>
                <c:pt idx="1">
                  <c:v>125</c:v>
                </c:pt>
                <c:pt idx="2">
                  <c:v>115</c:v>
                </c:pt>
                <c:pt idx="3">
                  <c:v>140</c:v>
                </c:pt>
                <c:pt idx="4">
                  <c:v>115</c:v>
                </c:pt>
                <c:pt idx="5">
                  <c:v>160</c:v>
                </c:pt>
                <c:pt idx="6">
                  <c:v>120</c:v>
                </c:pt>
                <c:pt idx="7">
                  <c:v>150</c:v>
                </c:pt>
                <c:pt idx="8">
                  <c:v>120</c:v>
                </c:pt>
                <c:pt idx="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A-4EC7-9558-A389E5CA8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857775"/>
        <c:axId val="1504852975"/>
      </c:barChart>
      <c:catAx>
        <c:axId val="150485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52975"/>
        <c:crosses val="autoZero"/>
        <c:auto val="1"/>
        <c:lblAlgn val="ctr"/>
        <c:lblOffset val="100"/>
        <c:noMultiLvlLbl val="0"/>
      </c:catAx>
      <c:valAx>
        <c:axId val="150485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5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02122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90637" y="200055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0752" y="35466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186296"/>
            <a:ext cx="10506075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>
                <a:solidFill>
                  <a:srgbClr val="0F0F0F"/>
                </a:solidFill>
                <a:latin typeface="Sitka Small Semibold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25557" y="213360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latin typeface="Cambria"/>
                <a:ea typeface="Cambria"/>
              </a:rPr>
              <a:t>STUDENT NAME : </a:t>
            </a:r>
            <a:r>
              <a:rPr lang="en-GB" sz="2400" b="1" dirty="0" err="1">
                <a:latin typeface="Cambria"/>
                <a:ea typeface="Cambria"/>
              </a:rPr>
              <a:t>Jothika</a:t>
            </a:r>
            <a:r>
              <a:rPr lang="en-GB" sz="2400" b="1" dirty="0">
                <a:latin typeface="Cambria"/>
                <a:ea typeface="Cambria"/>
              </a:rPr>
              <a:t>. V</a:t>
            </a:r>
            <a:endParaRPr lang="en-IN" sz="2400" b="1" dirty="0">
              <a:latin typeface="Cambria"/>
              <a:ea typeface="Cambria"/>
            </a:endParaRP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/>
                <a:ea typeface="Cambria"/>
              </a:rPr>
              <a:t>REG NO : </a:t>
            </a:r>
            <a:r>
              <a:rPr lang="en-GB" sz="2400" b="1" dirty="0">
                <a:latin typeface="Cambria"/>
                <a:ea typeface="Cambria"/>
              </a:rPr>
              <a:t>122200141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DEPARTMENT : BCOM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 (corporate </a:t>
            </a: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secretaryship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COLLEGE : </a:t>
            </a: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D.R.B.C.C.C.Hindu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 college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465BF-827E-E2DE-8204-FEC78C5C51E3}"/>
              </a:ext>
            </a:extLst>
          </p:cNvPr>
          <p:cNvSpPr txBox="1"/>
          <p:nvPr/>
        </p:nvSpPr>
        <p:spPr>
          <a:xfrm>
            <a:off x="1295400" y="1174217"/>
            <a:ext cx="78559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SCREENING </a:t>
            </a:r>
            <a:r>
              <a:rPr lang="en-US"/>
              <a:t>: Downloaded an employee dataset from Kaggle , and saved the dataset in an folder then inserted the same in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CLEANING </a:t>
            </a:r>
            <a:r>
              <a:rPr lang="en-US"/>
              <a:t>: Using conditional formatting from home identified and removed the missing data and selected 9 </a:t>
            </a:r>
            <a:r>
              <a:rPr lang="en-US" err="1"/>
              <a:t>datas</a:t>
            </a:r>
            <a:r>
              <a:rPr lang="en-US"/>
              <a:t>  from the data set like (emp id , name , gender </a:t>
            </a:r>
            <a:r>
              <a:rPr lang="en-US" err="1"/>
              <a:t>etc</a:t>
            </a:r>
            <a:r>
              <a:rPr lang="en-US"/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DATA FORMULATING </a:t>
            </a:r>
            <a:r>
              <a:rPr lang="en-US"/>
              <a:t>: Using  “IFS” condition created an column of performance level using data from current employee rating which gave an output as medium , low ,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PIVOT TABLE CREATION </a:t>
            </a:r>
            <a:r>
              <a:rPr lang="en-US"/>
              <a:t>: Select pivot table from insert and an pivot table is enabled , now select the required data. An pivot table is now created , We can also create pivot table through Queries and Connection icon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/>
              <a:t>GRAPHICAL REPRESENTATION </a:t>
            </a:r>
            <a:r>
              <a:rPr lang="en-US"/>
              <a:t>: After creating an pivot table select the pivot table and go to insert icon and select recommendation chart and an visual representation is created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7" y="13510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90971-0B3A-E51B-31A5-FAABF705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58625"/>
              </p:ext>
            </p:extLst>
          </p:nvPr>
        </p:nvGraphicFramePr>
        <p:xfrm>
          <a:off x="1028700" y="1512994"/>
          <a:ext cx="6905933" cy="328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5554">
                  <a:extLst>
                    <a:ext uri="{9D8B030D-6E8A-4147-A177-3AD203B41FA5}">
                      <a16:colId xmlns:a16="http://schemas.microsoft.com/office/drawing/2014/main" val="2250246041"/>
                    </a:ext>
                  </a:extLst>
                </a:gridCol>
                <a:gridCol w="1401204">
                  <a:extLst>
                    <a:ext uri="{9D8B030D-6E8A-4147-A177-3AD203B41FA5}">
                      <a16:colId xmlns:a16="http://schemas.microsoft.com/office/drawing/2014/main" val="1505755897"/>
                    </a:ext>
                  </a:extLst>
                </a:gridCol>
                <a:gridCol w="450387">
                  <a:extLst>
                    <a:ext uri="{9D8B030D-6E8A-4147-A177-3AD203B41FA5}">
                      <a16:colId xmlns:a16="http://schemas.microsoft.com/office/drawing/2014/main" val="2504981192"/>
                    </a:ext>
                  </a:extLst>
                </a:gridCol>
                <a:gridCol w="717283">
                  <a:extLst>
                    <a:ext uri="{9D8B030D-6E8A-4147-A177-3AD203B41FA5}">
                      <a16:colId xmlns:a16="http://schemas.microsoft.com/office/drawing/2014/main" val="1634117073"/>
                    </a:ext>
                  </a:extLst>
                </a:gridCol>
                <a:gridCol w="784007">
                  <a:extLst>
                    <a:ext uri="{9D8B030D-6E8A-4147-A177-3AD203B41FA5}">
                      <a16:colId xmlns:a16="http://schemas.microsoft.com/office/drawing/2014/main" val="4204394727"/>
                    </a:ext>
                  </a:extLst>
                </a:gridCol>
                <a:gridCol w="967498">
                  <a:extLst>
                    <a:ext uri="{9D8B030D-6E8A-4147-A177-3AD203B41FA5}">
                      <a16:colId xmlns:a16="http://schemas.microsoft.com/office/drawing/2014/main" val="1649452688"/>
                    </a:ext>
                  </a:extLst>
                </a:gridCol>
              </a:tblGrid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469920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48759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Current Employee 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6452250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medium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74410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94173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47501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634840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550001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7564609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6454492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832196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2708617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3209384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059943"/>
                  </a:ext>
                </a:extLst>
              </a:tr>
              <a:tr h="2190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1676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1291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4590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1350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8907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54391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F65C4-1C85-1C42-7869-5AF1C43C1E22}"/>
              </a:ext>
            </a:extLst>
          </p:cNvPr>
          <p:cNvSpPr txBox="1"/>
          <p:nvPr/>
        </p:nvSpPr>
        <p:spPr>
          <a:xfrm>
            <a:off x="73914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slicer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664E6E3-53C6-A4C6-524A-DBAE31B6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787" y="2506171"/>
            <a:ext cx="2291095" cy="3074578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D4D133-45EA-E384-9F57-689D5C0DB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716494"/>
              </p:ext>
            </p:extLst>
          </p:nvPr>
        </p:nvGraphicFramePr>
        <p:xfrm>
          <a:off x="1145457" y="1487128"/>
          <a:ext cx="5058697" cy="353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301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D7742-AB34-7937-08C2-32FBD865D7B0}"/>
              </a:ext>
            </a:extLst>
          </p:cNvPr>
          <p:cNvSpPr txBox="1"/>
          <p:nvPr/>
        </p:nvSpPr>
        <p:spPr>
          <a:xfrm>
            <a:off x="1066800" y="1676400"/>
            <a:ext cx="8084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3200">
                <a:latin typeface="Cambria Math" panose="02040503050406030204" pitchFamily="18" charset="0"/>
                <a:ea typeface="Cambria Math" panose="02040503050406030204" pitchFamily="18" charset="0"/>
              </a:rPr>
              <a:t>The end output is created as employee performance analyses using various functions such as pivot table , graph etc . This helps to easily analyse the data . This performance analysis is used to find the employees with greater efficiency</a:t>
            </a:r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39146">
            <a:off x="8676351" y="280349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72600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0C11-439C-1D6F-54CF-32EDE6173B01}"/>
              </a:ext>
            </a:extLst>
          </p:cNvPr>
          <p:cNvSpPr txBox="1"/>
          <p:nvPr/>
        </p:nvSpPr>
        <p:spPr>
          <a:xfrm>
            <a:off x="1177413" y="1752600"/>
            <a:ext cx="7280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ptos Narrow" panose="020B0004020202020204" pitchFamily="34" charset="0"/>
              </a:rPr>
              <a:t>To analyse and optimize the performance of the employees by evaluating the key metrics such as emp id , employee status , employee level , performance level etc . The analysis aims to identify the employees with greater efficiencies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24987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F9277-F08D-9C28-F8DD-5A7B2E1FE356}"/>
              </a:ext>
            </a:extLst>
          </p:cNvPr>
          <p:cNvSpPr txBox="1"/>
          <p:nvPr/>
        </p:nvSpPr>
        <p:spPr>
          <a:xfrm>
            <a:off x="1902542" y="2034220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latin typeface="Aptos Display" panose="020B0004020202020204" pitchFamily="34" charset="0"/>
              </a:rPr>
              <a:t>The prime objective is to  create an employee performance analysis using excel with the help of various functions such as conditional formatting , pivot table creation , chart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1243" y="13902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1E5B-79AE-8EF5-99E8-AB77A56E1002}"/>
              </a:ext>
            </a:extLst>
          </p:cNvPr>
          <p:cNvSpPr txBox="1"/>
          <p:nvPr/>
        </p:nvSpPr>
        <p:spPr>
          <a:xfrm>
            <a:off x="3045542" y="22098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Employers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Employees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/>
              <a:t>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8A69-3E12-7DD8-6543-C115D3F64711}"/>
              </a:ext>
            </a:extLst>
          </p:cNvPr>
          <p:cNvSpPr txBox="1"/>
          <p:nvPr/>
        </p:nvSpPr>
        <p:spPr>
          <a:xfrm>
            <a:off x="3045541" y="2284013"/>
            <a:ext cx="648898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Filtering : </a:t>
            </a:r>
            <a:r>
              <a:rPr lang="en-US" sz="2800"/>
              <a:t>To find the missing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Chart : </a:t>
            </a:r>
            <a:r>
              <a:rPr lang="en-US" sz="2800"/>
              <a:t>To get an graphical representation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Pivot table : </a:t>
            </a:r>
            <a:r>
              <a:rPr lang="en-US" sz="2800"/>
              <a:t>To summarize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b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Conditional technique : </a:t>
            </a:r>
            <a:r>
              <a:rPr lang="en-US" sz="2800"/>
              <a:t>Used to identify the missing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1A4E7-2A6C-D85B-1669-5FE9B9BC1063}"/>
              </a:ext>
            </a:extLst>
          </p:cNvPr>
          <p:cNvSpPr txBox="1"/>
          <p:nvPr/>
        </p:nvSpPr>
        <p:spPr>
          <a:xfrm>
            <a:off x="1779639" y="1256467"/>
            <a:ext cx="739877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Employee dataset : </a:t>
            </a:r>
            <a:r>
              <a:rPr lang="en-US" sz="2800"/>
              <a:t>Kaggle</a:t>
            </a:r>
          </a:p>
          <a:p>
            <a:r>
              <a:rPr lang="en-US" sz="2800" b="1"/>
              <a:t>Total : </a:t>
            </a:r>
            <a:r>
              <a:rPr lang="en-US" sz="2800"/>
              <a:t>26 Feature</a:t>
            </a:r>
            <a:endParaRPr lang="en-US" sz="2000"/>
          </a:p>
          <a:p>
            <a:r>
              <a:rPr lang="en-US" sz="3200" b="1"/>
              <a:t>Used : </a:t>
            </a:r>
            <a:r>
              <a:rPr lang="en-US" sz="2800"/>
              <a:t>9 features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First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Pay zone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Performance score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Current employee rating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/>
              <a:t>  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030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B133E-15CA-1524-7110-E882121CB81F}"/>
              </a:ext>
            </a:extLst>
          </p:cNvPr>
          <p:cNvSpPr txBox="1"/>
          <p:nvPr/>
        </p:nvSpPr>
        <p:spPr>
          <a:xfrm>
            <a:off x="1981200" y="1616985"/>
            <a:ext cx="853401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Candara" panose="020E0502030303020204" pitchFamily="34" charset="0"/>
              </a:rPr>
              <a:t>Formula : </a:t>
            </a:r>
          </a:p>
          <a:p>
            <a:r>
              <a:rPr lang="en-US" sz="2000" b="1">
                <a:latin typeface="Candara" panose="020E0502030303020204" pitchFamily="34" charset="0"/>
              </a:rPr>
              <a:t>“=IFS(Z2&gt;=5,"VERY HIGH",Z2&gt;=4,"HIGH",Z2&gt;=3,"MEDIUM","TRUE","LOW")”</a:t>
            </a:r>
          </a:p>
          <a:p>
            <a:endParaRPr lang="en-US" sz="2000" b="1">
              <a:latin typeface="Candara" panose="020E0502030303020204" pitchFamily="34" charset="0"/>
            </a:endParaRPr>
          </a:p>
          <a:p>
            <a:r>
              <a:rPr lang="en-US" sz="2000" b="1">
                <a:latin typeface="Candara" panose="020E0502030303020204" pitchFamily="34" charset="0"/>
              </a:rPr>
              <a:t>          </a:t>
            </a:r>
            <a:r>
              <a:rPr lang="en-US" sz="2000">
                <a:latin typeface="Candara" panose="020E0502030303020204" pitchFamily="34" charset="0"/>
              </a:rPr>
              <a:t>This formula is used to find the performance level of the employees which is derived as “medium , low and high” . And this performance level is used to get an graphical representation of the employees performance</a:t>
            </a:r>
          </a:p>
          <a:p>
            <a:endParaRPr lang="en-US" sz="2000">
              <a:latin typeface="Candara" panose="020E0502030303020204" pitchFamily="34" charset="0"/>
            </a:endParaRPr>
          </a:p>
          <a:p>
            <a:r>
              <a:rPr lang="en-US" sz="2000">
                <a:latin typeface="Candara" panose="020E0502030303020204" pitchFamily="34" charset="0"/>
              </a:rPr>
              <a:t>                    </a:t>
            </a:r>
            <a:r>
              <a:rPr lang="en-US" sz="2000" b="1">
                <a:latin typeface="Candara" panose="020E0502030303020204" pitchFamily="34" charset="0"/>
              </a:rPr>
              <a:t>CONDITIONAL FORMATTING : </a:t>
            </a:r>
          </a:p>
          <a:p>
            <a:r>
              <a:rPr lang="en-US" sz="2000">
                <a:latin typeface="Candara" panose="020E0502030303020204" pitchFamily="34" charset="0"/>
              </a:rPr>
              <a:t>                                        The conditional formatting is used to identify the missing data in a cell , highlight the missing cells and also to remove the missing cell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charukaruna27@gmail.com</cp:lastModifiedBy>
  <cp:revision>7</cp:revision>
  <dcterms:created xsi:type="dcterms:W3CDTF">2024-03-29T15:07:22Z</dcterms:created>
  <dcterms:modified xsi:type="dcterms:W3CDTF">2024-09-05T18:25:31Z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