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7" r:id="rId8"/>
    <p:sldId id="303" r:id="rId9"/>
    <p:sldId id="304" r:id="rId10"/>
    <p:sldId id="305" r:id="rId11"/>
    <p:sldId id="306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8"/>
            <a:ext cx="3428389" cy="2901690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BLACK FRIDAY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JOTHIMALAR PAULPANDI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26A9-BADA-0C8D-9081-9C9889F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06E0-6EAF-7A88-37C3-CF1F2F5D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Perform EDA (Exploratory Data Analysis) on the given source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Ingestion - Perform Train Test split on thee given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Transformation - Perform the required processes mentioned in 9</a:t>
            </a:r>
            <a:r>
              <a:rPr lang="en-IN" baseline="30000" dirty="0"/>
              <a:t>th</a:t>
            </a:r>
            <a:r>
              <a:rPr lang="en-IN" dirty="0"/>
              <a:t> slide.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Training - Using different regression models, train the dataset and select the best model using RMSE score. Do hyperparameter tuning if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Testing - With the help of pickle files generated from data transformation and model training phases, predict the output for test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Deployment - Create a simple user interface using HTML to get the user input and display the predicted output with the help of Flask API.</a:t>
            </a:r>
          </a:p>
          <a:p>
            <a:pPr marL="201168" lvl="1" indent="0">
              <a:buNone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692658" lvl="1" indent="-400050">
              <a:buFont typeface="+mj-lt"/>
              <a:buAutoNum type="romanUcPeriod"/>
            </a:pPr>
            <a:endParaRPr lang="en-IN" dirty="0"/>
          </a:p>
          <a:p>
            <a:pPr marL="29260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97FB-EBF1-4E78-1CEB-1DBB2733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FAA8-4E93-31C2-AFF0-3E287CB3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</a:t>
            </a:r>
            <a:r>
              <a:rPr lang="en-US" dirty="0"/>
              <a:t> understand the consumer behaviors and to build a model that predicts the purchase amount of customer against various products which will help them to create personalized offer for customers against different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9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20B6-CAFD-9F9D-10B3-E9E0AB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B925-6390-7781-342E-909B86DA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Gives better insight of customer 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Helps to create personalized offer for targeted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Helps in maintaining easy flow for managing resources under different product category.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066-F368-D302-5366-0897B174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Sharing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8E45-F7EA-00B5-67BB-DC6C6F95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Sample file name (Source.csv)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Number of Rows and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Column names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Column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Customer’s behavioral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Customer’s personal details related to purchase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1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04D0-8586-EC3A-DA5F-18F9428F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D815-FCA4-BE29-223B-7B490285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3B55B-D2BB-5C86-DBB5-86815EEF6B2B}"/>
              </a:ext>
            </a:extLst>
          </p:cNvPr>
          <p:cNvSpPr/>
          <p:nvPr/>
        </p:nvSpPr>
        <p:spPr>
          <a:xfrm>
            <a:off x="1278467" y="2496726"/>
            <a:ext cx="1219200" cy="6434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1A94D85-5DF4-8073-4E3E-F8F04FC7A913}"/>
              </a:ext>
            </a:extLst>
          </p:cNvPr>
          <p:cNvSpPr/>
          <p:nvPr/>
        </p:nvSpPr>
        <p:spPr>
          <a:xfrm>
            <a:off x="3031067" y="2624667"/>
            <a:ext cx="914400" cy="550333"/>
          </a:xfrm>
          <a:prstGeom prst="parallelogram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FE307-858D-34B1-8306-8EBEFECE954C}"/>
              </a:ext>
            </a:extLst>
          </p:cNvPr>
          <p:cNvSpPr/>
          <p:nvPr/>
        </p:nvSpPr>
        <p:spPr>
          <a:xfrm>
            <a:off x="4715933" y="2633133"/>
            <a:ext cx="1117600" cy="5418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CC2BE8-5B18-AF7A-8637-978E028A7B45}"/>
              </a:ext>
            </a:extLst>
          </p:cNvPr>
          <p:cNvSpPr/>
          <p:nvPr/>
        </p:nvSpPr>
        <p:spPr>
          <a:xfrm>
            <a:off x="6714066" y="2239433"/>
            <a:ext cx="3623733" cy="12615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F5378-8ED2-665F-8A42-B3657EF87522}"/>
              </a:ext>
            </a:extLst>
          </p:cNvPr>
          <p:cNvSpPr/>
          <p:nvPr/>
        </p:nvSpPr>
        <p:spPr>
          <a:xfrm>
            <a:off x="6781800" y="2853266"/>
            <a:ext cx="3488267" cy="321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and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23906-8DBE-EE44-7F32-CB3B41C7D3CA}"/>
              </a:ext>
            </a:extLst>
          </p:cNvPr>
          <p:cNvSpPr/>
          <p:nvPr/>
        </p:nvSpPr>
        <p:spPr>
          <a:xfrm>
            <a:off x="7823200" y="3979333"/>
            <a:ext cx="2514599" cy="6942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 and Model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912BA-F2C0-C795-D17E-F534FFC47325}"/>
              </a:ext>
            </a:extLst>
          </p:cNvPr>
          <p:cNvSpPr/>
          <p:nvPr/>
        </p:nvSpPr>
        <p:spPr>
          <a:xfrm>
            <a:off x="5058833" y="3979332"/>
            <a:ext cx="2074334" cy="6773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Hyperparameter Tuning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51AE6-9892-33DE-A68A-E80DAB05CB19}"/>
              </a:ext>
            </a:extLst>
          </p:cNvPr>
          <p:cNvSpPr/>
          <p:nvPr/>
        </p:nvSpPr>
        <p:spPr>
          <a:xfrm>
            <a:off x="2497667" y="4013199"/>
            <a:ext cx="1955800" cy="643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B2A6B-D3EB-7816-0B16-8AC4D22A6EA9}"/>
              </a:ext>
            </a:extLst>
          </p:cNvPr>
          <p:cNvSpPr/>
          <p:nvPr/>
        </p:nvSpPr>
        <p:spPr>
          <a:xfrm>
            <a:off x="2497667" y="4942839"/>
            <a:ext cx="2000671" cy="643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Evaluation/Testing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562DF-F0C1-0939-B05F-1DC06324CCF1}"/>
              </a:ext>
            </a:extLst>
          </p:cNvPr>
          <p:cNvSpPr/>
          <p:nvPr/>
        </p:nvSpPr>
        <p:spPr>
          <a:xfrm>
            <a:off x="5058833" y="4975013"/>
            <a:ext cx="1921933" cy="6112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410AF6-3C71-7FF0-55AB-48931944E85B}"/>
              </a:ext>
            </a:extLst>
          </p:cNvPr>
          <p:cNvSpPr/>
          <p:nvPr/>
        </p:nvSpPr>
        <p:spPr>
          <a:xfrm>
            <a:off x="7482418" y="4942838"/>
            <a:ext cx="958854" cy="611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5B948D-738A-4D04-4401-15D10EB3F716}"/>
              </a:ext>
            </a:extLst>
          </p:cNvPr>
          <p:cNvCxnSpPr/>
          <p:nvPr/>
        </p:nvCxnSpPr>
        <p:spPr>
          <a:xfrm flipV="1">
            <a:off x="2582333" y="2844801"/>
            <a:ext cx="381002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A61EFF-4ACA-D5A9-8839-2BED49D73223}"/>
              </a:ext>
            </a:extLst>
          </p:cNvPr>
          <p:cNvCxnSpPr/>
          <p:nvPr/>
        </p:nvCxnSpPr>
        <p:spPr>
          <a:xfrm flipV="1">
            <a:off x="4097865" y="2853266"/>
            <a:ext cx="381002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538570-343B-77E5-50D2-651D61CC0DAA}"/>
              </a:ext>
            </a:extLst>
          </p:cNvPr>
          <p:cNvCxnSpPr>
            <a:cxnSpLocks/>
          </p:cNvCxnSpPr>
          <p:nvPr/>
        </p:nvCxnSpPr>
        <p:spPr>
          <a:xfrm>
            <a:off x="5960533" y="2861731"/>
            <a:ext cx="596899" cy="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584363-33B3-1668-FE7B-6958A0204D8D}"/>
              </a:ext>
            </a:extLst>
          </p:cNvPr>
          <p:cNvCxnSpPr/>
          <p:nvPr/>
        </p:nvCxnSpPr>
        <p:spPr>
          <a:xfrm flipV="1">
            <a:off x="4561838" y="5256107"/>
            <a:ext cx="381002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801372-659A-7A9D-1121-70BDB82E151D}"/>
              </a:ext>
            </a:extLst>
          </p:cNvPr>
          <p:cNvCxnSpPr>
            <a:cxnSpLocks/>
          </p:cNvCxnSpPr>
          <p:nvPr/>
        </p:nvCxnSpPr>
        <p:spPr>
          <a:xfrm>
            <a:off x="8784166" y="3500967"/>
            <a:ext cx="0" cy="4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2FF6E3-0EEA-35F6-05CF-1891C772B26E}"/>
              </a:ext>
            </a:extLst>
          </p:cNvPr>
          <p:cNvCxnSpPr/>
          <p:nvPr/>
        </p:nvCxnSpPr>
        <p:spPr>
          <a:xfrm flipH="1">
            <a:off x="7296150" y="4317998"/>
            <a:ext cx="37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83D458-8AF3-8733-FFAA-863CEC2769EE}"/>
              </a:ext>
            </a:extLst>
          </p:cNvPr>
          <p:cNvCxnSpPr/>
          <p:nvPr/>
        </p:nvCxnSpPr>
        <p:spPr>
          <a:xfrm flipH="1">
            <a:off x="4570306" y="4317998"/>
            <a:ext cx="37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98B255-1307-BFE1-EF97-F1D98216FB31}"/>
              </a:ext>
            </a:extLst>
          </p:cNvPr>
          <p:cNvCxnSpPr/>
          <p:nvPr/>
        </p:nvCxnSpPr>
        <p:spPr>
          <a:xfrm>
            <a:off x="3399366" y="4656665"/>
            <a:ext cx="0" cy="28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805B5F-9780-09D8-639F-3F76AE6E2033}"/>
              </a:ext>
            </a:extLst>
          </p:cNvPr>
          <p:cNvCxnSpPr>
            <a:cxnSpLocks/>
          </p:cNvCxnSpPr>
          <p:nvPr/>
        </p:nvCxnSpPr>
        <p:spPr>
          <a:xfrm>
            <a:off x="7056967" y="5248484"/>
            <a:ext cx="31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D93866-EF74-EC24-E593-45FF79BEAB14}"/>
              </a:ext>
            </a:extLst>
          </p:cNvPr>
          <p:cNvSpPr txBox="1"/>
          <p:nvPr/>
        </p:nvSpPr>
        <p:spPr>
          <a:xfrm>
            <a:off x="2330637" y="2947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04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99BA-D43E-D754-A12B-9858B949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FB69-9525-4685-A3B7-A0818A99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ACA14-E41B-055D-919A-DDFD65FCA73C}"/>
              </a:ext>
            </a:extLst>
          </p:cNvPr>
          <p:cNvSpPr/>
          <p:nvPr/>
        </p:nvSpPr>
        <p:spPr>
          <a:xfrm>
            <a:off x="1578187" y="3225800"/>
            <a:ext cx="1358052" cy="3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EC1D5-47FC-4554-AACC-DC7A9FB65495}"/>
              </a:ext>
            </a:extLst>
          </p:cNvPr>
          <p:cNvSpPr/>
          <p:nvPr/>
        </p:nvSpPr>
        <p:spPr>
          <a:xfrm>
            <a:off x="4021667" y="3115733"/>
            <a:ext cx="2319866" cy="54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Ingestion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82B68-C69D-D235-5658-E72EE14D6DA9}"/>
              </a:ext>
            </a:extLst>
          </p:cNvPr>
          <p:cNvSpPr/>
          <p:nvPr/>
        </p:nvSpPr>
        <p:spPr>
          <a:xfrm>
            <a:off x="8559800" y="3115733"/>
            <a:ext cx="2455333" cy="54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Transformation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A0338-1151-7ED6-85A1-6A6FCE68BFB9}"/>
              </a:ext>
            </a:extLst>
          </p:cNvPr>
          <p:cNvSpPr/>
          <p:nvPr/>
        </p:nvSpPr>
        <p:spPr>
          <a:xfrm>
            <a:off x="4363719" y="4763531"/>
            <a:ext cx="1977813" cy="50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37D8-BDFE-2DDD-1D37-F8DCFCC01E8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24386" y="3386666"/>
            <a:ext cx="1097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 descr="Train Test split&#10;">
            <a:extLst>
              <a:ext uri="{FF2B5EF4-FFF2-40B4-BE49-F238E27FC236}">
                <a16:creationId xmlns:a16="http://schemas.microsoft.com/office/drawing/2014/main" id="{34C91864-E89D-BC24-0FE2-F8734F34836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41532" y="3386666"/>
            <a:ext cx="2218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7FE23C-B72A-9678-2B43-3E0C98DCA940}"/>
              </a:ext>
            </a:extLst>
          </p:cNvPr>
          <p:cNvSpPr txBox="1"/>
          <p:nvPr/>
        </p:nvSpPr>
        <p:spPr>
          <a:xfrm>
            <a:off x="6608233" y="3395133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Test Split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C3E53-21FF-A371-BD08-2FF6E5EE3A1A}"/>
              </a:ext>
            </a:extLst>
          </p:cNvPr>
          <p:cNvSpPr/>
          <p:nvPr/>
        </p:nvSpPr>
        <p:spPr>
          <a:xfrm>
            <a:off x="8559800" y="4763532"/>
            <a:ext cx="2534920" cy="50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Trainer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8F092B-2C98-FA43-63F5-0D383639AD08}"/>
              </a:ext>
            </a:extLst>
          </p:cNvPr>
          <p:cNvCxnSpPr>
            <a:stCxn id="6" idx="2"/>
          </p:cNvCxnSpPr>
          <p:nvPr/>
        </p:nvCxnSpPr>
        <p:spPr>
          <a:xfrm>
            <a:off x="9787467" y="3657600"/>
            <a:ext cx="0" cy="107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13B133-F6D9-3BAE-79EF-257AF29AB9FE}"/>
              </a:ext>
            </a:extLst>
          </p:cNvPr>
          <p:cNvSpPr txBox="1"/>
          <p:nvPr/>
        </p:nvSpPr>
        <p:spPr>
          <a:xfrm>
            <a:off x="8380305" y="3864337"/>
            <a:ext cx="178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Preprocessor</a:t>
            </a:r>
          </a:p>
          <a:p>
            <a:r>
              <a:rPr lang="en-IN" dirty="0"/>
              <a:t>Pickle</a:t>
            </a:r>
          </a:p>
          <a:p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45EBD7-45C6-2EB4-B571-67C26BC60C84}"/>
              </a:ext>
            </a:extLst>
          </p:cNvPr>
          <p:cNvCxnSpPr>
            <a:cxnSpLocks/>
          </p:cNvCxnSpPr>
          <p:nvPr/>
        </p:nvCxnSpPr>
        <p:spPr>
          <a:xfrm flipH="1" flipV="1">
            <a:off x="6341532" y="5034199"/>
            <a:ext cx="2218268" cy="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0416EF-5B86-57E5-E904-6034EDF7C4DC}"/>
              </a:ext>
            </a:extLst>
          </p:cNvPr>
          <p:cNvSpPr txBox="1"/>
          <p:nvPr/>
        </p:nvSpPr>
        <p:spPr>
          <a:xfrm>
            <a:off x="6608233" y="5158508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Pickle</a:t>
            </a:r>
          </a:p>
        </p:txBody>
      </p:sp>
    </p:spTree>
    <p:extLst>
      <p:ext uri="{BB962C8B-B14F-4D97-AF65-F5344CB8AC3E}">
        <p14:creationId xmlns:p14="http://schemas.microsoft.com/office/powerpoint/2010/main" val="232360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DD9-7A36-8DD7-15B2-DC268F5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A0-4613-E3F5-27A2-70A2CCC1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1E51E-A270-B94F-C032-154D366FF540}"/>
              </a:ext>
            </a:extLst>
          </p:cNvPr>
          <p:cNvSpPr/>
          <p:nvPr/>
        </p:nvSpPr>
        <p:spPr>
          <a:xfrm>
            <a:off x="3683002" y="3200400"/>
            <a:ext cx="2277533" cy="668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47A1A-A11C-BB08-C680-72E713C862C8}"/>
              </a:ext>
            </a:extLst>
          </p:cNvPr>
          <p:cNvSpPr/>
          <p:nvPr/>
        </p:nvSpPr>
        <p:spPr>
          <a:xfrm>
            <a:off x="7450669" y="3200400"/>
            <a:ext cx="2260600" cy="668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Predicted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750587-659C-F41D-BF3C-8C4306A4C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60535" y="3534834"/>
            <a:ext cx="1490134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D76DF-C165-C9DC-1C47-2297F55E7CE5}"/>
              </a:ext>
            </a:extLst>
          </p:cNvPr>
          <p:cNvCxnSpPr>
            <a:endCxn id="4" idx="1"/>
          </p:cNvCxnSpPr>
          <p:nvPr/>
        </p:nvCxnSpPr>
        <p:spPr>
          <a:xfrm>
            <a:off x="1947333" y="3534833"/>
            <a:ext cx="17018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CD43FA-334E-D3A7-097F-AF53383D82D3}"/>
              </a:ext>
            </a:extLst>
          </p:cNvPr>
          <p:cNvSpPr txBox="1"/>
          <p:nvPr/>
        </p:nvSpPr>
        <p:spPr>
          <a:xfrm>
            <a:off x="1672829" y="3200400"/>
            <a:ext cx="209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Preprocessor Pickle</a:t>
            </a:r>
          </a:p>
          <a:p>
            <a:r>
              <a:rPr lang="en-IN" dirty="0"/>
              <a:t>Model Pickle</a:t>
            </a:r>
          </a:p>
        </p:txBody>
      </p:sp>
    </p:spTree>
    <p:extLst>
      <p:ext uri="{BB962C8B-B14F-4D97-AF65-F5344CB8AC3E}">
        <p14:creationId xmlns:p14="http://schemas.microsoft.com/office/powerpoint/2010/main" val="21108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3A46-CAB5-EB8C-6E15-4A408C2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1913-D159-6571-BF57-C452E8A2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preprocessing include data cleaning and data transformation</a:t>
            </a:r>
          </a:p>
          <a:p>
            <a:r>
              <a:rPr lang="en-IN" dirty="0"/>
              <a:t>Data cleaning includes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Handling of null/missing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Handling of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Removing duplicate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Removing irrelevant columns</a:t>
            </a:r>
          </a:p>
        </p:txBody>
      </p:sp>
    </p:spTree>
    <p:extLst>
      <p:ext uri="{BB962C8B-B14F-4D97-AF65-F5344CB8AC3E}">
        <p14:creationId xmlns:p14="http://schemas.microsoft.com/office/powerpoint/2010/main" val="309860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ABD9-99DB-0C41-FE3B-1C5FE6FB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8BB5-2ED6-2E82-1FB5-853D71D6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transformation includes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Normalization/ Standardization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Dimensionality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Smoothening to remove noise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Generalization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Discretization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Encoding</a:t>
            </a:r>
          </a:p>
        </p:txBody>
      </p:sp>
    </p:spTree>
    <p:extLst>
      <p:ext uri="{BB962C8B-B14F-4D97-AF65-F5344CB8AC3E}">
        <p14:creationId xmlns:p14="http://schemas.microsoft.com/office/powerpoint/2010/main" val="107921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{4C60263B-42A4-4601-87B4-E4F34DA22D1F}tf22712842_win32</Template>
  <TotalTime>2302</TotalTime>
  <Words>340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Custom</vt:lpstr>
      <vt:lpstr>BLACK FRIDAY SALES PREDICTION</vt:lpstr>
      <vt:lpstr>Objective</vt:lpstr>
      <vt:lpstr>Benefits</vt:lpstr>
      <vt:lpstr>Data Sharing Agreement</vt:lpstr>
      <vt:lpstr>Architecture</vt:lpstr>
      <vt:lpstr>Training Pipeline</vt:lpstr>
      <vt:lpstr>Prediction Pipeline</vt:lpstr>
      <vt:lpstr>Data Preprocessing</vt:lpstr>
      <vt:lpstr>Data Preprocessing</vt:lpstr>
      <vt:lpstr>Flow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</dc:title>
  <dc:creator>Sanat MPA</dc:creator>
  <cp:lastModifiedBy>Sanat MPA</cp:lastModifiedBy>
  <cp:revision>16</cp:revision>
  <dcterms:created xsi:type="dcterms:W3CDTF">2023-08-09T11:54:04Z</dcterms:created>
  <dcterms:modified xsi:type="dcterms:W3CDTF">2023-08-14T10:48:15Z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