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629"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ravichandran\Downloads\archive%20(2)\Uncleaned_employees_final_dataset%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4"/>
  <c:pivotSource>
    <c:name>[Uncleaned_employees_final_dataset (1).csv]Sheet2!PivotTable2</c:name>
    <c:fmtId val="7"/>
  </c:pivotSource>
  <c:chart>
    <c:title>
      <c:tx>
        <c:rich>
          <a:bodyPr/>
          <a:lstStyle/>
          <a:p>
            <a:pPr>
              <a:defRPr/>
            </a:pPr>
            <a:r>
              <a:rPr lang="en-US"/>
              <a:t>Employee  performance analysis</a:t>
            </a:r>
          </a:p>
        </c:rich>
      </c:tx>
      <c:layout/>
    </c:title>
    <c:pivotFmts>
      <c:pivotFmt>
        <c:idx val="0"/>
      </c:pivotFmt>
      <c:pivotFmt>
        <c:idx val="1"/>
      </c:pivotFmt>
      <c:pivotFmt>
        <c:idx val="2"/>
      </c:pivotFmt>
      <c:pivotFmt>
        <c:idx val="3"/>
      </c:pivotFmt>
      <c:pivotFmt>
        <c:idx val="4"/>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
        <c:idx val="8"/>
        <c:marker>
          <c:symbol val="none"/>
        </c:marker>
        <c:dLbl>
          <c:idx val="0"/>
          <c:delete val="1"/>
        </c:dLbl>
      </c:pivotFmt>
      <c:pivotFmt>
        <c:idx val="9"/>
        <c:marker>
          <c:symbol val="none"/>
        </c:marker>
        <c:dLbl>
          <c:idx val="0"/>
          <c:delete val="1"/>
        </c:dLbl>
      </c:pivotFmt>
    </c:pivotFmts>
    <c:plotArea>
      <c:layout>
        <c:manualLayout>
          <c:layoutTarget val="inner"/>
          <c:xMode val="edge"/>
          <c:yMode val="edge"/>
          <c:x val="0.13558065880062864"/>
          <c:y val="0.12068567315852238"/>
          <c:w val="0.75170404231386012"/>
          <c:h val="0.56136898303810245"/>
        </c:manualLayout>
      </c:layout>
      <c:barChart>
        <c:barDir val="col"/>
        <c:grouping val="clustered"/>
        <c:ser>
          <c:idx val="0"/>
          <c:order val="0"/>
          <c:tx>
            <c:strRef>
              <c:f>Sheet2!$B$3:$B$4</c:f>
              <c:strCache>
                <c:ptCount val="1"/>
                <c:pt idx="0">
                  <c:v>1</c:v>
                </c:pt>
              </c:strCache>
            </c:strRef>
          </c:tx>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Sheet2!$B$5:$B$14</c:f>
              <c:numCache>
                <c:formatCode>General</c:formatCode>
                <c:ptCount val="9"/>
                <c:pt idx="0">
                  <c:v>2</c:v>
                </c:pt>
                <c:pt idx="1">
                  <c:v>1</c:v>
                </c:pt>
                <c:pt idx="2">
                  <c:v>1</c:v>
                </c:pt>
                <c:pt idx="3">
                  <c:v>1</c:v>
                </c:pt>
                <c:pt idx="4">
                  <c:v>2</c:v>
                </c:pt>
                <c:pt idx="5">
                  <c:v>5</c:v>
                </c:pt>
                <c:pt idx="6">
                  <c:v>0</c:v>
                </c:pt>
                <c:pt idx="7">
                  <c:v>11</c:v>
                </c:pt>
                <c:pt idx="8">
                  <c:v>3</c:v>
                </c:pt>
              </c:numCache>
            </c:numRef>
          </c:val>
        </c:ser>
        <c:ser>
          <c:idx val="1"/>
          <c:order val="1"/>
          <c:tx>
            <c:strRef>
              <c:f>Sheet2!$C$3:$C$4</c:f>
              <c:strCache>
                <c:ptCount val="1"/>
                <c:pt idx="0">
                  <c:v>2</c:v>
                </c:pt>
              </c:strCache>
            </c:strRef>
          </c:tx>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Sheet2!$C$5:$C$14</c:f>
              <c:numCache>
                <c:formatCode>General</c:formatCode>
                <c:ptCount val="9"/>
                <c:pt idx="0">
                  <c:v>0</c:v>
                </c:pt>
                <c:pt idx="1">
                  <c:v>2</c:v>
                </c:pt>
                <c:pt idx="2">
                  <c:v>0</c:v>
                </c:pt>
                <c:pt idx="3">
                  <c:v>0</c:v>
                </c:pt>
                <c:pt idx="4">
                  <c:v>0</c:v>
                </c:pt>
                <c:pt idx="5">
                  <c:v>2</c:v>
                </c:pt>
                <c:pt idx="6">
                  <c:v>0</c:v>
                </c:pt>
                <c:pt idx="7">
                  <c:v>12</c:v>
                </c:pt>
                <c:pt idx="8">
                  <c:v>3</c:v>
                </c:pt>
              </c:numCache>
            </c:numRef>
          </c:val>
        </c:ser>
        <c:ser>
          <c:idx val="2"/>
          <c:order val="2"/>
          <c:tx>
            <c:strRef>
              <c:f>Sheet2!$D$3:$D$4</c:f>
              <c:strCache>
                <c:ptCount val="1"/>
                <c:pt idx="0">
                  <c:v>3</c:v>
                </c:pt>
              </c:strCache>
            </c:strRef>
          </c:tx>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Sheet2!$D$5:$D$14</c:f>
              <c:numCache>
                <c:formatCode>General</c:formatCode>
                <c:ptCount val="9"/>
                <c:pt idx="0">
                  <c:v>16</c:v>
                </c:pt>
                <c:pt idx="1">
                  <c:v>4</c:v>
                </c:pt>
                <c:pt idx="2">
                  <c:v>9</c:v>
                </c:pt>
                <c:pt idx="3">
                  <c:v>2</c:v>
                </c:pt>
                <c:pt idx="4">
                  <c:v>35</c:v>
                </c:pt>
                <c:pt idx="5">
                  <c:v>24</c:v>
                </c:pt>
                <c:pt idx="6">
                  <c:v>1</c:v>
                </c:pt>
                <c:pt idx="7">
                  <c:v>30</c:v>
                </c:pt>
                <c:pt idx="8">
                  <c:v>18</c:v>
                </c:pt>
              </c:numCache>
            </c:numRef>
          </c:val>
        </c:ser>
        <c:ser>
          <c:idx val="3"/>
          <c:order val="3"/>
          <c:tx>
            <c:strRef>
              <c:f>Sheet2!$E$3:$E$4</c:f>
              <c:strCache>
                <c:ptCount val="1"/>
                <c:pt idx="0">
                  <c:v>4</c:v>
                </c:pt>
              </c:strCache>
            </c:strRef>
          </c:tx>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Sheet2!$E$5:$E$14</c:f>
              <c:numCache>
                <c:formatCode>General</c:formatCode>
                <c:ptCount val="9"/>
                <c:pt idx="0">
                  <c:v>8</c:v>
                </c:pt>
                <c:pt idx="1">
                  <c:v>0</c:v>
                </c:pt>
                <c:pt idx="2">
                  <c:v>1</c:v>
                </c:pt>
                <c:pt idx="3">
                  <c:v>1</c:v>
                </c:pt>
                <c:pt idx="4">
                  <c:v>11</c:v>
                </c:pt>
                <c:pt idx="5">
                  <c:v>11</c:v>
                </c:pt>
                <c:pt idx="6">
                  <c:v>2</c:v>
                </c:pt>
                <c:pt idx="7">
                  <c:v>23</c:v>
                </c:pt>
                <c:pt idx="8">
                  <c:v>14</c:v>
                </c:pt>
              </c:numCache>
            </c:numRef>
          </c:val>
        </c:ser>
        <c:ser>
          <c:idx val="4"/>
          <c:order val="4"/>
          <c:tx>
            <c:strRef>
              <c:f>Sheet2!$F$3:$F$4</c:f>
              <c:strCache>
                <c:ptCount val="1"/>
                <c:pt idx="0">
                  <c:v>5</c:v>
                </c:pt>
              </c:strCache>
            </c:strRef>
          </c:tx>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Sheet2!$F$5:$F$14</c:f>
              <c:numCache>
                <c:formatCode>General</c:formatCode>
                <c:ptCount val="9"/>
                <c:pt idx="0">
                  <c:v>9</c:v>
                </c:pt>
                <c:pt idx="1">
                  <c:v>8</c:v>
                </c:pt>
                <c:pt idx="2">
                  <c:v>3</c:v>
                </c:pt>
                <c:pt idx="3">
                  <c:v>2</c:v>
                </c:pt>
                <c:pt idx="4">
                  <c:v>37</c:v>
                </c:pt>
                <c:pt idx="5">
                  <c:v>12</c:v>
                </c:pt>
                <c:pt idx="6">
                  <c:v>2</c:v>
                </c:pt>
                <c:pt idx="7">
                  <c:v>30</c:v>
                </c:pt>
                <c:pt idx="8">
                  <c:v>17</c:v>
                </c:pt>
              </c:numCache>
            </c:numRef>
          </c:val>
        </c:ser>
        <c:axId val="138340608"/>
        <c:axId val="159650560"/>
      </c:barChart>
      <c:catAx>
        <c:axId val="138340608"/>
        <c:scaling>
          <c:orientation val="minMax"/>
        </c:scaling>
        <c:axPos val="b"/>
        <c:majorTickMark val="none"/>
        <c:tickLblPos val="nextTo"/>
        <c:crossAx val="159650560"/>
        <c:crosses val="autoZero"/>
        <c:auto val="1"/>
        <c:lblAlgn val="ctr"/>
        <c:lblOffset val="100"/>
      </c:catAx>
      <c:valAx>
        <c:axId val="159650560"/>
        <c:scaling>
          <c:orientation val="minMax"/>
        </c:scaling>
        <c:axPos val="l"/>
        <c:majorGridlines/>
        <c:numFmt formatCode="General" sourceLinked="1"/>
        <c:majorTickMark val="none"/>
        <c:tickLblPos val="nextTo"/>
        <c:crossAx val="138340608"/>
        <c:crosses val="autoZero"/>
        <c:crossBetween val="between"/>
      </c:valAx>
      <c:dTable>
        <c:showHorzBorder val="1"/>
        <c:showVertBorder val="1"/>
        <c:showOutline val="1"/>
        <c:showKeys val="1"/>
      </c:dTable>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R. JOTHI PRIYA</a:t>
            </a:r>
            <a:endParaRPr lang="en-US" sz="2400" dirty="0"/>
          </a:p>
          <a:p>
            <a:r>
              <a:rPr lang="en-US" sz="2400" dirty="0"/>
              <a:t>REGISTER NO</a:t>
            </a:r>
            <a:r>
              <a:rPr lang="en-US" sz="2400" dirty="0" smtClean="0"/>
              <a:t>: 312200067</a:t>
            </a:r>
            <a:endParaRPr lang="en-US" sz="2400" dirty="0"/>
          </a:p>
          <a:p>
            <a:r>
              <a:rPr lang="en-US" sz="2400" dirty="0"/>
              <a:t>DEPARTMENT</a:t>
            </a:r>
            <a:r>
              <a:rPr lang="en-US" sz="2400" dirty="0" smtClean="0"/>
              <a:t>: BACHELOR OF COMMERCE</a:t>
            </a:r>
            <a:endParaRPr lang="en-US" sz="2400" dirty="0"/>
          </a:p>
          <a:p>
            <a:r>
              <a:rPr lang="en-US" sz="2400" dirty="0" smtClean="0"/>
              <a:t>COLLEGE: </a:t>
            </a:r>
            <a:r>
              <a:rPr lang="en-US" sz="2400" dirty="0" err="1" smtClean="0"/>
              <a:t>Rajeswari</a:t>
            </a:r>
            <a:r>
              <a:rPr lang="en-US" sz="2400" dirty="0" smtClean="0"/>
              <a:t> </a:t>
            </a:r>
            <a:r>
              <a:rPr lang="en-US" sz="2400" dirty="0" err="1" smtClean="0"/>
              <a:t>vedachalam</a:t>
            </a:r>
            <a:r>
              <a:rPr lang="en-US" sz="2400" dirty="0" smtClean="0"/>
              <a:t> government arts and science                            college , </a:t>
            </a:r>
            <a:r>
              <a:rPr lang="en-US" sz="2400" dirty="0" err="1" smtClean="0"/>
              <a:t>chengalpattu</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Title 15"/>
          <p:cNvSpPr>
            <a:spLocks noGrp="1"/>
          </p:cNvSpPr>
          <p:nvPr>
            <p:ph type="ctrTitle"/>
          </p:nvPr>
        </p:nvSpPr>
        <p:spPr/>
        <p:txBody>
          <a:bodyPr/>
          <a:lstStyle/>
          <a:p>
            <a:r>
              <a:rPr lang="en-US" sz="2000" b="0" dirty="0" smtClean="0"/>
              <a:t/>
            </a:r>
            <a:br>
              <a:rPr lang="en-US" sz="2000" b="0" dirty="0" smtClean="0"/>
            </a:br>
            <a:r>
              <a:rPr lang="en-US" sz="2000" dirty="0" smtClean="0"/>
              <a:t/>
            </a:r>
            <a:br>
              <a:rPr lang="en-US" sz="2000" dirty="0" smtClean="0"/>
            </a:br>
            <a:endParaRPr lang="en-US" sz="2000" dirty="0"/>
          </a:p>
        </p:txBody>
      </p:sp>
      <p:sp>
        <p:nvSpPr>
          <p:cNvPr id="18" name="Subtitle 17"/>
          <p:cNvSpPr>
            <a:spLocks noGrp="1"/>
          </p:cNvSpPr>
          <p:nvPr>
            <p:ph type="subTitle" idx="4"/>
          </p:nvPr>
        </p:nvSpPr>
        <p:spPr>
          <a:xfrm>
            <a:off x="1023902" y="1428736"/>
            <a:ext cx="6500858" cy="4062651"/>
          </a:xfrm>
        </p:spPr>
        <p:txBody>
          <a:bodyPr/>
          <a:lstStyle/>
          <a:p>
            <a:r>
              <a:rPr lang="en-US" sz="2400" dirty="0" smtClean="0"/>
              <a:t>Summary</a:t>
            </a:r>
            <a:endParaRPr lang="en-US" sz="2400" dirty="0" smtClean="0"/>
          </a:p>
          <a:p>
            <a:pPr>
              <a:buFont typeface="Arial" pitchFamily="34" charset="0"/>
              <a:buChar char="•"/>
            </a:pPr>
            <a:r>
              <a:rPr lang="en-US" sz="2400" dirty="0" smtClean="0"/>
              <a:t>Pivot table</a:t>
            </a:r>
          </a:p>
          <a:p>
            <a:pPr>
              <a:buFont typeface="Arial" pitchFamily="34" charset="0"/>
              <a:buChar char="•"/>
            </a:pPr>
            <a:r>
              <a:rPr lang="en-US" sz="2400" dirty="0" smtClean="0"/>
              <a:t>Chart </a:t>
            </a:r>
          </a:p>
          <a:p>
            <a:pPr>
              <a:buFont typeface="Arial" pitchFamily="34" charset="0"/>
              <a:buChar char="•"/>
            </a:pPr>
            <a:r>
              <a:rPr lang="en-US" sz="2400" dirty="0" smtClean="0"/>
              <a:t>Graph </a:t>
            </a:r>
          </a:p>
          <a:p>
            <a:pPr>
              <a:buFont typeface="Arial" pitchFamily="34" charset="0"/>
              <a:buChar char="•"/>
            </a:pPr>
            <a:endParaRPr lang="en-US" sz="2400" dirty="0" smtClean="0"/>
          </a:p>
          <a:p>
            <a:r>
              <a:rPr lang="en-US" sz="2400" dirty="0" smtClean="0"/>
              <a:t>Visualization</a:t>
            </a:r>
          </a:p>
          <a:p>
            <a:pPr>
              <a:buFont typeface="Arial" pitchFamily="34" charset="0"/>
              <a:buChar char="•"/>
            </a:pPr>
            <a:r>
              <a:rPr lang="en-US" sz="2400" dirty="0" smtClean="0"/>
              <a:t>Graph</a:t>
            </a:r>
          </a:p>
          <a:p>
            <a:pPr>
              <a:buFont typeface="Arial" pitchFamily="34" charset="0"/>
              <a:buChar char="•"/>
            </a:pPr>
            <a:r>
              <a:rPr lang="en-US" sz="2400" dirty="0" smtClean="0"/>
              <a:t>Rows </a:t>
            </a:r>
          </a:p>
          <a:p>
            <a:pPr>
              <a:buFont typeface="Arial" pitchFamily="34" charset="0"/>
              <a:buChar char="•"/>
            </a:pPr>
            <a:r>
              <a:rPr lang="en-US" sz="2400" dirty="0" smtClean="0"/>
              <a:t>column</a:t>
            </a:r>
          </a:p>
          <a:p>
            <a:pPr>
              <a:buFont typeface="Arial" pitchFamily="34" charset="0"/>
              <a:buChar char="•"/>
            </a:pPr>
            <a:endParaRPr lang="en-US" sz="2400" dirty="0" smtClean="0"/>
          </a:p>
          <a:p>
            <a:pPr>
              <a:buFont typeface="Arial" pitchFamily="34" charset="0"/>
              <a:buChar char="•"/>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452398" y="1285860"/>
          <a:ext cx="8858312" cy="50006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166778" y="1857364"/>
            <a:ext cx="7786742" cy="2954655"/>
          </a:xfrm>
        </p:spPr>
        <p:txBody>
          <a:bodyPr/>
          <a:lstStyle/>
          <a:p>
            <a:r>
              <a:rPr lang="en-US" sz="2400" dirty="0" smtClean="0"/>
              <a:t>From the data we can conclude that the number of  employees  higher in number are average performed employee , so we can level up the average performed employees by motivating them and increase their performance and we can trained the lowly performed employees which will give us better result and we can give bonus and incentive to the high performed employee to keep the pace.</a:t>
            </a:r>
            <a:endParaRPr lang="en-US" sz="24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53520" y="314324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2" name="Text Placeholder 11"/>
          <p:cNvSpPr>
            <a:spLocks noGrp="1"/>
          </p:cNvSpPr>
          <p:nvPr>
            <p:ph type="body" idx="1"/>
          </p:nvPr>
        </p:nvSpPr>
        <p:spPr>
          <a:xfrm>
            <a:off x="609600" y="1577340"/>
            <a:ext cx="8058168" cy="2277547"/>
          </a:xfrm>
        </p:spPr>
        <p:txBody>
          <a:bodyPr/>
          <a:lstStyle/>
          <a:p>
            <a:r>
              <a:rPr lang="en-US" dirty="0" smtClean="0"/>
              <a:t>The reason to </a:t>
            </a:r>
            <a:r>
              <a:rPr lang="en-US" dirty="0" err="1" smtClean="0"/>
              <a:t>analyse</a:t>
            </a:r>
            <a:r>
              <a:rPr lang="en-US" dirty="0" smtClean="0"/>
              <a:t> the data is to evaluate the performance of the </a:t>
            </a:r>
            <a:r>
              <a:rPr lang="en-US" sz="2000" dirty="0" smtClean="0"/>
              <a:t>workers</a:t>
            </a:r>
            <a:r>
              <a:rPr lang="en-US" dirty="0" smtClean="0"/>
              <a:t> and to</a:t>
            </a:r>
          </a:p>
          <a:p>
            <a:endParaRPr lang="en-US" dirty="0" smtClean="0"/>
          </a:p>
          <a:p>
            <a:r>
              <a:rPr lang="en-US" dirty="0" smtClean="0"/>
              <a:t> motivate them. By doing this analysis we can encourage or give bonus to high</a:t>
            </a:r>
          </a:p>
          <a:p>
            <a:endParaRPr lang="en-US" dirty="0" smtClean="0"/>
          </a:p>
          <a:p>
            <a:r>
              <a:rPr lang="en-US" dirty="0" smtClean="0"/>
              <a:t> performed employees and can encourage the low performed employees , which will </a:t>
            </a:r>
          </a:p>
          <a:p>
            <a:endParaRPr lang="en-US" dirty="0" smtClean="0"/>
          </a:p>
          <a:p>
            <a:r>
              <a:rPr lang="en-US" dirty="0" smtClean="0"/>
              <a:t>Help the company to grow.</a:t>
            </a:r>
          </a:p>
          <a:p>
            <a:endParaRPr lang="en-US"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177102" cy="1938992"/>
          </a:xfrm>
          <a:prstGeom prst="rect">
            <a:avLst/>
          </a:prstGeom>
          <a:noFill/>
        </p:spPr>
        <p:txBody>
          <a:bodyPr wrap="square" rtlCol="0">
            <a:spAutoFit/>
          </a:bodyPr>
          <a:lstStyle/>
          <a:p>
            <a:pPr algn="l"/>
            <a:r>
              <a:rPr lang="en-US" sz="2400" b="0" i="0" dirty="0" smtClean="0">
                <a:solidFill>
                  <a:srgbClr val="0D0D0D"/>
                </a:solidFill>
                <a:effectLst/>
                <a:latin typeface="+mj-lt"/>
                <a:cs typeface="Times New Roman" panose="02020603050405020304" pitchFamily="18" charset="0"/>
              </a:rPr>
              <a:t>Employee performance analysis tells you the analysis of the performance of the employee of differe</a:t>
            </a:r>
            <a:r>
              <a:rPr lang="en-US" sz="2400" dirty="0" smtClean="0">
                <a:solidFill>
                  <a:srgbClr val="0D0D0D"/>
                </a:solidFill>
                <a:latin typeface="+mj-lt"/>
                <a:cs typeface="Times New Roman" panose="02020603050405020304" pitchFamily="18" charset="0"/>
              </a:rPr>
              <a:t>nt </a:t>
            </a:r>
            <a:r>
              <a:rPr lang="en-US" sz="2400" b="0" i="0" dirty="0" smtClean="0">
                <a:solidFill>
                  <a:srgbClr val="0D0D0D"/>
                </a:solidFill>
                <a:effectLst/>
                <a:latin typeface="+mj-lt"/>
                <a:cs typeface="Times New Roman" panose="02020603050405020304" pitchFamily="18" charset="0"/>
              </a:rPr>
              <a:t>department by using excel sheets and bar chart which will help us to understand the project well.   </a:t>
            </a:r>
            <a:endParaRPr lang="en-US" sz="2400" b="0" i="0" dirty="0">
              <a:solidFill>
                <a:srgbClr val="0D0D0D"/>
              </a:solidFill>
              <a:effectLst/>
              <a:latin typeface="+mj-lt"/>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p:cNvSpPr>
            <a:spLocks noGrp="1"/>
          </p:cNvSpPr>
          <p:nvPr>
            <p:ph type="body" idx="1"/>
          </p:nvPr>
        </p:nvSpPr>
        <p:spPr>
          <a:xfrm>
            <a:off x="609600" y="1577340"/>
            <a:ext cx="4629144" cy="553998"/>
          </a:xfrm>
        </p:spPr>
        <p:txBody>
          <a:bodyPr/>
          <a:lstStyle/>
          <a:p>
            <a:endParaRPr lang="en-US" dirty="0" smtClean="0"/>
          </a:p>
          <a:p>
            <a:pPr>
              <a:buFont typeface="Arial" pitchFamily="34" charset="0"/>
              <a:buChar char="•"/>
            </a:pPr>
            <a:endParaRPr lang="en-US" dirty="0" smtClean="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7172" name="Picture 4" descr="Line organizational structure chart "/>
          <p:cNvPicPr>
            <a:picLocks noChangeAspect="1" noChangeArrowheads="1"/>
          </p:cNvPicPr>
          <p:nvPr/>
        </p:nvPicPr>
        <p:blipFill>
          <a:blip r:embed="rId3"/>
          <a:srcRect/>
          <a:stretch>
            <a:fillRect/>
          </a:stretch>
        </p:blipFill>
        <p:spPr bwMode="auto">
          <a:xfrm>
            <a:off x="595274" y="1000108"/>
            <a:ext cx="7953375" cy="52101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1" name="Text Placeholder 10"/>
          <p:cNvSpPr>
            <a:spLocks noGrp="1"/>
          </p:cNvSpPr>
          <p:nvPr>
            <p:ph type="body" idx="1"/>
          </p:nvPr>
        </p:nvSpPr>
        <p:spPr>
          <a:xfrm>
            <a:off x="3309918" y="2000240"/>
            <a:ext cx="3143272" cy="1938992"/>
          </a:xfrm>
        </p:spPr>
        <p:txBody>
          <a:bodyPr/>
          <a:lstStyle/>
          <a:p>
            <a:r>
              <a:rPr lang="en-US" dirty="0" smtClean="0"/>
              <a:t>Pivot - summary</a:t>
            </a:r>
          </a:p>
          <a:p>
            <a:endParaRPr lang="en-US" dirty="0" smtClean="0"/>
          </a:p>
          <a:p>
            <a:r>
              <a:rPr lang="en-US" dirty="0" smtClean="0"/>
              <a:t>Graph - data visualization</a:t>
            </a:r>
          </a:p>
          <a:p>
            <a:endParaRPr lang="en-US" dirty="0" smtClean="0"/>
          </a:p>
          <a:p>
            <a:r>
              <a:rPr lang="en-US" dirty="0" smtClean="0"/>
              <a:t>Excel - data preparation</a:t>
            </a:r>
          </a:p>
          <a:p>
            <a:endParaRPr lang="en-US" dirty="0" smtClean="0"/>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 Placeholder 3"/>
          <p:cNvSpPr>
            <a:spLocks noGrp="1"/>
          </p:cNvSpPr>
          <p:nvPr>
            <p:ph type="body" idx="1"/>
          </p:nvPr>
        </p:nvSpPr>
        <p:spPr>
          <a:xfrm>
            <a:off x="609600" y="1577340"/>
            <a:ext cx="8486796" cy="3323987"/>
          </a:xfrm>
        </p:spPr>
        <p:txBody>
          <a:bodyPr/>
          <a:lstStyle/>
          <a:p>
            <a:pPr>
              <a:buFont typeface="Arial" pitchFamily="34" charset="0"/>
              <a:buChar char="•"/>
            </a:pPr>
            <a:r>
              <a:rPr lang="en-US" dirty="0" smtClean="0"/>
              <a:t>Employee – </a:t>
            </a:r>
            <a:r>
              <a:rPr lang="en-US" dirty="0" err="1" smtClean="0"/>
              <a:t>kaggle</a:t>
            </a:r>
            <a:r>
              <a:rPr lang="en-US" dirty="0" smtClean="0"/>
              <a:t> </a:t>
            </a:r>
          </a:p>
          <a:p>
            <a:pPr>
              <a:buFont typeface="Arial" pitchFamily="34" charset="0"/>
              <a:buChar char="•"/>
            </a:pPr>
            <a:endParaRPr lang="en-US" dirty="0" smtClean="0"/>
          </a:p>
          <a:p>
            <a:pPr>
              <a:buFont typeface="Arial" pitchFamily="34" charset="0"/>
              <a:buChar char="•"/>
            </a:pPr>
            <a:r>
              <a:rPr lang="en-US" dirty="0" smtClean="0"/>
              <a:t>Performance level</a:t>
            </a:r>
          </a:p>
          <a:p>
            <a:pPr>
              <a:buFont typeface="Arial" pitchFamily="34" charset="0"/>
              <a:buChar char="•"/>
            </a:pPr>
            <a:endParaRPr lang="en-US" dirty="0" smtClean="0"/>
          </a:p>
          <a:p>
            <a:pPr>
              <a:buFont typeface="Arial" pitchFamily="34" charset="0"/>
              <a:buChar char="•"/>
            </a:pPr>
            <a:r>
              <a:rPr lang="en-US" dirty="0" smtClean="0"/>
              <a:t>Gender – male, female </a:t>
            </a:r>
          </a:p>
          <a:p>
            <a:pPr>
              <a:buFont typeface="Arial" pitchFamily="34" charset="0"/>
              <a:buChar char="•"/>
            </a:pPr>
            <a:endParaRPr lang="en-US" dirty="0" smtClean="0"/>
          </a:p>
          <a:p>
            <a:pPr>
              <a:buFont typeface="Arial" pitchFamily="34" charset="0"/>
              <a:buChar char="•"/>
            </a:pPr>
            <a:r>
              <a:rPr lang="en-US" dirty="0" smtClean="0"/>
              <a:t>Employee rating – </a:t>
            </a:r>
            <a:r>
              <a:rPr lang="en-US" dirty="0" err="1" smtClean="0"/>
              <a:t>numericals</a:t>
            </a:r>
            <a:endParaRPr lang="en-US" dirty="0" smtClean="0"/>
          </a:p>
          <a:p>
            <a:pPr>
              <a:buFont typeface="Arial" pitchFamily="34" charset="0"/>
              <a:buChar char="•"/>
            </a:pPr>
            <a:endParaRPr lang="en-US" dirty="0" smtClean="0"/>
          </a:p>
          <a:p>
            <a:pPr>
              <a:buFont typeface="Arial" pitchFamily="34" charset="0"/>
              <a:buChar char="•"/>
            </a:pPr>
            <a:r>
              <a:rPr lang="en-US" dirty="0" smtClean="0"/>
              <a:t>Department</a:t>
            </a:r>
          </a:p>
          <a:p>
            <a:pPr>
              <a:buFont typeface="Arial" pitchFamily="34" charset="0"/>
              <a:buChar char="•"/>
            </a:pPr>
            <a:endParaRPr lang="en-US" dirty="0" smtClean="0"/>
          </a:p>
          <a:p>
            <a:pPr>
              <a:buFont typeface="Arial" pitchFamily="34" charset="0"/>
              <a:buChar char="•"/>
            </a:pPr>
            <a:r>
              <a:rPr lang="en-US" dirty="0" smtClean="0"/>
              <a:t>4- features</a:t>
            </a:r>
          </a:p>
          <a:p>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524100" y="2214554"/>
            <a:ext cx="6286544" cy="2492990"/>
          </a:xfrm>
        </p:spPr>
        <p:txBody>
          <a:bodyPr/>
          <a:lstStyle/>
          <a:p>
            <a:pPr>
              <a:buFont typeface="Arial" pitchFamily="34" charset="0"/>
              <a:buChar char="•"/>
            </a:pPr>
            <a:r>
              <a:rPr lang="en-US" dirty="0" smtClean="0"/>
              <a:t>Graph</a:t>
            </a:r>
          </a:p>
          <a:p>
            <a:pPr>
              <a:buFont typeface="Arial" pitchFamily="34" charset="0"/>
              <a:buChar char="•"/>
            </a:pPr>
            <a:endParaRPr lang="en-US" dirty="0" smtClean="0"/>
          </a:p>
          <a:p>
            <a:pPr>
              <a:buFont typeface="Arial" pitchFamily="34" charset="0"/>
              <a:buChar char="•"/>
            </a:pPr>
            <a:r>
              <a:rPr lang="en-US" dirty="0" smtClean="0"/>
              <a:t>Pivot chart</a:t>
            </a:r>
          </a:p>
          <a:p>
            <a:pPr>
              <a:buFont typeface="Arial" pitchFamily="34" charset="0"/>
              <a:buChar char="•"/>
            </a:pPr>
            <a:endParaRPr lang="en-US" dirty="0" smtClean="0"/>
          </a:p>
          <a:p>
            <a:pPr>
              <a:buFont typeface="Arial" pitchFamily="34" charset="0"/>
              <a:buChar char="•"/>
            </a:pPr>
            <a:r>
              <a:rPr lang="en-US" dirty="0" smtClean="0"/>
              <a:t>Employee performance</a:t>
            </a:r>
          </a:p>
          <a:p>
            <a:pPr>
              <a:buFont typeface="Arial" pitchFamily="34" charset="0"/>
              <a:buChar char="•"/>
            </a:pPr>
            <a:endParaRPr lang="en-US" dirty="0" smtClean="0"/>
          </a:p>
          <a:p>
            <a:pPr>
              <a:buFont typeface="Arial" pitchFamily="34" charset="0"/>
              <a:buChar char="•"/>
            </a:pPr>
            <a:r>
              <a:rPr lang="en-US" dirty="0" smtClean="0"/>
              <a:t>Latest  trends </a:t>
            </a:r>
          </a:p>
          <a:p>
            <a:pPr>
              <a:buFont typeface="Arial" pitchFamily="34" charset="0"/>
              <a:buChar char="•"/>
            </a:pPr>
            <a:endParaRPr lang="en-US" dirty="0" smtClean="0"/>
          </a:p>
          <a:p>
            <a:pPr>
              <a:buFont typeface="Arial" pitchFamily="34" charset="0"/>
              <a:buChar char="•"/>
            </a:pP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299</Words>
  <Application>Microsoft Office PowerPoint</Application>
  <PresentationFormat>Custom</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ravichandran</cp:lastModifiedBy>
  <cp:revision>21</cp:revision>
  <dcterms:created xsi:type="dcterms:W3CDTF">2024-03-29T15:07:22Z</dcterms:created>
  <dcterms:modified xsi:type="dcterms:W3CDTF">2024-08-31T14:45:30Z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