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9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2873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0483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878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7876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245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832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665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768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448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748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387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50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0166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215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9656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991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30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425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2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4812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0136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549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60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0285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980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485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499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929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emf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png"/><Relationship Id="rId4" Type="http://schemas.openxmlformats.org/officeDocument/2006/relationships/image" Target="../media/6.jp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300306" y="990599"/>
            <a:ext cx="1907752" cy="1214419"/>
            <a:chOff x="300306" y="990599"/>
            <a:chExt cx="1907752" cy="1214419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300306" y="1242157"/>
              <a:ext cx="1344813" cy="9628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8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499170" y="990599"/>
              <a:ext cx="708889" cy="5117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20091" y="6812948"/>
            <a:ext cx="3023954" cy="719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599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984077" y="5372970"/>
            <a:ext cx="1367979" cy="8639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8" y="0"/>
                </a:lnTo>
                <a:lnTo>
                  <a:pt x="0" y="10800"/>
                </a:lnTo>
                <a:lnTo>
                  <a:pt x="4618" y="21600"/>
                </a:lnTo>
                <a:lnTo>
                  <a:pt x="16980" y="21600"/>
                </a:lnTo>
                <a:lnTo>
                  <a:pt x="21600" y="10800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1028697" y="337423"/>
            <a:ext cx="12684587" cy="1654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54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11134" y="1985326"/>
            <a:ext cx="9938924" cy="4187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Jothi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NO:  312215014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BCOM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</a:t>
            </a:r>
            <a:endParaRPr lang="en-US" altLang="zh-CN" sz="5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SOKA IKEDA COLLEGE </a:t>
            </a:r>
            <a:endParaRPr lang="en-US" altLang="zh-CN" sz="5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335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609600" y="1197034"/>
            <a:ext cx="11102315" cy="51839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COLLECTIONS: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1.Dashboard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2.By formatting the dataset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FEATURES COLLECTIONS: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1.Data is collected from the dashboard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2.Formatting the data to find the employees performance level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DATA CLEANING: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1.Identifying the missing values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2.Filter outing the missing values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1.Employees High Performance Level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2.Employees Low Performance Level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SUMMARY: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1.Categories the performance level of the employees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190" name="组合"/>
          <p:cNvGrpSpPr>
            <a:grpSpLocks/>
          </p:cNvGrpSpPr>
          <p:nvPr/>
        </p:nvGrpSpPr>
        <p:grpSpPr>
          <a:xfrm>
            <a:off x="8038977" y="1266805"/>
            <a:ext cx="3533775" cy="3810000"/>
            <a:chOff x="8038977" y="1266805"/>
            <a:chExt cx="3533775" cy="3810000"/>
          </a:xfrm>
        </p:grpSpPr>
        <p:sp>
          <p:nvSpPr>
            <p:cNvPr id="187" name="曲线"/>
            <p:cNvSpPr>
              <a:spLocks/>
            </p:cNvSpPr>
            <p:nvPr/>
          </p:nvSpPr>
          <p:spPr>
            <a:xfrm rot="0">
              <a:off x="8734302" y="3981431"/>
              <a:ext cx="456565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88" name="曲线"/>
            <p:cNvSpPr>
              <a:spLocks/>
            </p:cNvSpPr>
            <p:nvPr/>
          </p:nvSpPr>
          <p:spPr>
            <a:xfrm rot="0">
              <a:off x="8734302" y="4514830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599" y="21598"/>
                  </a:lnTo>
                  <a:lnTo>
                    <a:pt x="21599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89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038977" y="1266805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0400708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9810749" y="5915025"/>
            <a:ext cx="314322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4660522" y="480692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28075" y="1819656"/>
            <a:ext cx="9503856" cy="44893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0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23032" y="-223970"/>
            <a:ext cx="1581034" cy="188275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565695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0074" y="1341031"/>
            <a:ext cx="8495871" cy="50883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848820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60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 rot="0">
            <a:off x="764856" y="1489429"/>
            <a:ext cx="10972800" cy="407288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1.In overall, majority employees got “Medium” level in their performance level.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2.In BPC, Employees performed in average level.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3.I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n CCDR &amp; NEL, the employees got the medium level of performance level.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4.In EW, The employees got the medium and average level of performance level in 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    their business unit and their to know the performance of their performing level.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5.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Based on the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conditional formatting formula the excel sheet is formatting the solution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Lucida Sans" pitchFamily="0" charset="0"/>
              </a:rPr>
              <a:t>   to find the performance level of the majority employees performance based on this.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2673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文本框"/>
          <p:cNvSpPr>
            <a:spLocks noGrp="1"/>
          </p:cNvSpPr>
          <p:nvPr>
            <p:ph type="title"/>
          </p:nvPr>
        </p:nvSpPr>
        <p:spPr>
          <a:xfrm rot="0">
            <a:off x="2641253" y="3280999"/>
            <a:ext cx="10681335" cy="1457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0" i="0" u="none" strike="noStrike" kern="0" cap="none" spc="0" baseline="0">
                <a:solidFill>
                  <a:srgbClr val="5D89F2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THANK YOU </a:t>
            </a:r>
            <a:endParaRPr lang="zh-CN" altLang="en-US" sz="9600" b="0" i="0" u="none" strike="noStrike" kern="0" cap="none" spc="0" baseline="0">
              <a:solidFill>
                <a:srgbClr val="5D89F2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95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11207922" y="5362575"/>
            <a:ext cx="647990" cy="80238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flipH="1" rot="0">
            <a:off x="11063925" y="549043"/>
            <a:ext cx="647990" cy="431993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1639916" y="5895975"/>
            <a:ext cx="71999" cy="8087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363" y="839150"/>
            <a:ext cx="6478583" cy="104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68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68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68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68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766955" y="4009190"/>
            <a:ext cx="10295842" cy="2091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1589" y="1698431"/>
            <a:ext cx="1466327" cy="20905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95880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725" y="6410325"/>
            <a:ext cx="3705224" cy="2952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709828" y="403367"/>
            <a:ext cx="8858088" cy="6758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4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109" name="组合"/>
          <p:cNvGrpSpPr>
            <a:grpSpLocks/>
          </p:cNvGrpSpPr>
          <p:nvPr/>
        </p:nvGrpSpPr>
        <p:grpSpPr>
          <a:xfrm>
            <a:off x="266695" y="3857566"/>
            <a:ext cx="4124323" cy="3009896"/>
            <a:chOff x="266695" y="3857566"/>
            <a:chExt cx="4124323" cy="3009896"/>
          </a:xfrm>
        </p:grpSpPr>
        <p:pic>
          <p:nvPicPr>
            <p:cNvPr id="107" name="图片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85859" y="6448910"/>
              <a:ext cx="3705158" cy="2953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8" name="图片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66695" y="3857566"/>
              <a:ext cx="1733815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2876457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10134600" y="314325"/>
            <a:ext cx="314322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6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56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56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56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56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56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56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56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56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56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56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56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56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56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56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381000" y="1577340"/>
            <a:ext cx="11201399" cy="46596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(i)To </a:t>
            </a:r>
            <a:r>
              <a:rPr lang="en-US" altLang="zh-CN" sz="6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award</a:t>
            </a:r>
            <a:r>
              <a:rPr lang="en-US" altLang="zh-CN" sz="6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the good performance and motivate employees who got low score.</a:t>
            </a:r>
            <a:endParaRPr lang="en-US" altLang="zh-CN" sz="6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(ii)To give promotion and increments.</a:t>
            </a:r>
            <a:endParaRPr lang="en-US" altLang="zh-CN" sz="6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(iii)To showcase in the company annual achievement ceremony.</a:t>
            </a:r>
            <a:endParaRPr lang="zh-CN" altLang="en-US" sz="6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217" name="组合"/>
          <p:cNvGrpSpPr>
            <a:grpSpLocks/>
          </p:cNvGrpSpPr>
          <p:nvPr/>
        </p:nvGrpSpPr>
        <p:grpSpPr>
          <a:xfrm>
            <a:off x="6381653" y="5305343"/>
            <a:ext cx="1581068" cy="1444455"/>
            <a:chOff x="6381653" y="5305343"/>
            <a:chExt cx="1581068" cy="1444455"/>
          </a:xfrm>
        </p:grpSpPr>
        <p:sp>
          <p:nvSpPr>
            <p:cNvPr id="214" name="曲线"/>
            <p:cNvSpPr>
              <a:spLocks/>
            </p:cNvSpPr>
            <p:nvPr/>
          </p:nvSpPr>
          <p:spPr>
            <a:xfrm rot="0">
              <a:off x="7161464" y="6382351"/>
              <a:ext cx="261392" cy="2027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161464" y="6618869"/>
              <a:ext cx="103611" cy="8024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216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381653" y="5305343"/>
              <a:ext cx="1581068" cy="144445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7755830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10591800" y="347970"/>
            <a:ext cx="314322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959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6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6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6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476245" y="1701163"/>
            <a:ext cx="11353800" cy="1600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(i) Employee performance analysis is the systematic evaluation of an employees job performance,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skills and achievements to ensure they align with organizational goals. This process helps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identify strengths and areas for improvement, providing valuable insights for employee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development and decision-making.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(ii)By analyzing performance data, companies can enhance productivity, set more accurate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goals, and tailor training programs to individual needs.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椭圆"/>
          <p:cNvSpPr>
            <a:spLocks/>
          </p:cNvSpPr>
          <p:nvPr/>
        </p:nvSpPr>
        <p:spPr>
          <a:xfrm rot="0">
            <a:off x="9906001" y="5486400"/>
            <a:ext cx="457200" cy="457200"/>
          </a:xfrm>
          <a:prstGeom prst="ellipse"/>
          <a:solidFill>
            <a:srgbClr val="4F81BD">
              <a:alpha val="56000"/>
            </a:srgbClr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40" name="椭圆"/>
          <p:cNvSpPr>
            <a:spLocks/>
          </p:cNvSpPr>
          <p:nvPr/>
        </p:nvSpPr>
        <p:spPr>
          <a:xfrm rot="0">
            <a:off x="10448925" y="5791200"/>
            <a:ext cx="457200" cy="457198"/>
          </a:xfrm>
          <a:prstGeom prst="ellipse"/>
          <a:solidFill>
            <a:srgbClr val="4F81BD">
              <a:alpha val="47000"/>
            </a:srgbClr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1971915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12071909" y="5362575"/>
            <a:ext cx="143997" cy="159436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12215907" y="5915025"/>
            <a:ext cx="71999" cy="132991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12143909" y="5895975"/>
            <a:ext cx="71995" cy="134896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0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0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0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0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4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914395" y="1200150"/>
            <a:ext cx="11390311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Managers and Supervisors                    4. Employees Themselves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Human Resources (HR)                         5. Team Leaders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Executive and Senior Leadership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1.Managers and Supervisors  : They use to analysis to provide feedback, set goals, and make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decisions about promotions and development needs.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2.Human Resources(HR)         : HR utilizes performance data to design training programs, align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recruitment with organizations needs ,and manage employee relations.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3.Executive&amp;SeniorLeadership:They use the insights to align performance with strategic objectives,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assess overall organizational effectivess and high-level decisions.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4.Employees Themselves       : They receives feedback from the analysis to understand their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performance,identify areas for improvement, and plan their career.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5.Team Leaders                       : They apply performance analysis to improve team dynamic allocate resources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effectively,and enhance overall team productivity.  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813676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11134697" y="409650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11855912" y="5886450"/>
            <a:ext cx="359993" cy="63850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4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44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4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4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4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4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4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4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4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4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4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44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4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4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4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4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4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4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476245" y="2425052"/>
            <a:ext cx="11353800" cy="38119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Filtering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: 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Removing blank 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IFS Formula: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Finding the employee performance 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3.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Pivot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Tables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: 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Analysing the data 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4.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Graphs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: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Analysing the data </a:t>
            </a:r>
            <a:endParaRPr lang="zh-CN" altLang="en-US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 rot="0">
            <a:off x="696082" y="1266805"/>
            <a:ext cx="1151982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=ifs(Z8&gt;=5,"very high",Z8&gt;=4,"high",Z8&gt;=3,"Med",True,"Low")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grpSp>
        <p:nvGrpSpPr>
          <p:cNvPr id="221" name="组合"/>
          <p:cNvGrpSpPr>
            <a:grpSpLocks/>
          </p:cNvGrpSpPr>
          <p:nvPr/>
        </p:nvGrpSpPr>
        <p:grpSpPr>
          <a:xfrm>
            <a:off x="8399965" y="3860993"/>
            <a:ext cx="3383948" cy="3095952"/>
            <a:chOff x="8399965" y="3860993"/>
            <a:chExt cx="3383948" cy="3095952"/>
          </a:xfrm>
        </p:grpSpPr>
        <p:sp>
          <p:nvSpPr>
            <p:cNvPr id="218" name="曲线"/>
            <p:cNvSpPr>
              <a:spLocks/>
            </p:cNvSpPr>
            <p:nvPr/>
          </p:nvSpPr>
          <p:spPr>
            <a:xfrm rot="0">
              <a:off x="9065808" y="6066859"/>
              <a:ext cx="437209" cy="37151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598" y="21598"/>
                  </a:lnTo>
                  <a:lnTo>
                    <a:pt x="21598" y="0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9065808" y="6500289"/>
              <a:ext cx="173302" cy="14705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220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399965" y="3860993"/>
              <a:ext cx="3383948" cy="309595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442798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6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2067661" y="1558290"/>
            <a:ext cx="11838804" cy="4892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– Kaggle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26 – features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9 – features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Name                       -  Alphabatical   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Performance level -  Numerical value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type       -  Alphabatical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Gender                    -  Male/Female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Employee rating    -  Numerical value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Business unit         -   Alphabatical 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168" name="组合"/>
          <p:cNvGrpSpPr>
            <a:grpSpLocks/>
          </p:cNvGrpSpPr>
          <p:nvPr/>
        </p:nvGrpSpPr>
        <p:grpSpPr>
          <a:xfrm>
            <a:off x="8762867" y="1552550"/>
            <a:ext cx="2762249" cy="3257550"/>
            <a:chOff x="8762867" y="1552550"/>
            <a:chExt cx="2762249" cy="3257550"/>
          </a:xfrm>
        </p:grpSpPr>
        <p:sp>
          <p:nvSpPr>
            <p:cNvPr id="165" name="曲线"/>
            <p:cNvSpPr>
              <a:spLocks/>
            </p:cNvSpPr>
            <p:nvPr/>
          </p:nvSpPr>
          <p:spPr>
            <a:xfrm rot="0">
              <a:off x="10125255" y="3981426"/>
              <a:ext cx="45666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66" name="曲线"/>
            <p:cNvSpPr>
              <a:spLocks/>
            </p:cNvSpPr>
            <p:nvPr/>
          </p:nvSpPr>
          <p:spPr>
            <a:xfrm rot="0">
              <a:off x="10125255" y="4514826"/>
              <a:ext cx="181016" cy="18097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67" name="图片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62867" y="155255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5523007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4F8FC"/>
            </a:gs>
            <a:gs pos="47000">
              <a:srgbClr val="AFC6E1"/>
            </a:gs>
            <a:gs pos="61000">
              <a:srgbClr val="AFC6E1"/>
            </a:gs>
            <a:gs pos="100000">
              <a:srgbClr val="C5D5E9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653587" y="5895975"/>
            <a:ext cx="314322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689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0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50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0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50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50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50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0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50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0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50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0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50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609599" y="1553255"/>
            <a:ext cx="11606308" cy="36037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(i)=IFS(Z8&gt;=5,”VERY HIGH”,Z8&gt;=4,”HIGH”,Z8&gt;=3,”MEDIUM,”TRUE,”LOW”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(ii)The above formula used to catagories the performance level of the employee is consider 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as “WOW’ in my project.</a:t>
            </a:r>
            <a:endParaRPr lang="en-US" altLang="zh-CN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2743200" y="2354703"/>
            <a:ext cx="9112712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2024-08-29T13:04:10Z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