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71" r:id="rId5"/>
    <p:sldId id="274" r:id="rId6"/>
    <p:sldId id="273" r:id="rId7"/>
    <p:sldId id="272" r:id="rId8"/>
    <p:sldId id="259" r:id="rId9"/>
    <p:sldId id="260" r:id="rId10"/>
    <p:sldId id="261" r:id="rId11"/>
    <p:sldId id="263" r:id="rId12"/>
    <p:sldId id="264" r:id="rId13"/>
    <p:sldId id="270"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558"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BALA%20STUDIO\Downloads\Sathya%20Joth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21877416865541541"/>
          <c:y val="0.17860780700284803"/>
          <c:w val="0.66779980088695878"/>
          <c:h val="0.62357848885910561"/>
        </c:manualLayout>
      </c:layout>
      <c:barChart>
        <c:barDir val="col"/>
        <c:grouping val="clustered"/>
        <c:ser>
          <c:idx val="0"/>
          <c:order val="0"/>
          <c:tx>
            <c:strRef>
              <c:f>Sheet1!$D$17</c:f>
              <c:strCache>
                <c:ptCount val="1"/>
                <c:pt idx="0">
                  <c:v>Net Salary</c:v>
                </c:pt>
              </c:strCache>
            </c:strRef>
          </c:tx>
          <c:dLbls>
            <c:dLbl>
              <c:idx val="0"/>
              <c:layout>
                <c:manualLayout>
                  <c:x val="1.4519056261343016E-2"/>
                  <c:y val="3.5460992907801448E-3"/>
                </c:manualLayout>
              </c:layout>
              <c:showVal val="1"/>
            </c:dLbl>
            <c:showVal val="1"/>
          </c:dLbls>
          <c:cat>
            <c:numRef>
              <c:f>Sheet1!$D$18:$D$23</c:f>
              <c:numCache>
                <c:formatCode>General</c:formatCode>
                <c:ptCount val="6"/>
                <c:pt idx="0">
                  <c:v>30375</c:v>
                </c:pt>
                <c:pt idx="1">
                  <c:v>36450</c:v>
                </c:pt>
                <c:pt idx="2">
                  <c:v>60750</c:v>
                </c:pt>
                <c:pt idx="3">
                  <c:v>60750</c:v>
                </c:pt>
                <c:pt idx="4">
                  <c:v>60750</c:v>
                </c:pt>
                <c:pt idx="5">
                  <c:v>48600</c:v>
                </c:pt>
              </c:numCache>
            </c:numRef>
          </c:cat>
          <c:val>
            <c:numRef>
              <c:f>Sheet1!$D$18:$D$23</c:f>
              <c:numCache>
                <c:formatCode>General</c:formatCode>
                <c:ptCount val="6"/>
                <c:pt idx="0">
                  <c:v>30375</c:v>
                </c:pt>
                <c:pt idx="1">
                  <c:v>36450</c:v>
                </c:pt>
                <c:pt idx="2">
                  <c:v>60750</c:v>
                </c:pt>
                <c:pt idx="3">
                  <c:v>60750</c:v>
                </c:pt>
                <c:pt idx="4">
                  <c:v>60750</c:v>
                </c:pt>
                <c:pt idx="5">
                  <c:v>48600</c:v>
                </c:pt>
              </c:numCache>
            </c:numRef>
          </c:val>
        </c:ser>
        <c:ser>
          <c:idx val="1"/>
          <c:order val="1"/>
          <c:tx>
            <c:strRef>
              <c:f>Sheet1!$E$17</c:f>
              <c:strCache>
                <c:ptCount val="1"/>
                <c:pt idx="0">
                  <c:v>Designation</c:v>
                </c:pt>
              </c:strCache>
            </c:strRef>
          </c:tx>
          <c:dLbls>
            <c:showVal val="1"/>
          </c:dLbls>
          <c:cat>
            <c:numRef>
              <c:f>Sheet1!$D$18:$D$23</c:f>
              <c:numCache>
                <c:formatCode>General</c:formatCode>
                <c:ptCount val="6"/>
                <c:pt idx="0">
                  <c:v>30375</c:v>
                </c:pt>
                <c:pt idx="1">
                  <c:v>36450</c:v>
                </c:pt>
                <c:pt idx="2">
                  <c:v>60750</c:v>
                </c:pt>
                <c:pt idx="3">
                  <c:v>60750</c:v>
                </c:pt>
                <c:pt idx="4">
                  <c:v>60750</c:v>
                </c:pt>
                <c:pt idx="5">
                  <c:v>48600</c:v>
                </c:pt>
              </c:numCache>
            </c:numRef>
          </c:cat>
          <c:val>
            <c:numRef>
              <c:f>Sheet1!$E$18:$E$23</c:f>
              <c:numCache>
                <c:formatCode>General</c:formatCode>
                <c:ptCount val="6"/>
                <c:pt idx="0">
                  <c:v>0</c:v>
                </c:pt>
                <c:pt idx="1">
                  <c:v>0</c:v>
                </c:pt>
                <c:pt idx="2">
                  <c:v>0</c:v>
                </c:pt>
                <c:pt idx="3">
                  <c:v>0</c:v>
                </c:pt>
                <c:pt idx="4">
                  <c:v>0</c:v>
                </c:pt>
                <c:pt idx="5">
                  <c:v>0</c:v>
                </c:pt>
              </c:numCache>
            </c:numRef>
          </c:val>
        </c:ser>
        <c:ser>
          <c:idx val="2"/>
          <c:order val="2"/>
          <c:tx>
            <c:strRef>
              <c:f>Sheet1!$F$17</c:f>
              <c:strCache>
                <c:ptCount val="1"/>
                <c:pt idx="0">
                  <c:v>Deduction</c:v>
                </c:pt>
              </c:strCache>
            </c:strRef>
          </c:tx>
          <c:dLbls>
            <c:showVal val="1"/>
          </c:dLbls>
          <c:cat>
            <c:numRef>
              <c:f>Sheet1!$D$18:$D$23</c:f>
              <c:numCache>
                <c:formatCode>General</c:formatCode>
                <c:ptCount val="6"/>
                <c:pt idx="0">
                  <c:v>30375</c:v>
                </c:pt>
                <c:pt idx="1">
                  <c:v>36450</c:v>
                </c:pt>
                <c:pt idx="2">
                  <c:v>60750</c:v>
                </c:pt>
                <c:pt idx="3">
                  <c:v>60750</c:v>
                </c:pt>
                <c:pt idx="4">
                  <c:v>60750</c:v>
                </c:pt>
                <c:pt idx="5">
                  <c:v>48600</c:v>
                </c:pt>
              </c:numCache>
            </c:numRef>
          </c:cat>
          <c:val>
            <c:numRef>
              <c:f>Sheet1!$F$18:$F$23</c:f>
              <c:numCache>
                <c:formatCode>General</c:formatCode>
                <c:ptCount val="6"/>
                <c:pt idx="0">
                  <c:v>2625</c:v>
                </c:pt>
                <c:pt idx="1">
                  <c:v>3150</c:v>
                </c:pt>
                <c:pt idx="2">
                  <c:v>5250</c:v>
                </c:pt>
                <c:pt idx="3">
                  <c:v>5250</c:v>
                </c:pt>
                <c:pt idx="4">
                  <c:v>5250</c:v>
                </c:pt>
                <c:pt idx="5">
                  <c:v>4200</c:v>
                </c:pt>
              </c:numCache>
            </c:numRef>
          </c:val>
        </c:ser>
        <c:dLbls>
          <c:showVal val="1"/>
        </c:dLbls>
        <c:gapWidth val="75"/>
        <c:axId val="117124096"/>
        <c:axId val="117322880"/>
      </c:barChart>
      <c:catAx>
        <c:axId val="117124096"/>
        <c:scaling>
          <c:orientation val="minMax"/>
        </c:scaling>
        <c:axPos val="b"/>
        <c:numFmt formatCode="General" sourceLinked="1"/>
        <c:majorTickMark val="none"/>
        <c:tickLblPos val="nextTo"/>
        <c:crossAx val="117322880"/>
        <c:crosses val="autoZero"/>
        <c:auto val="1"/>
        <c:lblAlgn val="ctr"/>
        <c:lblOffset val="100"/>
      </c:catAx>
      <c:valAx>
        <c:axId val="117322880"/>
        <c:scaling>
          <c:orientation val="minMax"/>
        </c:scaling>
        <c:axPos val="l"/>
        <c:numFmt formatCode="General" sourceLinked="1"/>
        <c:majorTickMark val="none"/>
        <c:tickLblPos val="nextTo"/>
        <c:crossAx val="117124096"/>
        <c:crosses val="autoZero"/>
        <c:crossBetween val="between"/>
      </c:valAx>
    </c:plotArea>
    <c:legend>
      <c:legendPos val="b"/>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04800" y="457200"/>
            <a:ext cx="8991600" cy="386003"/>
          </a:xfrm>
          <a:prstGeom prst="rect">
            <a:avLst/>
          </a:prstGeom>
        </p:spPr>
        <p:txBody>
          <a:bodyPr vert="horz" wrap="square" lIns="0" tIns="16510" rIns="0" bIns="0" rtlCol="0">
            <a:spAutoFit/>
          </a:bodyPr>
          <a:lstStyle/>
          <a:p>
            <a:pPr algn="l"/>
            <a:r>
              <a:rPr lang="en-US" sz="2400" b="1" dirty="0" smtClean="0">
                <a:solidFill>
                  <a:srgbClr val="0F0F0F"/>
                </a:solidFill>
                <a:latin typeface="Times New Roman" panose="02020603050405020304" pitchFamily="18" charset="0"/>
                <a:cs typeface="Times New Roman" panose="02020603050405020304" pitchFamily="18" charset="0"/>
              </a:rPr>
              <a:t>    Salary and Compensation Analysis Through Excel Data Modeling</a:t>
            </a:r>
            <a:endParaRPr lang="en-IN" sz="2400" dirty="0">
              <a:solidFill>
                <a:srgbClr val="7030A0"/>
              </a:solidFill>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533400" y="3124200"/>
            <a:ext cx="9906000" cy="1938992"/>
          </a:xfrm>
          <a:prstGeom prst="rect">
            <a:avLst/>
          </a:prstGeom>
          <a:noFill/>
        </p:spPr>
        <p:txBody>
          <a:bodyPr wrap="square" rtlCol="0">
            <a:spAutoFit/>
          </a:bodyPr>
          <a:lstStyle/>
          <a:p>
            <a:r>
              <a:rPr lang="en-US" sz="2400" dirty="0"/>
              <a:t>STUDENT </a:t>
            </a:r>
            <a:r>
              <a:rPr lang="en-US" sz="2400" dirty="0" smtClean="0"/>
              <a:t>NAME : </a:t>
            </a:r>
            <a:r>
              <a:rPr lang="en-US" sz="2400" b="1" dirty="0" smtClean="0"/>
              <a:t>M.SATHYA JOTHI</a:t>
            </a:r>
            <a:endParaRPr lang="en-US" sz="2400" b="1" dirty="0"/>
          </a:p>
          <a:p>
            <a:r>
              <a:rPr lang="en-US" sz="2400" dirty="0"/>
              <a:t>REGISTER </a:t>
            </a:r>
            <a:r>
              <a:rPr lang="en-US" sz="2400" dirty="0" smtClean="0"/>
              <a:t>NO : </a:t>
            </a:r>
            <a:r>
              <a:rPr lang="en-US" sz="2400" b="1" dirty="0" smtClean="0"/>
              <a:t>312200933</a:t>
            </a:r>
            <a:endParaRPr lang="en-US" sz="2400" b="1" dirty="0"/>
          </a:p>
          <a:p>
            <a:r>
              <a:rPr lang="en-US" sz="2400" dirty="0" smtClean="0"/>
              <a:t>DEPARTMENT : </a:t>
            </a:r>
            <a:r>
              <a:rPr lang="en-US" sz="2400" b="1" dirty="0" smtClean="0"/>
              <a:t>B.com COMPUTER APPLICATION</a:t>
            </a:r>
            <a:endParaRPr lang="en-US" sz="2400" b="1" dirty="0"/>
          </a:p>
          <a:p>
            <a:r>
              <a:rPr lang="en-US" sz="2400" dirty="0" smtClean="0"/>
              <a:t>COLLEGE : </a:t>
            </a:r>
            <a:r>
              <a:rPr lang="en-US" sz="2400" b="1" dirty="0" smtClean="0"/>
              <a:t>PACHAIYAPPA'S COLLEGE FOR WOMEN.KANCHEEPURAM</a:t>
            </a:r>
            <a:endParaRPr lang="en-US" sz="2400" b="1"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381000"/>
            <a:ext cx="8368348" cy="878446"/>
          </a:xfrm>
          <a:prstGeom prst="rect">
            <a:avLst/>
          </a:prstGeom>
        </p:spPr>
        <p:txBody>
          <a:bodyPr vert="horz" wrap="square" lIns="0" tIns="16510" rIns="0" bIns="0" rtlCol="0">
            <a:spAutoFit/>
          </a:bodyPr>
          <a:lstStyle/>
          <a:p>
            <a:r>
              <a:rPr lang="en-US" sz="2800" dirty="0" smtClean="0">
                <a:solidFill>
                  <a:srgbClr val="0D0D0D"/>
                </a:solidFill>
                <a:latin typeface="Times New Roman" panose="02020603050405020304" pitchFamily="18" charset="0"/>
                <a:cs typeface="Times New Roman" panose="02020603050405020304" pitchFamily="18" charset="0"/>
              </a:rPr>
              <a:t>HOW TO MODEL INCENTIVE COMPENSATION PLAN OUTCOMES IN EXCEL </a:t>
            </a: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10</a:t>
            </a:fld>
            <a:endParaRPr spc="10" dirty="0"/>
          </a:p>
        </p:txBody>
      </p:sp>
      <p:sp>
        <p:nvSpPr>
          <p:cNvPr id="9" name="Rectangle 2">
            <a:extLst>
              <a:ext uri="{FF2B5EF4-FFF2-40B4-BE49-F238E27FC236}">
                <a16:creationId xmlns:a16="http://schemas.microsoft.com/office/drawing/2014/main" xmlns="" id="{2B1AC95D-E282-8FF3-3F94-D7FDC2B1A7D4}"/>
              </a:ext>
            </a:extLst>
          </p:cNvPr>
          <p:cNvSpPr>
            <a:spLocks noChangeArrowheads="1"/>
          </p:cNvSpPr>
          <p:nvPr/>
        </p:nvSpPr>
        <p:spPr bwMode="auto">
          <a:xfrm>
            <a:off x="533400" y="1752600"/>
            <a:ext cx="8743950" cy="144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spcCol="365760" anchor="ctr" anchorCtr="0" compatLnSpc="1">
            <a:prstTxWarp prst="textNoShape">
              <a:avLst/>
            </a:prstTxWarp>
            <a:spAutoFit/>
          </a:bodyPr>
          <a:lstStyle/>
          <a:p>
            <a:pPr lvl="0" eaLnBrk="0" fontAlgn="base" hangingPunct="0">
              <a:spcBef>
                <a:spcPct val="0"/>
              </a:spcBef>
              <a:spcAft>
                <a:spcPct val="0"/>
              </a:spcAft>
              <a:buFontTx/>
              <a:buChar char="•"/>
            </a:pPr>
            <a:r>
              <a:rPr lang="en-US" altLang="en-US" sz="1400" b="1" dirty="0" smtClean="0">
                <a:latin typeface="Arial" panose="020B0604020202020204" pitchFamily="34" charset="0"/>
              </a:rPr>
              <a:t>Step 1: Data collection First, we must collect all of the data that is relevant and informative to our model.</a:t>
            </a:r>
          </a:p>
          <a:p>
            <a:pPr lvl="0" eaLnBrk="0" fontAlgn="base" hangingPunct="0">
              <a:spcBef>
                <a:spcPct val="0"/>
              </a:spcBef>
              <a:spcAft>
                <a:spcPct val="0"/>
              </a:spcAft>
              <a:buFontTx/>
              <a:buChar char="•"/>
            </a:pPr>
            <a:r>
              <a:rPr lang="en-US" altLang="en-US" sz="1400" b="1" dirty="0" smtClean="0">
                <a:latin typeface="Arial" panose="020B0604020202020204" pitchFamily="34" charset="0"/>
              </a:rPr>
              <a:t>Employee Details </a:t>
            </a:r>
          </a:p>
          <a:p>
            <a:pPr lvl="0" eaLnBrk="0" fontAlgn="base" hangingPunct="0">
              <a:spcBef>
                <a:spcPct val="0"/>
              </a:spcBef>
              <a:spcAft>
                <a:spcPct val="0"/>
              </a:spcAft>
              <a:buFontTx/>
              <a:buChar char="•"/>
            </a:pPr>
            <a:r>
              <a:rPr lang="en-US" altLang="en-US" sz="1400" b="1" dirty="0" smtClean="0">
                <a:latin typeface="Arial" panose="020B0604020202020204" pitchFamily="34" charset="0"/>
              </a:rPr>
              <a:t>Compensation Data</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buFontTx/>
              <a:buChar char="•"/>
            </a:pPr>
            <a:r>
              <a:rPr lang="en-US" altLang="en-US" sz="1400" b="1" dirty="0" smtClean="0">
                <a:latin typeface="Arial" panose="020B0604020202020204" pitchFamily="34" charset="0"/>
              </a:rPr>
              <a:t>Performance Data</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p:cNvSpPr/>
          <p:nvPr/>
        </p:nvSpPr>
        <p:spPr>
          <a:xfrm>
            <a:off x="533400" y="3352800"/>
            <a:ext cx="7924799" cy="1384995"/>
          </a:xfrm>
          <a:prstGeom prst="rect">
            <a:avLst/>
          </a:prstGeom>
        </p:spPr>
        <p:txBody>
          <a:bodyPr wrap="square">
            <a:spAutoFit/>
          </a:bodyPr>
          <a:lstStyle/>
          <a:p>
            <a:pPr lvl="0" eaLnBrk="0" fontAlgn="base" hangingPunct="0">
              <a:spcBef>
                <a:spcPct val="0"/>
              </a:spcBef>
              <a:spcAft>
                <a:spcPct val="0"/>
              </a:spcAft>
              <a:buFontTx/>
              <a:buChar char="•"/>
            </a:pPr>
            <a:r>
              <a:rPr lang="en-US" altLang="en-US" sz="1400" b="1" dirty="0" smtClean="0">
                <a:latin typeface="Arial" panose="020B0604020202020204" pitchFamily="34" charset="0"/>
              </a:rPr>
              <a:t>Step 2: Define your model inputs Create a section in your workbook for all the plan inputs you want to model. These inputs will be used to calculate the pay under the new plan and will be calibrated, adjusted, and refined to get the desired outcome. </a:t>
            </a:r>
          </a:p>
          <a:p>
            <a:pPr lvl="0" eaLnBrk="0" fontAlgn="base" hangingPunct="0">
              <a:spcBef>
                <a:spcPct val="0"/>
              </a:spcBef>
              <a:spcAft>
                <a:spcPct val="0"/>
              </a:spcAft>
              <a:buFontTx/>
              <a:buChar char="•"/>
            </a:pPr>
            <a:r>
              <a:rPr lang="en-US" altLang="en-US" sz="1400" b="1" dirty="0" smtClean="0">
                <a:latin typeface="Arial" panose="020B0604020202020204" pitchFamily="34" charset="0"/>
              </a:rPr>
              <a:t>Example</a:t>
            </a:r>
          </a:p>
          <a:p>
            <a:pPr lvl="0" eaLnBrk="0" fontAlgn="base" hangingPunct="0">
              <a:spcBef>
                <a:spcPct val="0"/>
              </a:spcBef>
              <a:spcAft>
                <a:spcPct val="0"/>
              </a:spcAft>
              <a:buFontTx/>
              <a:buChar char="•"/>
            </a:pPr>
            <a:r>
              <a:rPr lang="en-US" altLang="en-US" sz="1400" b="1" dirty="0" smtClean="0">
                <a:latin typeface="Arial" panose="020B0604020202020204" pitchFamily="34" charset="0"/>
              </a:rPr>
              <a:t>Target Pay Mix (used if % split of base salary/target incentive is being modeled) - e.g., 70% base salary / 30% target incentive/variable compensation</a:t>
            </a:r>
            <a:endParaRPr lang="en-US" altLang="en-US" sz="1400" dirty="0">
              <a:solidFill>
                <a:prstClr val="black"/>
              </a:solidFill>
              <a:latin typeface="Arial" panose="020B0604020202020204" pitchFamily="34" charset="0"/>
            </a:endParaRPr>
          </a:p>
        </p:txBody>
      </p:sp>
      <p:pic>
        <p:nvPicPr>
          <p:cNvPr id="11" name="Picture 2" descr="Businessman getting salary growth Animated Illustration"/>
          <p:cNvPicPr>
            <a:picLocks noChangeAspect="1" noChangeArrowheads="1"/>
          </p:cNvPicPr>
          <p:nvPr/>
        </p:nvPicPr>
        <p:blipFill>
          <a:blip r:embed="rId3"/>
          <a:srcRect/>
          <a:stretch>
            <a:fillRect/>
          </a:stretch>
        </p:blipFill>
        <p:spPr bwMode="auto">
          <a:xfrm>
            <a:off x="8686800" y="4667250"/>
            <a:ext cx="2085975" cy="2190750"/>
          </a:xfrm>
          <a:prstGeom prst="rect">
            <a:avLst/>
          </a:prstGeom>
          <a:noFill/>
        </p:spPr>
      </p:pic>
      <p:sp>
        <p:nvSpPr>
          <p:cNvPr id="12" name="Rectangle 11"/>
          <p:cNvSpPr/>
          <p:nvPr/>
        </p:nvSpPr>
        <p:spPr>
          <a:xfrm>
            <a:off x="533400" y="5029200"/>
            <a:ext cx="8305800" cy="954107"/>
          </a:xfrm>
          <a:prstGeom prst="rect">
            <a:avLst/>
          </a:prstGeom>
        </p:spPr>
        <p:txBody>
          <a:bodyPr wrap="square">
            <a:spAutoFit/>
          </a:bodyPr>
          <a:lstStyle/>
          <a:p>
            <a:pPr fontAlgn="base"/>
            <a:r>
              <a:rPr lang="en-US" sz="1400" b="1" dirty="0" smtClean="0">
                <a:solidFill>
                  <a:srgbClr val="202124"/>
                </a:solidFill>
                <a:latin typeface="Inter" panose="020B0502030000000004" pitchFamily="34" charset="0"/>
              </a:rPr>
              <a:t>Step 3: Model calculations Once you have all the necessary data and plan    inputs set up, you are ready to model the plan and calculate</a:t>
            </a:r>
          </a:p>
          <a:p>
            <a:pPr fontAlgn="base"/>
            <a:r>
              <a:rPr lang="en-US" sz="1400" b="1" dirty="0" smtClean="0">
                <a:solidFill>
                  <a:srgbClr val="202124"/>
                </a:solidFill>
                <a:latin typeface="Inter" panose="020B0502030000000004" pitchFamily="34" charset="0"/>
              </a:rPr>
              <a:t> the new payouts for each individual using historical </a:t>
            </a:r>
          </a:p>
          <a:p>
            <a:pPr fontAlgn="base"/>
            <a:r>
              <a:rPr lang="en-US" sz="1400" b="1" dirty="0" smtClean="0">
                <a:solidFill>
                  <a:srgbClr val="202124"/>
                </a:solidFill>
                <a:latin typeface="Inter" panose="020B0502030000000004" pitchFamily="34" charset="0"/>
              </a:rPr>
              <a:t>performance as a proxy for future sales performance.</a:t>
            </a:r>
            <a:r>
              <a:rPr lang="en-US" sz="1400" dirty="0" smtClean="0">
                <a:solidFill>
                  <a:srgbClr val="3C4043"/>
                </a:solidFill>
                <a:latin typeface="inherit"/>
              </a:rPr>
              <a:t>.</a:t>
            </a:r>
            <a:endParaRPr lang="en-US" sz="1400" dirty="0">
              <a:solidFill>
                <a:srgbClr val="3C4043"/>
              </a:solidFill>
              <a:latin typeface="inheri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295400" y="685800"/>
            <a:ext cx="8480425" cy="693780"/>
          </a:xfrm>
          <a:prstGeom prst="rect">
            <a:avLst/>
          </a:prstGeom>
        </p:spPr>
        <p:txBody>
          <a:bodyPr vert="horz" wrap="square" lIns="0" tIns="16510" rIns="0" bIns="0" rtlCol="0">
            <a:spAutoFit/>
          </a:bodyPr>
          <a:lstStyle/>
          <a:p>
            <a:r>
              <a:rPr lang="en-US" sz="4400" dirty="0" smtClean="0">
                <a:solidFill>
                  <a:srgbClr val="0D0D0D"/>
                </a:solidFill>
                <a:latin typeface="Times New Roman" panose="02020603050405020304" pitchFamily="18" charset="0"/>
                <a:cs typeface="Times New Roman" panose="02020603050405020304" pitchFamily="18" charset="0"/>
              </a:rPr>
              <a:t>MODEL OUTPUTS</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xmlns="" id="{563319AE-67B9-56D5-177A-8CCDC35469F0}"/>
              </a:ext>
            </a:extLst>
          </p:cNvPr>
          <p:cNvSpPr>
            <a:spLocks noChangeArrowheads="1"/>
          </p:cNvSpPr>
          <p:nvPr/>
        </p:nvSpPr>
        <p:spPr bwMode="auto">
          <a:xfrm>
            <a:off x="1219200" y="1524000"/>
            <a:ext cx="6705600" cy="32008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US" altLang="en-US" b="1" dirty="0" smtClean="0">
                <a:latin typeface="Arial" panose="020B0604020202020204" pitchFamily="34" charset="0"/>
              </a:rPr>
              <a:t>Create different outputs to </a:t>
            </a:r>
            <a:r>
              <a:rPr lang="en-US" altLang="en-US" sz="2000" b="1" dirty="0" smtClean="0">
                <a:latin typeface="Arial" panose="020B0604020202020204" pitchFamily="34" charset="0"/>
              </a:rPr>
              <a:t>aggregate and summarize new incentive plan results. That will help </a:t>
            </a:r>
            <a:r>
              <a:rPr lang="en-US" altLang="en-US" b="1" dirty="0" smtClean="0">
                <a:latin typeface="Arial" panose="020B0604020202020204" pitchFamily="34" charset="0"/>
              </a:rPr>
              <a:t>ensure the plan is structured correctly to align with overall outcomes. Review by role, individual (most significant increases and decreases in pay), and team or region, if appropriate. </a:t>
            </a:r>
          </a:p>
          <a:p>
            <a:pPr lvl="0" eaLnBrk="0" fontAlgn="base" hangingPunct="0">
              <a:spcBef>
                <a:spcPct val="0"/>
              </a:spcBef>
              <a:spcAft>
                <a:spcPct val="0"/>
              </a:spcAft>
              <a:buFontTx/>
              <a:buChar char="•"/>
            </a:pPr>
            <a:r>
              <a:rPr lang="en-US" altLang="en-US" b="1" dirty="0" smtClean="0">
                <a:latin typeface="Arial" panose="020B0604020202020204" pitchFamily="34" charset="0"/>
              </a:rPr>
              <a:t>The goals of this phase are:</a:t>
            </a:r>
          </a:p>
          <a:p>
            <a:pPr lvl="0" eaLnBrk="0" fontAlgn="base" hangingPunct="0">
              <a:spcBef>
                <a:spcPct val="0"/>
              </a:spcBef>
              <a:spcAft>
                <a:spcPct val="0"/>
              </a:spcAft>
              <a:buFontTx/>
              <a:buChar char="•"/>
            </a:pPr>
            <a:r>
              <a:rPr lang="en-US" altLang="en-US" b="1" dirty="0" smtClean="0">
                <a:latin typeface="Arial" panose="020B0604020202020204" pitchFamily="34" charset="0"/>
              </a:rPr>
              <a:t>Ensure average and top performers can adjust their performance to succeed under the new comp plan design . </a:t>
            </a:r>
          </a:p>
          <a:p>
            <a:pPr lvl="0" eaLnBrk="0" fontAlgn="base" hangingPunct="0">
              <a:spcBef>
                <a:spcPct val="0"/>
              </a:spcBef>
              <a:spcAft>
                <a:spcPct val="0"/>
              </a:spcAft>
              <a:buFontTx/>
              <a:buChar char="•"/>
            </a:pPr>
            <a:r>
              <a:rPr lang="en-US" altLang="en-US" b="1" dirty="0" smtClean="0">
                <a:latin typeface="Arial" panose="020B0604020202020204" pitchFamily="34" charset="0"/>
              </a:rPr>
              <a:t>Ensure who receives the earnings makes sense, given historical performance levels and your priorities around activities and behavior.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8" name="Picture 2" descr="Animation Png Vectors &amp; Illustrations for Free Download"/>
          <p:cNvPicPr>
            <a:picLocks noChangeAspect="1" noChangeArrowheads="1"/>
          </p:cNvPicPr>
          <p:nvPr/>
        </p:nvPicPr>
        <p:blipFill>
          <a:blip r:embed="rId2"/>
          <a:srcRect/>
          <a:stretch>
            <a:fillRect/>
          </a:stretch>
        </p:blipFill>
        <p:spPr bwMode="auto">
          <a:xfrm>
            <a:off x="2" y="4800600"/>
            <a:ext cx="2819398" cy="20574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685800" y="1295400"/>
            <a:ext cx="8099426" cy="752129"/>
          </a:xfrm>
          <a:prstGeom prst="rect">
            <a:avLst/>
          </a:prstGeom>
        </p:spPr>
        <p:txBody>
          <a:bodyPr vert="horz" wrap="square" lIns="0" tIns="13335" rIns="0" bIns="0" rtlCol="0">
            <a:spAutoFit/>
          </a:bodyPr>
          <a:lstStyle/>
          <a:p>
            <a:r>
              <a:rPr lang="en-US" sz="4800" b="1" dirty="0" smtClean="0">
                <a:solidFill>
                  <a:srgbClr val="0D0D0D"/>
                </a:solidFill>
                <a:latin typeface="Times New Roman" panose="02020603050405020304" pitchFamily="18" charset="0"/>
                <a:cs typeface="Times New Roman" panose="02020603050405020304" pitchFamily="18" charset="0"/>
              </a:rPr>
              <a:t>REFINE AND CALIBRATE</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CC4FA2DA-5308-FA0C-C91F-FB0EB12E79E8}"/>
              </a:ext>
            </a:extLst>
          </p:cNvPr>
          <p:cNvSpPr txBox="1"/>
          <p:nvPr/>
        </p:nvSpPr>
        <p:spPr>
          <a:xfrm>
            <a:off x="609600" y="2667000"/>
            <a:ext cx="9144000" cy="1477328"/>
          </a:xfrm>
          <a:prstGeom prst="rect">
            <a:avLst/>
          </a:prstGeom>
          <a:noFill/>
        </p:spPr>
        <p:txBody>
          <a:bodyPr wrap="square">
            <a:spAutoFit/>
          </a:bodyPr>
          <a:lstStyle/>
          <a:p>
            <a:r>
              <a:rPr lang="en-US" dirty="0" smtClean="0"/>
              <a:t>Refine and calibrate This is where the "art" of sales compensation comes into play, where you adjust the plan inputs to determine how much they shift the outputs. At this stage, all the work setting up the model to feed as many dynamic inputs as possible pays off. Adjusting the rate or the payout curve automatically results in the updated pay and updated outputs to review, so you can quickly see if your adjustments have the desired effect on outcomes.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
        <p:nvSpPr>
          <p:cNvPr id="8" name="object 8"/>
          <p:cNvSpPr txBox="1"/>
          <p:nvPr/>
        </p:nvSpPr>
        <p:spPr>
          <a:xfrm>
            <a:off x="685800" y="1371600"/>
            <a:ext cx="8251826" cy="629018"/>
          </a:xfrm>
          <a:prstGeom prst="rect">
            <a:avLst/>
          </a:prstGeom>
        </p:spPr>
        <p:txBody>
          <a:bodyPr vert="horz" wrap="square" lIns="0" tIns="13335" rIns="0" bIns="0" rtlCol="0">
            <a:spAutoFit/>
          </a:bodyPr>
          <a:lstStyle/>
          <a:p>
            <a:r>
              <a:rPr lang="en-IN" sz="4000" b="1" dirty="0" smtClean="0">
                <a:latin typeface="Times New Roman" panose="02020603050405020304" pitchFamily="18" charset="0"/>
                <a:cs typeface="Times New Roman" panose="02020603050405020304" pitchFamily="18" charset="0"/>
              </a:rPr>
              <a:t>MONITOR CONTINUOUSLY</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xmlns="" id="{C99E7B9D-9FD7-39E9-488B-262CECDB14BA}"/>
              </a:ext>
            </a:extLst>
          </p:cNvPr>
          <p:cNvSpPr txBox="1"/>
          <p:nvPr/>
        </p:nvSpPr>
        <p:spPr>
          <a:xfrm>
            <a:off x="914400" y="2590800"/>
            <a:ext cx="8239873" cy="2862322"/>
          </a:xfrm>
          <a:prstGeom prst="rect">
            <a:avLst/>
          </a:prstGeom>
          <a:noFill/>
        </p:spPr>
        <p:txBody>
          <a:bodyPr wrap="square">
            <a:spAutoFit/>
          </a:bodyPr>
          <a:lstStyle/>
          <a:p>
            <a:r>
              <a:rPr lang="en-US" b="1" dirty="0" smtClean="0"/>
              <a:t>Monitor continuously This is where the modeling stops for many organizations, but they are missing a huge opportunity by doing so. We recommend our clients approach their comp plan modeling as an ongoing exercise, which turns the hypothetical model into a real-time measure of realized performance. </a:t>
            </a:r>
          </a:p>
          <a:p>
            <a:endParaRPr lang="en-US" b="1" dirty="0" smtClean="0"/>
          </a:p>
          <a:p>
            <a:r>
              <a:rPr lang="en-US" b="1" dirty="0" smtClean="0"/>
              <a:t>As data is produced throughout the year, update the inputs section of your model to see how actual performance is tracking against your modeled outcomes, adjusting the calculations to iron out any discrepancies you find. That will allow you to forecast end-of-year results with greater accuracy and make your model more reliable in the future.</a:t>
            </a:r>
            <a:endParaRPr lang="en-US" dirty="0"/>
          </a:p>
        </p:txBody>
      </p:sp>
    </p:spTree>
    <p:extLst>
      <p:ext uri="{BB962C8B-B14F-4D97-AF65-F5344CB8AC3E}">
        <p14:creationId xmlns:p14="http://schemas.microsoft.com/office/powerpoint/2010/main" xmlns="" val="1776789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066800" y="7620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14</a:t>
            </a:fld>
            <a:endParaRPr sz="1100">
              <a:latin typeface="Trebuchet MS"/>
              <a:cs typeface="Trebuchet MS"/>
            </a:endParaRPr>
          </a:p>
        </p:txBody>
      </p:sp>
      <p:graphicFrame>
        <p:nvGraphicFramePr>
          <p:cNvPr id="11" name="Chart 10"/>
          <p:cNvGraphicFramePr/>
          <p:nvPr/>
        </p:nvGraphicFramePr>
        <p:xfrm>
          <a:off x="1981200" y="1981200"/>
          <a:ext cx="66294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533401" y="1066800"/>
            <a:ext cx="8915400" cy="615553"/>
          </a:xfrm>
        </p:spPr>
        <p:txBody>
          <a:bodyPr/>
          <a:lstStyle/>
          <a:p>
            <a:r>
              <a:rPr lang="en-US" sz="4000" dirty="0" smtClean="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DC9C0149-F813-8AF2-7D86-B6A7026EC40D}"/>
              </a:ext>
            </a:extLst>
          </p:cNvPr>
          <p:cNvSpPr txBox="1"/>
          <p:nvPr/>
        </p:nvSpPr>
        <p:spPr>
          <a:xfrm>
            <a:off x="457200" y="2209800"/>
            <a:ext cx="9296400" cy="2308324"/>
          </a:xfrm>
          <a:prstGeom prst="rect">
            <a:avLst/>
          </a:prstGeom>
          <a:noFill/>
        </p:spPr>
        <p:txBody>
          <a:bodyPr wrap="square">
            <a:spAutoFit/>
          </a:bodyPr>
          <a:lstStyle/>
          <a:p>
            <a:pPr algn="just"/>
            <a:r>
              <a:rPr lang="en-US" dirty="0"/>
              <a:t>The </a:t>
            </a:r>
            <a:r>
              <a:rPr lang="en-US" dirty="0" smtClean="0"/>
              <a:t>"</a:t>
            </a:r>
            <a:r>
              <a:rPr lang="en-US" b="1" dirty="0" smtClean="0">
                <a:solidFill>
                  <a:srgbClr val="0F0F0F"/>
                </a:solidFill>
                <a:latin typeface="Times New Roman" panose="02020603050405020304" pitchFamily="18" charset="0"/>
                <a:cs typeface="Times New Roman" panose="02020603050405020304" pitchFamily="18" charset="0"/>
              </a:rPr>
              <a:t>Salary and Compensation Analysis Through Excel Data Modeling</a:t>
            </a:r>
            <a:r>
              <a:rPr lang="en-US" dirty="0" smtClean="0"/>
              <a:t>" </a:t>
            </a:r>
            <a:r>
              <a:rPr lang="en-US" dirty="0"/>
              <a:t>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pic>
        <p:nvPicPr>
          <p:cNvPr id="1026" name="Picture 2" descr="Reporter Cartoon Images – Browse 10,774 Stock Photos, Vectors, and Video |  Adobe Stock"/>
          <p:cNvPicPr>
            <a:picLocks noChangeAspect="1" noChangeArrowheads="1"/>
          </p:cNvPicPr>
          <p:nvPr/>
        </p:nvPicPr>
        <p:blipFill>
          <a:blip r:embed="rId2"/>
          <a:srcRect/>
          <a:stretch>
            <a:fillRect/>
          </a:stretch>
        </p:blipFill>
        <p:spPr bwMode="auto">
          <a:xfrm>
            <a:off x="7696201" y="4610100"/>
            <a:ext cx="4267200" cy="2247900"/>
          </a:xfrm>
          <a:prstGeom prst="rect">
            <a:avLst/>
          </a:prstGeom>
          <a:noFill/>
        </p:spPr>
      </p:pic>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06082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smtClean="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pPr algn="ctr"/>
            <a:r>
              <a:rPr lang="en-US" sz="4400" b="1" dirty="0" smtClean="0">
                <a:solidFill>
                  <a:srgbClr val="0F0F0F"/>
                </a:solidFill>
                <a:latin typeface="Times New Roman" panose="02020603050405020304" pitchFamily="18" charset="0"/>
                <a:cs typeface="Times New Roman" panose="02020603050405020304" pitchFamily="18" charset="0"/>
              </a:rPr>
              <a:t>Salary and Compensation Analysis Through Excel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11266" name="Picture 2" descr="Woman Looking In Mirror Cartoon Images – Browse 3,265 Stock Photos,  Vectors, and Video | Adobe Stock"/>
          <p:cNvPicPr>
            <a:picLocks noChangeAspect="1" noChangeArrowheads="1"/>
          </p:cNvPicPr>
          <p:nvPr/>
        </p:nvPicPr>
        <p:blipFill>
          <a:blip r:embed="rId4"/>
          <a:srcRect/>
          <a:stretch>
            <a:fillRect/>
          </a:stretch>
        </p:blipFill>
        <p:spPr bwMode="auto">
          <a:xfrm>
            <a:off x="0" y="3733799"/>
            <a:ext cx="3124200" cy="312420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0"/>
            <a:ext cx="12481713" cy="7620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smtClean="0"/>
              <a:t>                       </a:t>
            </a:r>
            <a:endParaRPr dirty="0"/>
          </a:p>
        </p:txBody>
      </p:sp>
      <p:grpSp>
        <p:nvGrpSpPr>
          <p:cNvPr id="3" name="object 3"/>
          <p:cNvGrpSpPr/>
          <p:nvPr/>
        </p:nvGrpSpPr>
        <p:grpSpPr>
          <a:xfrm>
            <a:off x="7443849" y="0"/>
            <a:ext cx="4976751" cy="685800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1143000" y="457200"/>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1447800" y="1219200"/>
            <a:ext cx="7772400" cy="4401205"/>
          </a:xfrm>
          <a:prstGeom prst="rect">
            <a:avLst/>
          </a:prstGeom>
          <a:noFill/>
        </p:spPr>
        <p:txBody>
          <a:bodyPr wrap="square" rtlCol="0">
            <a:spAutoFit/>
          </a:bodyPr>
          <a:lstStyle/>
          <a:p>
            <a:pPr algn="l"/>
            <a:endParaRPr lang="en-US" sz="2000" b="0" i="0" dirty="0">
              <a:solidFill>
                <a:srgbClr val="0D0D0D"/>
              </a:solidFill>
              <a:effectLst/>
              <a:latin typeface="Times New Roman" pitchFamily="18" charset="0"/>
              <a:cs typeface="Times New Roman" pitchFamily="18" charset="0"/>
            </a:endParaRPr>
          </a:p>
          <a:p>
            <a:pPr>
              <a:buFont typeface="+mj-lt"/>
              <a:buAutoNum type="arabicPeriod"/>
            </a:pPr>
            <a:r>
              <a:rPr lang="en-US" sz="2000" dirty="0" smtClean="0">
                <a:latin typeface="Times New Roman" pitchFamily="18" charset="0"/>
                <a:cs typeface="Times New Roman" pitchFamily="18" charset="0"/>
              </a:rPr>
              <a:t>Problem Statement</a:t>
            </a:r>
          </a:p>
          <a:p>
            <a:pPr>
              <a:buFont typeface="+mj-lt"/>
              <a:buAutoNum type="arabicPeriod"/>
            </a:pPr>
            <a:r>
              <a:rPr lang="en-US" sz="2000" dirty="0" smtClean="0">
                <a:latin typeface="Times New Roman" pitchFamily="18" charset="0"/>
                <a:cs typeface="Times New Roman" pitchFamily="18" charset="0"/>
              </a:rPr>
              <a:t>Project Overview</a:t>
            </a:r>
          </a:p>
          <a:p>
            <a:pPr>
              <a:buFont typeface="+mj-lt"/>
              <a:buAutoNum type="arabicPeriod"/>
            </a:pPr>
            <a:r>
              <a:rPr lang="en-US" sz="2000" dirty="0" smtClean="0">
                <a:latin typeface="Times New Roman" pitchFamily="18" charset="0"/>
                <a:cs typeface="Times New Roman" pitchFamily="18" charset="0"/>
              </a:rPr>
              <a:t>Who Are The End Users ?</a:t>
            </a:r>
          </a:p>
          <a:p>
            <a:pPr>
              <a:buFont typeface="+mj-lt"/>
              <a:buAutoNum type="arabicPeriod"/>
            </a:pPr>
            <a:r>
              <a:rPr lang="en-US" sz="2000" dirty="0" smtClean="0">
                <a:latin typeface="Times New Roman" pitchFamily="18" charset="0"/>
                <a:cs typeface="Times New Roman" pitchFamily="18" charset="0"/>
              </a:rPr>
              <a:t>Our Solution And Its Value Proposition</a:t>
            </a:r>
          </a:p>
          <a:p>
            <a:pPr>
              <a:buFont typeface="+mj-lt"/>
              <a:buAutoNum type="arabicPeriod"/>
            </a:pPr>
            <a:r>
              <a:rPr lang="en-US" sz="2000" dirty="0" smtClean="0">
                <a:solidFill>
                  <a:srgbClr val="0D0D0D"/>
                </a:solidFill>
                <a:latin typeface="Times New Roman" panose="02020603050405020304" pitchFamily="18" charset="0"/>
                <a:cs typeface="Times New Roman" panose="02020603050405020304" pitchFamily="18" charset="0"/>
              </a:rPr>
              <a:t>Design </a:t>
            </a:r>
            <a:r>
              <a:rPr lang="en-US" sz="2000" dirty="0" smtClean="0">
                <a:solidFill>
                  <a:srgbClr val="0D0D0D"/>
                </a:solidFill>
                <a:latin typeface="Times New Roman" panose="02020603050405020304" pitchFamily="18" charset="0"/>
                <a:cs typeface="Times New Roman" panose="02020603050405020304" pitchFamily="18" charset="0"/>
              </a:rPr>
              <a:t>Your Sales Compensation Plan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000" dirty="0" smtClean="0">
                <a:solidFill>
                  <a:srgbClr val="0D0D0D"/>
                </a:solidFill>
                <a:latin typeface="Times New Roman" panose="02020603050405020304" pitchFamily="18" charset="0"/>
                <a:cs typeface="Times New Roman" panose="02020603050405020304" pitchFamily="18" charset="0"/>
              </a:rPr>
              <a:t>Modeling Prevents Misalignment </a:t>
            </a:r>
          </a:p>
          <a:p>
            <a:pPr>
              <a:buFont typeface="+mj-lt"/>
              <a:buAutoNum type="arabicPeriod"/>
            </a:pPr>
            <a:r>
              <a:rPr lang="en-US" sz="2000" dirty="0" smtClean="0">
                <a:solidFill>
                  <a:srgbClr val="0D0D0D"/>
                </a:solidFill>
                <a:latin typeface="Times New Roman" panose="02020603050405020304" pitchFamily="18" charset="0"/>
                <a:cs typeface="Times New Roman" panose="02020603050405020304" pitchFamily="18" charset="0"/>
              </a:rPr>
              <a:t>How to Model Incentive Compensation Plan Outcomes in Excel </a:t>
            </a:r>
          </a:p>
          <a:p>
            <a:pPr>
              <a:buFont typeface="+mj-lt"/>
              <a:buAutoNum type="arabicPeriod"/>
            </a:pPr>
            <a:r>
              <a:rPr lang="en-US" sz="2000" dirty="0" smtClean="0">
                <a:solidFill>
                  <a:srgbClr val="0D0D0D"/>
                </a:solidFill>
                <a:latin typeface="Times New Roman" panose="02020603050405020304" pitchFamily="18" charset="0"/>
                <a:cs typeface="Times New Roman" panose="02020603050405020304" pitchFamily="18" charset="0"/>
              </a:rPr>
              <a:t>Model outputs</a:t>
            </a:r>
          </a:p>
          <a:p>
            <a:pPr>
              <a:buFont typeface="+mj-lt"/>
              <a:buAutoNum type="arabicPeriod"/>
            </a:pPr>
            <a:r>
              <a:rPr lang="en-US" sz="2000" dirty="0" smtClean="0">
                <a:solidFill>
                  <a:srgbClr val="0D0D0D"/>
                </a:solidFill>
                <a:latin typeface="Times New Roman" panose="02020603050405020304" pitchFamily="18" charset="0"/>
                <a:cs typeface="Times New Roman" panose="02020603050405020304" pitchFamily="18" charset="0"/>
              </a:rPr>
              <a:t>Refine and calibrate</a:t>
            </a:r>
          </a:p>
          <a:p>
            <a:pPr>
              <a:buFont typeface="+mj-lt"/>
              <a:buAutoNum type="arabicPeriod"/>
            </a:pPr>
            <a:r>
              <a:rPr lang="en-IN" sz="2000" dirty="0" smtClean="0">
                <a:latin typeface="Times New Roman" panose="02020603050405020304" pitchFamily="18" charset="0"/>
                <a:cs typeface="Times New Roman" panose="02020603050405020304" pitchFamily="18" charset="0"/>
              </a:rPr>
              <a:t>Monitor continuously</a:t>
            </a:r>
          </a:p>
          <a:p>
            <a:pPr>
              <a:buFont typeface="+mj-lt"/>
              <a:buAutoNum type="arabicPeriod"/>
            </a:pPr>
            <a:r>
              <a:rPr lang="en-IN" sz="2000" dirty="0" smtClean="0">
                <a:latin typeface="Times New Roman" panose="02020603050405020304" pitchFamily="18" charset="0"/>
                <a:cs typeface="Times New Roman" panose="02020603050405020304" pitchFamily="18" charset="0"/>
              </a:rPr>
              <a:t>Results</a:t>
            </a:r>
          </a:p>
          <a:p>
            <a:pPr>
              <a:buFont typeface="+mj-lt"/>
              <a:buAutoNum type="arabicPeriod"/>
            </a:pPr>
            <a:r>
              <a:rPr lang="en-IN" sz="2000" dirty="0" smtClean="0">
                <a:latin typeface="Times New Roman" panose="02020603050405020304" pitchFamily="18" charset="0"/>
                <a:cs typeface="Times New Roman" panose="02020603050405020304" pitchFamily="18" charset="0"/>
              </a:rPr>
              <a:t>Conclusion</a:t>
            </a:r>
          </a:p>
          <a:p>
            <a:pPr>
              <a:buFont typeface="+mj-lt"/>
              <a:buAutoNum type="arabicPeriod"/>
            </a:pPr>
            <a:endParaRPr lang="en-IN" sz="2000" dirty="0">
              <a:latin typeface="Times New Roman" panose="02020603050405020304" pitchFamily="18" charset="0"/>
              <a:cs typeface="Times New Roman" panose="02020603050405020304" pitchFamily="18" charset="0"/>
            </a:endParaRPr>
          </a:p>
        </p:txBody>
      </p:sp>
      <p:pic>
        <p:nvPicPr>
          <p:cNvPr id="10242" name="Picture 2" descr="Page 21 | Animated Cartoons Images - Free Download on Freepik"/>
          <p:cNvPicPr>
            <a:picLocks noChangeAspect="1" noChangeArrowheads="1"/>
          </p:cNvPicPr>
          <p:nvPr/>
        </p:nvPicPr>
        <p:blipFill>
          <a:blip r:embed="rId3"/>
          <a:srcRect/>
          <a:stretch>
            <a:fillRect/>
          </a:stretch>
        </p:blipFill>
        <p:spPr bwMode="auto">
          <a:xfrm>
            <a:off x="8001000" y="4038600"/>
            <a:ext cx="2819400" cy="28194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8763000" cy="5257800"/>
          </a:xfrm>
        </p:spPr>
        <p:txBody>
          <a:bodyPr/>
          <a:lstStyle/>
          <a:p>
            <a:r>
              <a:rPr lang="en-US" sz="4000" dirty="0" smtClean="0"/>
              <a:t>PROBLEM STATEMENT</a:t>
            </a:r>
            <a:br>
              <a:rPr lang="en-US" sz="4000" dirty="0" smtClean="0"/>
            </a:br>
            <a:r>
              <a:rPr lang="en-US" sz="4000" dirty="0" smtClean="0"/>
              <a:t/>
            </a:r>
            <a:br>
              <a:rPr lang="en-US" sz="4000" dirty="0" smtClean="0"/>
            </a:br>
            <a:r>
              <a:rPr lang="en-US" sz="4000" dirty="0" smtClean="0"/>
              <a:t/>
            </a:r>
            <a:br>
              <a:rPr lang="en-US" sz="4000" dirty="0" smtClean="0"/>
            </a:br>
            <a:r>
              <a:rPr lang="en-US" sz="2000" b="0" dirty="0" smtClean="0"/>
              <a:t>Compensation issues are common challenges for organizations, including pay disparities, insufficient compensation packages, opaque compensation practices, and challenges with performance-based remuneration.</a:t>
            </a:r>
            <a:br>
              <a:rPr lang="en-US" sz="2000" b="0" dirty="0" smtClean="0"/>
            </a:br>
            <a:r>
              <a:rPr lang="en-US" sz="2000" b="0" dirty="0" smtClean="0"/>
              <a:t>A total compensation statement is a document that shows an employee's total compensation/rewards for the year. Though this may so</a:t>
            </a:r>
            <a:br>
              <a:rPr lang="en-US" sz="2000" b="0" dirty="0" smtClean="0"/>
            </a:br>
            <a:r>
              <a:rPr lang="en-US" sz="4000" dirty="0" smtClean="0"/>
              <a:t/>
            </a:r>
            <a:br>
              <a:rPr lang="en-US" sz="4000" dirty="0" smtClean="0"/>
            </a:br>
            <a:r>
              <a:rPr lang="en-US" sz="4000" dirty="0" smtClean="0"/>
              <a:t/>
            </a:r>
            <a:br>
              <a:rPr lang="en-US" sz="4000" dirty="0" smtClean="0"/>
            </a:br>
            <a:r>
              <a:rPr lang="en-US" sz="4000" dirty="0" smtClean="0"/>
              <a:t> </a:t>
            </a:r>
            <a:endParaRPr lang="en-US"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95400"/>
            <a:ext cx="8845868" cy="4062651"/>
          </a:xfrm>
        </p:spPr>
        <p:txBody>
          <a:bodyPr/>
          <a:lstStyle/>
          <a:p>
            <a:r>
              <a:rPr lang="en-US" dirty="0" smtClean="0"/>
              <a:t>PROJECT OVERVIEW</a:t>
            </a:r>
            <a:br>
              <a:rPr lang="en-US" dirty="0" smtClean="0"/>
            </a:br>
            <a:r>
              <a:rPr lang="en-US" dirty="0" smtClean="0"/>
              <a:t/>
            </a:r>
            <a:br>
              <a:rPr lang="en-US" dirty="0" smtClean="0"/>
            </a:br>
            <a:r>
              <a:rPr lang="en-US" sz="2400" b="0" dirty="0" smtClean="0"/>
              <a:t>Compensation is a systematic approach to providing monetary value to employees in exchange for work performed. Compensation may achieve several purposes assisting in recruitment, job performance, and job satisfaction.</a:t>
            </a:r>
            <a:br>
              <a:rPr lang="en-US" sz="2400" b="0" dirty="0" smtClean="0"/>
            </a:br>
            <a:r>
              <a:rPr lang="en-US" sz="2400" b="0" dirty="0" smtClean="0"/>
              <a:t>Employee compensation is what you give each worker in exchange for their work. It is a mix of wages and benefits</a:t>
            </a:r>
            <a:br>
              <a:rPr lang="en-US" sz="2400" b="0" dirty="0" smtClean="0"/>
            </a:br>
            <a:endParaRPr lang="en-US" sz="2400"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76400"/>
            <a:ext cx="8693468" cy="681356"/>
          </a:xfrm>
        </p:spPr>
        <p:txBody>
          <a:bodyPr/>
          <a:lstStyle/>
          <a:p>
            <a:r>
              <a:rPr lang="en-US" dirty="0" smtClean="0"/>
              <a:t>WHO ARE THE END USERS ?</a:t>
            </a:r>
            <a:br>
              <a:rPr lang="en-US" dirty="0" smtClean="0"/>
            </a:br>
            <a:r>
              <a:rPr lang="en-US" dirty="0" smtClean="0"/>
              <a:t/>
            </a:r>
            <a:br>
              <a:rPr lang="en-US" dirty="0" smtClean="0"/>
            </a:br>
            <a:endParaRPr lang="en-US" dirty="0"/>
          </a:p>
        </p:txBody>
      </p:sp>
      <p:sp>
        <p:nvSpPr>
          <p:cNvPr id="3" name="Title 1"/>
          <p:cNvSpPr txBox="1">
            <a:spLocks/>
          </p:cNvSpPr>
          <p:nvPr/>
        </p:nvSpPr>
        <p:spPr>
          <a:xfrm>
            <a:off x="914400" y="3733800"/>
            <a:ext cx="8007668" cy="1477328"/>
          </a:xfrm>
          <a:prstGeom prst="rect">
            <a:avLst/>
          </a:prstGeom>
        </p:spPr>
        <p:txBody>
          <a:bodyPr wrap="square" lIns="0" tIns="0" rIns="0" bIns="0">
            <a:spAutoFit/>
          </a:bodyPr>
          <a:lstStyle/>
          <a:p>
            <a:pPr lvl="0">
              <a:buFont typeface="Arial" pitchFamily="34" charset="0"/>
              <a:buChar char="•"/>
            </a:pPr>
            <a:r>
              <a:rPr lang="en-US" sz="2400" b="1" kern="0" dirty="0" smtClean="0">
                <a:latin typeface="Trebuchet MS"/>
                <a:ea typeface="+mj-ea"/>
                <a:cs typeface="Trebuchet MS"/>
              </a:rPr>
              <a:t>Every employer</a:t>
            </a:r>
          </a:p>
          <a:p>
            <a:pPr lvl="0">
              <a:buFont typeface="Arial" pitchFamily="34" charset="0"/>
              <a:buChar char="•"/>
            </a:pPr>
            <a:r>
              <a:rPr lang="en-US" sz="2400" b="1" kern="0" dirty="0" smtClean="0">
                <a:latin typeface="Trebuchet MS"/>
                <a:ea typeface="+mj-ea"/>
                <a:cs typeface="Trebuchet MS"/>
              </a:rPr>
              <a:t>Payroll/HR</a:t>
            </a:r>
          </a:p>
          <a:p>
            <a:pPr lvl="0">
              <a:buFont typeface="Arial" pitchFamily="34" charset="0"/>
              <a:buChar char="•"/>
            </a:pPr>
            <a:r>
              <a:rPr lang="en-US" sz="2400" b="1" kern="0" dirty="0" smtClean="0">
                <a:latin typeface="Trebuchet MS"/>
                <a:ea typeface="+mj-ea"/>
                <a:cs typeface="Trebuchet MS"/>
              </a:rPr>
              <a:t>Senior Management</a:t>
            </a:r>
          </a:p>
          <a:p>
            <a:pPr lvl="0">
              <a:buFont typeface="Arial" pitchFamily="34" charset="0"/>
              <a:buChar char="•"/>
            </a:pPr>
            <a:r>
              <a:rPr lang="en-US" sz="2400" b="1" kern="0" dirty="0" smtClean="0">
                <a:latin typeface="Trebuchet MS"/>
                <a:ea typeface="+mj-ea"/>
                <a:cs typeface="Trebuchet MS"/>
              </a:rPr>
              <a:t>Department Managers</a:t>
            </a:r>
            <a:endParaRPr kumimoji="0" lang="en-US" sz="2400" b="1" i="0" u="none" strike="noStrike" kern="0" cap="none" spc="0" normalizeH="0" baseline="0" noProof="0" dirty="0">
              <a:ln>
                <a:noFill/>
              </a:ln>
              <a:solidFill>
                <a:schemeClr val="tx1"/>
              </a:solidFill>
              <a:effectLst/>
              <a:uLnTx/>
              <a:uFillTx/>
              <a:latin typeface="Trebuchet MS"/>
              <a:ea typeface="+mj-ea"/>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9200"/>
            <a:ext cx="10820400" cy="553998"/>
          </a:xfrm>
        </p:spPr>
        <p:txBody>
          <a:bodyPr/>
          <a:lstStyle/>
          <a:p>
            <a:r>
              <a:rPr lang="en-US" sz="3600" dirty="0" smtClean="0"/>
              <a:t>OUR SOLUTION AND ITS VALUE PROPOSITION</a:t>
            </a:r>
            <a:endParaRPr lang="en-US" sz="3600" dirty="0"/>
          </a:p>
        </p:txBody>
      </p:sp>
      <p:sp>
        <p:nvSpPr>
          <p:cNvPr id="3" name="Title 1"/>
          <p:cNvSpPr txBox="1">
            <a:spLocks/>
          </p:cNvSpPr>
          <p:nvPr/>
        </p:nvSpPr>
        <p:spPr>
          <a:xfrm>
            <a:off x="457201" y="2362201"/>
            <a:ext cx="9296400" cy="3323987"/>
          </a:xfrm>
          <a:prstGeom prst="rect">
            <a:avLst/>
          </a:prstGeom>
        </p:spPr>
        <p:txBody>
          <a:bodyPr wrap="square" lIns="0" tIns="0" rIns="0" bIns="0">
            <a:spAutoFit/>
          </a:bodyPr>
          <a:lstStyle/>
          <a:p>
            <a:pPr lvl="0"/>
            <a:r>
              <a:rPr lang="en-US" sz="2400" kern="0" dirty="0" smtClean="0">
                <a:latin typeface="Trebuchet MS"/>
                <a:ea typeface="+mj-ea"/>
                <a:cs typeface="Trebuchet MS"/>
              </a:rPr>
              <a:t>An employee value proposition (EVP) can be defined as: a statement of the values, rewards, recognition, support, and company culture that an employer gives employees, enabling them to do their best work and achieve their highest potential.</a:t>
            </a:r>
          </a:p>
          <a:p>
            <a:pPr lvl="0"/>
            <a:r>
              <a:rPr lang="en-US" sz="2400" kern="0" dirty="0" smtClean="0">
                <a:latin typeface="Trebuchet MS"/>
                <a:ea typeface="+mj-ea"/>
                <a:cs typeface="Trebuchet MS"/>
              </a:rPr>
              <a:t>A value proposition is a short statement that communicates why buyers should choose your products or services. It's more than just a product or service description — it's the specific solution that your business provides and the promise of value that a customer can expect you to deliver</a:t>
            </a:r>
            <a:endParaRPr kumimoji="0" lang="en-US" sz="2400" i="0" u="none" strike="noStrike" kern="0" cap="none" spc="0" normalizeH="0" baseline="0" noProof="0" dirty="0">
              <a:ln>
                <a:noFill/>
              </a:ln>
              <a:solidFill>
                <a:schemeClr val="tx1"/>
              </a:solidFill>
              <a:effectLst/>
              <a:uLnTx/>
              <a:uFillTx/>
              <a:latin typeface="Trebuchet MS"/>
              <a:ea typeface="+mj-ea"/>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8005128" cy="447558"/>
          </a:xfrm>
          <a:prstGeom prst="rect">
            <a:avLst/>
          </a:prstGeom>
        </p:spPr>
        <p:txBody>
          <a:bodyPr vert="horz" wrap="square" lIns="0" tIns="16510" rIns="0" bIns="0" rtlCol="0">
            <a:spAutoFit/>
          </a:bodyPr>
          <a:lstStyle/>
          <a:p>
            <a:r>
              <a:rPr lang="en-US" sz="2800" dirty="0" smtClean="0">
                <a:solidFill>
                  <a:srgbClr val="0D0D0D"/>
                </a:solidFill>
                <a:latin typeface="Times New Roman" panose="02020603050405020304" pitchFamily="18" charset="0"/>
                <a:cs typeface="Times New Roman" panose="02020603050405020304" pitchFamily="18" charset="0"/>
              </a:rPr>
              <a:t>DESIGN YOUR SALES COMPENSATION PLAN</a:t>
            </a:r>
            <a:endParaRPr lang="en-US" sz="2800" dirty="0">
              <a:solidFill>
                <a:srgbClr val="0D0D0D"/>
              </a:solidFill>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sp>
        <p:nvSpPr>
          <p:cNvPr id="11" name="TextBox 10">
            <a:extLst>
              <a:ext uri="{FF2B5EF4-FFF2-40B4-BE49-F238E27FC236}">
                <a16:creationId xmlns:a16="http://schemas.microsoft.com/office/drawing/2014/main" xmlns="" id="{A28CCF42-4C79-F436-DD19-9AA4BBA0F00A}"/>
              </a:ext>
            </a:extLst>
          </p:cNvPr>
          <p:cNvSpPr txBox="1"/>
          <p:nvPr/>
        </p:nvSpPr>
        <p:spPr>
          <a:xfrm>
            <a:off x="457200" y="1524000"/>
            <a:ext cx="7467599" cy="2677656"/>
          </a:xfrm>
          <a:prstGeom prst="rect">
            <a:avLst/>
          </a:prstGeom>
          <a:noFill/>
        </p:spPr>
        <p:txBody>
          <a:bodyPr wrap="square">
            <a:spAutoFit/>
          </a:bodyPr>
          <a:lstStyle/>
          <a:p>
            <a:pPr algn="just"/>
            <a:r>
              <a:rPr lang="en-US" sz="2400" dirty="0" smtClean="0"/>
              <a:t>Before we dive into the mechanics, you should have completed the incentive plan design phase, </a:t>
            </a:r>
            <a:r>
              <a:rPr lang="en-US" sz="2400" dirty="0" err="1" smtClean="0"/>
              <a:t>including:Setting</a:t>
            </a:r>
            <a:r>
              <a:rPr lang="en-US" sz="2400" dirty="0" smtClean="0"/>
              <a:t> metrics that are strategically aligned with the business objectives/priorities and market best </a:t>
            </a:r>
            <a:r>
              <a:rPr lang="en-US" sz="2400" dirty="0" err="1" smtClean="0"/>
              <a:t>practicesDeciding</a:t>
            </a:r>
            <a:r>
              <a:rPr lang="en-US" sz="2400" dirty="0" smtClean="0"/>
              <a:t> on the overall incentive plan structure (e.g., target pay, performance measures, weights, measurement, period, frequency, etc.)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6962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85800" y="1752600"/>
            <a:ext cx="6346825" cy="509114"/>
          </a:xfrm>
          <a:prstGeom prst="rect">
            <a:avLst/>
          </a:prstGeom>
        </p:spPr>
        <p:txBody>
          <a:bodyPr vert="horz" wrap="square" lIns="0" tIns="16510" rIns="0" bIns="0" rtlCol="0">
            <a:spAutoFit/>
          </a:bodyPr>
          <a:lstStyle/>
          <a:p>
            <a:r>
              <a:rPr lang="en-US" sz="3200" dirty="0" smtClean="0">
                <a:solidFill>
                  <a:srgbClr val="0D0D0D"/>
                </a:solidFill>
                <a:latin typeface="Times New Roman" panose="02020603050405020304" pitchFamily="18" charset="0"/>
                <a:cs typeface="Times New Roman" panose="02020603050405020304" pitchFamily="18" charset="0"/>
              </a:rPr>
              <a:t>Modeling Prevents Misalignment </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9</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A25832FA-74AD-FB53-0929-36D92CF8DFD8}"/>
              </a:ext>
            </a:extLst>
          </p:cNvPr>
          <p:cNvSpPr txBox="1"/>
          <p:nvPr/>
        </p:nvSpPr>
        <p:spPr>
          <a:xfrm>
            <a:off x="676275" y="2514600"/>
            <a:ext cx="8477998" cy="2246769"/>
          </a:xfrm>
          <a:prstGeom prst="rect">
            <a:avLst/>
          </a:prstGeom>
          <a:noFill/>
        </p:spPr>
        <p:txBody>
          <a:bodyPr wrap="square">
            <a:spAutoFit/>
          </a:bodyPr>
          <a:lstStyle/>
          <a:p>
            <a:pPr algn="just"/>
            <a:r>
              <a:rPr lang="en-US" sz="2000" dirty="0" smtClean="0"/>
              <a:t>Modeling Prevents Misalign </a:t>
            </a:r>
            <a:r>
              <a:rPr lang="en-US" sz="2000" dirty="0" err="1" smtClean="0"/>
              <a:t>mentOnce</a:t>
            </a:r>
            <a:r>
              <a:rPr lang="en-US" sz="2000" dirty="0" smtClean="0"/>
              <a:t> you have determined all those elements, you are ready to cost model the incentive plan and assess the impact this plan will have on individuals' pay, the cost to the company, and whether it will motivate the right behaviors .Invest the time in modeling as many scenarios as possible; Incorrectly modeling a plan or skipping this step in the design process can result in profound cost implications for the company and misaligned goals that can impact results and </a:t>
            </a:r>
            <a:r>
              <a:rPr lang="en-US" sz="2000" dirty="0" err="1" smtClean="0"/>
              <a:t>demotivate</a:t>
            </a:r>
            <a:r>
              <a:rPr lang="en-US" sz="2000" dirty="0" smtClean="0"/>
              <a:t> your sales team.</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408</TotalTime>
  <Words>935</Words>
  <Application>Microsoft Office PowerPoint</Application>
  <PresentationFormat>Custom</PresentationFormat>
  <Paragraphs>75</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    Salary and Compensation Analysis Through Excel Data Modeling</vt:lpstr>
      <vt:lpstr>PROJECT TITLE</vt:lpstr>
      <vt:lpstr>AGENDA</vt:lpstr>
      <vt:lpstr>PROBLEM STATEMENT   Compensation issues are common challenges for organizations, including pay disparities, insufficient compensation packages, opaque compensation practices, and challenges with performance-based remuneration. A total compensation statement is a document that shows an employee's total compensation/rewards for the year. Though this may so    </vt:lpstr>
      <vt:lpstr>PROJECT OVERVIEW  Compensation is a systematic approach to providing monetary value to employees in exchange for work performed. Compensation may achieve several purposes assisting in recruitment, job performance, and job satisfaction. Employee compensation is what you give each worker in exchange for their work. It is a mix of wages and benefits </vt:lpstr>
      <vt:lpstr>WHO ARE THE END USERS ?  </vt:lpstr>
      <vt:lpstr>OUR SOLUTION AND ITS VALUE PROPOSITION</vt:lpstr>
      <vt:lpstr>DESIGN YOUR SALES COMPENSATION PLAN</vt:lpstr>
      <vt:lpstr>Modeling Prevents Misalignment </vt:lpstr>
      <vt:lpstr>HOW TO MODEL INCENTIVE COMPENSATION PLAN OUTCOMES IN EXCEL </vt:lpstr>
      <vt:lpstr>MODEL OUTPUTS</vt:lpstr>
      <vt:lpstr>Slide 12</vt:lpstr>
      <vt:lpstr>Slide 13</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BALA STUDIO</cp:lastModifiedBy>
  <cp:revision>46</cp:revision>
  <dcterms:created xsi:type="dcterms:W3CDTF">2024-03-29T15:07:22Z</dcterms:created>
  <dcterms:modified xsi:type="dcterms:W3CDTF">2024-08-31T04:03:01Z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